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79" r:id="rId4"/>
    <p:sldId id="273" r:id="rId5"/>
    <p:sldId id="275" r:id="rId6"/>
    <p:sldId id="259" r:id="rId7"/>
    <p:sldId id="268" r:id="rId8"/>
    <p:sldId id="260" r:id="rId9"/>
    <p:sldId id="280" r:id="rId10"/>
    <p:sldId id="278" r:id="rId11"/>
    <p:sldId id="258" r:id="rId12"/>
  </p:sldIdLst>
  <p:sldSz cx="12192000" cy="6858000"/>
  <p:notesSz cx="6858000" cy="9144000"/>
  <p:defaultTextStyle>
    <a:defPPr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28EBE9E9-B742-4445-9D18-21CE3B9B66A9}">
          <p14:sldIdLst>
            <p14:sldId id="256"/>
          </p14:sldIdLst>
        </p14:section>
        <p14:section name="Sección sin título" id="{182AB8EC-B364-4259-8321-3C0915D5A9F6}">
          <p14:sldIdLst>
            <p14:sldId id="277"/>
            <p14:sldId id="279"/>
            <p14:sldId id="273"/>
            <p14:sldId id="275"/>
            <p14:sldId id="259"/>
            <p14:sldId id="268"/>
            <p14:sldId id="260"/>
            <p14:sldId id="280"/>
            <p14:sldId id="278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AC462A-E1BC-4A10-9D45-A4C212AA4022}" v="1" dt="2021-09-24T20:51:12.266"/>
    <p1510:client id="{995FC2B5-20B1-4542-ADF4-683C9B5E033B}" v="13" dt="2021-09-24T04:49:24.6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6" autoAdjust="0"/>
    <p:restoredTop sz="91498" autoAdjust="0"/>
  </p:normalViewPr>
  <p:slideViewPr>
    <p:cSldViewPr snapToGrid="0">
      <p:cViewPr varScale="1">
        <p:scale>
          <a:sx n="62" d="100"/>
          <a:sy n="62" d="100"/>
        </p:scale>
        <p:origin x="2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1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5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C" b="1"/>
              <a:t>Venezolanos refugiados y migrantes en ALC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Hoja1!$A$3:$A$7</c:f>
              <c:strCache>
                <c:ptCount val="5"/>
                <c:pt idx="0">
                  <c:v>Brasil</c:v>
                </c:pt>
                <c:pt idx="1">
                  <c:v>Ecuador</c:v>
                </c:pt>
                <c:pt idx="2">
                  <c:v>Chile</c:v>
                </c:pt>
                <c:pt idx="3">
                  <c:v>Perú</c:v>
                </c:pt>
                <c:pt idx="4">
                  <c:v>Colombia</c:v>
                </c:pt>
              </c:strCache>
            </c:strRef>
          </c:cat>
          <c:val>
            <c:numRef>
              <c:f>Hoja1!$B$3:$B$7</c:f>
              <c:numCache>
                <c:formatCode>General</c:formatCode>
                <c:ptCount val="5"/>
                <c:pt idx="0">
                  <c:v>261</c:v>
                </c:pt>
                <c:pt idx="1">
                  <c:v>432</c:v>
                </c:pt>
                <c:pt idx="2">
                  <c:v>457</c:v>
                </c:pt>
                <c:pt idx="3">
                  <c:v>1049</c:v>
                </c:pt>
                <c:pt idx="4">
                  <c:v>1742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A2-4A39-A06C-6C7EBBBD31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3"/>
        <c:axId val="953174767"/>
        <c:axId val="953176847"/>
      </c:barChart>
      <c:catAx>
        <c:axId val="9531747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953176847"/>
        <c:crosses val="autoZero"/>
        <c:auto val="1"/>
        <c:lblAlgn val="ctr"/>
        <c:lblOffset val="100"/>
        <c:noMultiLvlLbl val="0"/>
      </c:catAx>
      <c:valAx>
        <c:axId val="9531768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953174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+mn-lt"/>
        </a:defRPr>
      </a:pPr>
      <a:endParaRPr lang="es-P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02020339136434"/>
          <c:y val="0.10142743046027772"/>
          <c:w val="0.79717182611786408"/>
          <c:h val="0.7971459351606277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62A-45BC-8C73-257EEED171B7}"/>
              </c:ext>
            </c:extLst>
          </c:dPt>
          <c:dPt>
            <c:idx val="1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62A-45BC-8C73-257EEED171B7}"/>
              </c:ext>
            </c:extLst>
          </c:dPt>
          <c:dLbls>
            <c:dLbl>
              <c:idx val="0"/>
              <c:layout>
                <c:manualLayout>
                  <c:x val="-0.18847336377844479"/>
                  <c:y val="0.29998421088246124"/>
                </c:manualLayout>
              </c:layout>
              <c:tx>
                <c:rich>
                  <a:bodyPr rot="0" spcFirstLastPara="1" vertOverflow="ellipsis" vert="horz" wrap="none" lIns="0" tIns="0" rIns="0" bIns="182880" anchor="ctr" anchorCtr="1">
                    <a:noAutofit/>
                  </a:bodyPr>
                  <a:lstStyle/>
                  <a:p>
                    <a:pPr>
                      <a:defRPr sz="3200" b="0" i="0" u="none" strike="noStrike" kern="1200" spc="-150" baseline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7C2360-0166-43D0-ADF6-D455675720A2}" type="VALUE">
                      <a:rPr lang="en-US" sz="3200" b="1" spc="-15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</a:rPr>
                      <a:pPr>
                        <a:defRPr sz="3200" spc="-15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defRPr>
                      </a:pPr>
                      <a:t>[VALOR]</a:t>
                    </a:fld>
                    <a:endParaRPr lang="es-PE"/>
                  </a:p>
                </c:rich>
              </c:tx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none" lIns="0" tIns="0" rIns="0" bIns="182880" anchor="ctr" anchorCtr="1">
                  <a:noAutofit/>
                </a:bodyPr>
                <a:lstStyle/>
                <a:p>
                  <a:pPr>
                    <a:defRPr sz="3200" b="0" i="0" u="none" strike="noStrike" kern="1200" spc="-150" baseline="0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P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3316317307014671"/>
                      <c:h val="0.35955554684014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62A-45BC-8C73-257EEED171B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2A-45BC-8C73-257EEED171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Enter your Number</c:v>
                </c:pt>
                <c:pt idx="1">
                  <c:v>Formual =100% -B2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0.18</c:v>
                </c:pt>
                <c:pt idx="1">
                  <c:v>0.82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2A-45BC-8C73-257EEED17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41408694106796"/>
          <c:y val="0.10142733882077253"/>
          <c:w val="0.79717182611786408"/>
          <c:h val="0.7971459351606277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E3-48CC-AEBD-BE0BAE1B4BE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E3-48CC-AEBD-BE0BAE1B4BE4}"/>
              </c:ext>
            </c:extLst>
          </c:dPt>
          <c:dLbls>
            <c:dLbl>
              <c:idx val="0"/>
              <c:layout>
                <c:manualLayout>
                  <c:x val="-0.22952027045589335"/>
                  <c:y val="-0.18452332380190931"/>
                </c:manualLayout>
              </c:layout>
              <c:tx>
                <c:rich>
                  <a:bodyPr rot="0" spcFirstLastPara="1" vertOverflow="ellipsis" vert="horz" wrap="none" lIns="0" tIns="0" rIns="0" bIns="182880" anchor="ctr" anchorCtr="1">
                    <a:noAutofit/>
                  </a:bodyPr>
                  <a:lstStyle/>
                  <a:p>
                    <a:pPr>
                      <a:defRPr sz="3200" b="0" i="0" u="none" strike="noStrike" kern="1200" spc="-150" baseline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57C2360-0166-43D0-ADF6-D455675720A2}" type="VALUE">
                      <a:rPr lang="en-US" sz="3200" b="1" spc="-15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</a:rPr>
                      <a:pPr>
                        <a:defRPr sz="3200" spc="-15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</a:defRPr>
                      </a:pPr>
                      <a:t>[VALOR]</a:t>
                    </a:fld>
                    <a:endParaRPr lang="es-PE"/>
                  </a:p>
                </c:rich>
              </c:tx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none" lIns="0" tIns="0" rIns="0" bIns="182880" anchor="ctr" anchorCtr="1">
                  <a:noAutofit/>
                </a:bodyPr>
                <a:lstStyle/>
                <a:p>
                  <a:pPr>
                    <a:defRPr sz="3200" b="0" i="0" u="none" strike="noStrike" kern="1200" spc="-150" baseline="0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PE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3316317307014671"/>
                      <c:h val="0.35955554684014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BE3-48CC-AEBD-BE0BAE1B4B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E3-48CC-AEBD-BE0BAE1B4B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Enter your Number</c:v>
                </c:pt>
                <c:pt idx="1">
                  <c:v>Formual =100% -B2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0.68</c:v>
                </c:pt>
                <c:pt idx="1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E3-48CC-AEBD-BE0BAE1B4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Productos requeridos por migrantes venezonalos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Crédito </c:v>
                </c:pt>
                <c:pt idx="1">
                  <c:v>Seguros </c:v>
                </c:pt>
                <c:pt idx="2">
                  <c:v>Giros y Remesas</c:v>
                </c:pt>
                <c:pt idx="3">
                  <c:v>Cuentas de ahorro </c:v>
                </c:pt>
                <c:pt idx="4">
                  <c:v>Tarjeta de débito</c:v>
                </c:pt>
                <c:pt idx="5">
                  <c:v>Billetera móvil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0.32</c:v>
                </c:pt>
                <c:pt idx="1">
                  <c:v>0.04</c:v>
                </c:pt>
                <c:pt idx="2">
                  <c:v>0.04</c:v>
                </c:pt>
                <c:pt idx="3">
                  <c:v>0.33</c:v>
                </c:pt>
                <c:pt idx="4">
                  <c:v>0.22</c:v>
                </c:pt>
                <c:pt idx="5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52-4DD2-87D9-94F580A9C4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27098335"/>
        <c:axId val="427108735"/>
      </c:barChart>
      <c:valAx>
        <c:axId val="4271087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427098335"/>
        <c:crosses val="autoZero"/>
        <c:crossBetween val="between"/>
      </c:valAx>
      <c:catAx>
        <c:axId val="42709833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427108735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22F4FF-1895-4C42-A89A-EFC2F8311D59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804326E2-ED84-4A98-9EBA-E585EAA981FA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5">
            <a:lumMod val="75000"/>
          </a:schemeClr>
        </a:solidFill>
        <a:ln/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 spcFirstLastPara="0" vert="horz" wrap="square" lIns="22860" tIns="22860" rIns="22860" bIns="22860" numCol="1" spcCol="1270" rtlCol="0" anchor="ctr" anchorCtr="0"/>
        <a:lstStyle/>
        <a:p>
          <a:pPr marL="0" lvl="0" indent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Beneficios </a:t>
          </a:r>
        </a:p>
        <a:p>
          <a:pPr marL="0" lvl="0" indent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socios</a:t>
          </a:r>
          <a:endParaRPr lang="es-EC" sz="24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gm:t>
    </dgm:pt>
    <dgm:pt modelId="{FCDCAE52-AF89-49EA-B51E-B86C8BD112EA}" type="parTrans" cxnId="{3B4C1125-65FC-43DD-BA6A-504E816F1651}">
      <dgm:prSet/>
      <dgm:spPr/>
      <dgm:t>
        <a:bodyPr/>
        <a:lstStyle/>
        <a:p>
          <a:endParaRPr lang="es-EC" sz="1800"/>
        </a:p>
      </dgm:t>
    </dgm:pt>
    <dgm:pt modelId="{A93948F4-08AF-4568-9D8D-69F06F6D523B}" type="sibTrans" cxnId="{3B4C1125-65FC-43DD-BA6A-504E816F1651}">
      <dgm:prSet/>
      <dgm:spPr/>
      <dgm:t>
        <a:bodyPr/>
        <a:lstStyle/>
        <a:p>
          <a:endParaRPr lang="es-EC" sz="1800"/>
        </a:p>
      </dgm:t>
    </dgm:pt>
    <dgm:pt modelId="{83720F8D-7747-4739-B9EE-42F9608B0BCF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 rtlCol="0" anchor="ctr"/>
        <a:lstStyle/>
        <a:p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Servicios Financieros digitales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3D5D1DF4-1305-46A3-A802-BF7D52D1EE6A}" type="parTrans" cxnId="{6FEA5E2D-DFBA-492D-A7D0-A69B496970E9}">
      <dgm:prSet/>
      <dgm:spPr/>
      <dgm:t>
        <a:bodyPr/>
        <a:lstStyle/>
        <a:p>
          <a:endParaRPr lang="es-EC" sz="1800"/>
        </a:p>
      </dgm:t>
    </dgm:pt>
    <dgm:pt modelId="{077EEDA6-6A68-4305-9FBB-E4E2D45FBE26}" type="sibTrans" cxnId="{6FEA5E2D-DFBA-492D-A7D0-A69B496970E9}">
      <dgm:prSet/>
      <dgm:spPr/>
      <dgm:t>
        <a:bodyPr/>
        <a:lstStyle/>
        <a:p>
          <a:endParaRPr lang="es-EC" sz="1800"/>
        </a:p>
      </dgm:t>
    </dgm:pt>
    <dgm:pt modelId="{96CAB842-5E91-409F-BE3F-EDDCAB8E7BEA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60000"/>
            <a:lumOff val="4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 rtlCol="0" anchor="ctr"/>
        <a:lstStyle/>
        <a:p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Pagos y medios de pago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AE1D1368-526E-4494-98DA-5009C9A83DE8}" type="parTrans" cxnId="{BA7B25D8-0260-466E-82B8-9302CCF90EF1}">
      <dgm:prSet/>
      <dgm:spPr/>
      <dgm:t>
        <a:bodyPr/>
        <a:lstStyle/>
        <a:p>
          <a:endParaRPr lang="es-EC" sz="1800"/>
        </a:p>
      </dgm:t>
    </dgm:pt>
    <dgm:pt modelId="{D5EB17B2-8460-44FA-85AE-9392AFECB007}" type="sibTrans" cxnId="{BA7B25D8-0260-466E-82B8-9302CCF90EF1}">
      <dgm:prSet/>
      <dgm:spPr/>
      <dgm:t>
        <a:bodyPr/>
        <a:lstStyle/>
        <a:p>
          <a:endParaRPr lang="es-EC" sz="1800"/>
        </a:p>
      </dgm:t>
    </dgm:pt>
    <dgm:pt modelId="{B4092CA2-B5AF-4A33-BFDF-3B2E343709D7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 rtlCol="0" anchor="ctr"/>
        <a:lstStyle/>
        <a:p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Educación Financiera digital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1605CE38-4FD1-4496-9441-5582C5AC3DE6}" type="parTrans" cxnId="{AE1F8AE9-4D28-4ADB-B471-2AF54FD8A341}">
      <dgm:prSet/>
      <dgm:spPr/>
      <dgm:t>
        <a:bodyPr/>
        <a:lstStyle/>
        <a:p>
          <a:endParaRPr lang="es-EC" sz="1800"/>
        </a:p>
      </dgm:t>
    </dgm:pt>
    <dgm:pt modelId="{C856A243-E568-4FCE-8FB9-7CE4216D1E3D}" type="sibTrans" cxnId="{AE1F8AE9-4D28-4ADB-B471-2AF54FD8A341}">
      <dgm:prSet/>
      <dgm:spPr/>
      <dgm:t>
        <a:bodyPr/>
        <a:lstStyle/>
        <a:p>
          <a:endParaRPr lang="es-EC" sz="1800"/>
        </a:p>
      </dgm:t>
    </dgm:pt>
    <dgm:pt modelId="{A826DD57-E5E7-42CC-82B2-03D2BE53105B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 rtlCol="0" anchor="ctr"/>
        <a:lstStyle/>
        <a:p>
          <a:pPr marL="0" algn="ctr" defTabSz="914400" rtl="0" eaLnBrk="1" latinLnBrk="0" hangingPunct="1"/>
          <a:r>
            <a:rPr lang="es-ES" sz="14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Omnicanalidad</a:t>
          </a:r>
          <a:endParaRPr lang="es-EC" sz="14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gm:t>
    </dgm:pt>
    <dgm:pt modelId="{53E684EF-DF05-4CE2-A028-09953FF45A87}" type="parTrans" cxnId="{BBEE7BE3-20A1-48B7-B07C-599ABCD9C420}">
      <dgm:prSet/>
      <dgm:spPr/>
      <dgm:t>
        <a:bodyPr/>
        <a:lstStyle/>
        <a:p>
          <a:endParaRPr lang="es-EC" sz="1800"/>
        </a:p>
      </dgm:t>
    </dgm:pt>
    <dgm:pt modelId="{95F032DA-AE24-47CC-83B2-5586FDC9F6B9}" type="sibTrans" cxnId="{BBEE7BE3-20A1-48B7-B07C-599ABCD9C420}">
      <dgm:prSet/>
      <dgm:spPr/>
      <dgm:t>
        <a:bodyPr/>
        <a:lstStyle/>
        <a:p>
          <a:endParaRPr lang="es-EC" sz="1800"/>
        </a:p>
      </dgm:t>
    </dgm:pt>
    <dgm:pt modelId="{B82A80B2-51BF-4313-9154-BB7811E55AB2}" type="pres">
      <dgm:prSet presAssocID="{AB22F4FF-1895-4C42-A89A-EFC2F8311D59}" presName="composite" presStyleCnt="0">
        <dgm:presLayoutVars>
          <dgm:chMax val="1"/>
          <dgm:dir/>
          <dgm:resizeHandles val="exact"/>
        </dgm:presLayoutVars>
      </dgm:prSet>
      <dgm:spPr/>
    </dgm:pt>
    <dgm:pt modelId="{973C648E-D297-41A5-93F9-4053EE6A99AC}" type="pres">
      <dgm:prSet presAssocID="{AB22F4FF-1895-4C42-A89A-EFC2F8311D59}" presName="radial" presStyleCnt="0">
        <dgm:presLayoutVars>
          <dgm:animLvl val="ctr"/>
        </dgm:presLayoutVars>
      </dgm:prSet>
      <dgm:spPr/>
    </dgm:pt>
    <dgm:pt modelId="{AB499B63-B270-44D4-A426-626F0F0AF74F}" type="pres">
      <dgm:prSet presAssocID="{804326E2-ED84-4A98-9EBA-E585EAA981FA}" presName="centerShape" presStyleLbl="vennNode1" presStyleIdx="0" presStyleCnt="5" custScaleX="108542" custScaleY="110181"/>
      <dgm:spPr>
        <a:xfrm>
          <a:off x="2561166" y="1206500"/>
          <a:ext cx="3005666" cy="3005666"/>
        </a:xfrm>
        <a:prstGeom prst="ellipse">
          <a:avLst/>
        </a:prstGeom>
      </dgm:spPr>
    </dgm:pt>
    <dgm:pt modelId="{1C9CFD1B-822C-4B16-82B4-96D2052D201D}" type="pres">
      <dgm:prSet presAssocID="{83720F8D-7747-4739-B9EE-42F9608B0BCF}" presName="node" presStyleLbl="vennNode1" presStyleIdx="1" presStyleCnt="5" custScaleX="108542" custScaleY="110181">
        <dgm:presLayoutVars>
          <dgm:bulletEnabled val="1"/>
        </dgm:presLayoutVars>
      </dgm:prSet>
      <dgm:spPr>
        <a:xfrm>
          <a:off x="3312583" y="536"/>
          <a:ext cx="1502833" cy="1502833"/>
        </a:xfrm>
        <a:prstGeom prst="ellipse">
          <a:avLst/>
        </a:prstGeom>
      </dgm:spPr>
    </dgm:pt>
    <dgm:pt modelId="{7963AB5D-A6AF-48AA-9FF4-39DA9D46B8AA}" type="pres">
      <dgm:prSet presAssocID="{96CAB842-5E91-409F-BE3F-EDDCAB8E7BEA}" presName="node" presStyleLbl="vennNode1" presStyleIdx="2" presStyleCnt="5" custScaleX="108542" custScaleY="110181">
        <dgm:presLayoutVars>
          <dgm:bulletEnabled val="1"/>
        </dgm:presLayoutVars>
      </dgm:prSet>
      <dgm:spPr>
        <a:xfrm>
          <a:off x="5269963" y="1957916"/>
          <a:ext cx="1502833" cy="1502833"/>
        </a:xfrm>
        <a:prstGeom prst="ellipse">
          <a:avLst/>
        </a:prstGeom>
      </dgm:spPr>
    </dgm:pt>
    <dgm:pt modelId="{539C5186-40E9-483B-8E89-521DB479C7B4}" type="pres">
      <dgm:prSet presAssocID="{B4092CA2-B5AF-4A33-BFDF-3B2E343709D7}" presName="node" presStyleLbl="vennNode1" presStyleIdx="3" presStyleCnt="5" custScaleX="108542" custScaleY="110181">
        <dgm:presLayoutVars>
          <dgm:bulletEnabled val="1"/>
        </dgm:presLayoutVars>
      </dgm:prSet>
      <dgm:spPr>
        <a:xfrm>
          <a:off x="3312583" y="3915297"/>
          <a:ext cx="1502833" cy="1502833"/>
        </a:xfrm>
        <a:prstGeom prst="ellipse">
          <a:avLst/>
        </a:prstGeom>
      </dgm:spPr>
    </dgm:pt>
    <dgm:pt modelId="{790870F8-9FBD-47D6-A9A0-18F00C1F375E}" type="pres">
      <dgm:prSet presAssocID="{A826DD57-E5E7-42CC-82B2-03D2BE53105B}" presName="node" presStyleLbl="vennNode1" presStyleIdx="4" presStyleCnt="5" custScaleX="108542" custScaleY="110181">
        <dgm:presLayoutVars>
          <dgm:bulletEnabled val="1"/>
        </dgm:presLayoutVars>
      </dgm:prSet>
      <dgm:spPr>
        <a:xfrm>
          <a:off x="1355202" y="1957916"/>
          <a:ext cx="1502833" cy="1502833"/>
        </a:xfrm>
        <a:prstGeom prst="ellipse">
          <a:avLst/>
        </a:prstGeom>
      </dgm:spPr>
    </dgm:pt>
  </dgm:ptLst>
  <dgm:cxnLst>
    <dgm:cxn modelId="{3B4C1125-65FC-43DD-BA6A-504E816F1651}" srcId="{AB22F4FF-1895-4C42-A89A-EFC2F8311D59}" destId="{804326E2-ED84-4A98-9EBA-E585EAA981FA}" srcOrd="0" destOrd="0" parTransId="{FCDCAE52-AF89-49EA-B51E-B86C8BD112EA}" sibTransId="{A93948F4-08AF-4568-9D8D-69F06F6D523B}"/>
    <dgm:cxn modelId="{6FEA5E2D-DFBA-492D-A7D0-A69B496970E9}" srcId="{804326E2-ED84-4A98-9EBA-E585EAA981FA}" destId="{83720F8D-7747-4739-B9EE-42F9608B0BCF}" srcOrd="0" destOrd="0" parTransId="{3D5D1DF4-1305-46A3-A802-BF7D52D1EE6A}" sibTransId="{077EEDA6-6A68-4305-9FBB-E4E2D45FBE26}"/>
    <dgm:cxn modelId="{2D00A859-8CA4-4CF7-A31F-953729DC1712}" type="presOf" srcId="{96CAB842-5E91-409F-BE3F-EDDCAB8E7BEA}" destId="{7963AB5D-A6AF-48AA-9FF4-39DA9D46B8AA}" srcOrd="0" destOrd="0" presId="urn:microsoft.com/office/officeart/2005/8/layout/radial3"/>
    <dgm:cxn modelId="{0E0BB695-030C-42BD-9717-BD7138CB30E9}" type="presOf" srcId="{B4092CA2-B5AF-4A33-BFDF-3B2E343709D7}" destId="{539C5186-40E9-483B-8E89-521DB479C7B4}" srcOrd="0" destOrd="0" presId="urn:microsoft.com/office/officeart/2005/8/layout/radial3"/>
    <dgm:cxn modelId="{DBD59ACF-B967-4670-8ADE-2DD5B93CF6D9}" type="presOf" srcId="{A826DD57-E5E7-42CC-82B2-03D2BE53105B}" destId="{790870F8-9FBD-47D6-A9A0-18F00C1F375E}" srcOrd="0" destOrd="0" presId="urn:microsoft.com/office/officeart/2005/8/layout/radial3"/>
    <dgm:cxn modelId="{BA7B25D8-0260-466E-82B8-9302CCF90EF1}" srcId="{804326E2-ED84-4A98-9EBA-E585EAA981FA}" destId="{96CAB842-5E91-409F-BE3F-EDDCAB8E7BEA}" srcOrd="1" destOrd="0" parTransId="{AE1D1368-526E-4494-98DA-5009C9A83DE8}" sibTransId="{D5EB17B2-8460-44FA-85AE-9392AFECB007}"/>
    <dgm:cxn modelId="{67B1E4DF-0A46-43D2-AD39-0C96AFF754C3}" type="presOf" srcId="{83720F8D-7747-4739-B9EE-42F9608B0BCF}" destId="{1C9CFD1B-822C-4B16-82B4-96D2052D201D}" srcOrd="0" destOrd="0" presId="urn:microsoft.com/office/officeart/2005/8/layout/radial3"/>
    <dgm:cxn modelId="{BBEE7BE3-20A1-48B7-B07C-599ABCD9C420}" srcId="{804326E2-ED84-4A98-9EBA-E585EAA981FA}" destId="{A826DD57-E5E7-42CC-82B2-03D2BE53105B}" srcOrd="3" destOrd="0" parTransId="{53E684EF-DF05-4CE2-A028-09953FF45A87}" sibTransId="{95F032DA-AE24-47CC-83B2-5586FDC9F6B9}"/>
    <dgm:cxn modelId="{AE1F8AE9-4D28-4ADB-B471-2AF54FD8A341}" srcId="{804326E2-ED84-4A98-9EBA-E585EAA981FA}" destId="{B4092CA2-B5AF-4A33-BFDF-3B2E343709D7}" srcOrd="2" destOrd="0" parTransId="{1605CE38-4FD1-4496-9441-5582C5AC3DE6}" sibTransId="{C856A243-E568-4FCE-8FB9-7CE4216D1E3D}"/>
    <dgm:cxn modelId="{E80FDDF4-4B58-4D4C-9807-4245C31B9D8B}" type="presOf" srcId="{804326E2-ED84-4A98-9EBA-E585EAA981FA}" destId="{AB499B63-B270-44D4-A426-626F0F0AF74F}" srcOrd="0" destOrd="0" presId="urn:microsoft.com/office/officeart/2005/8/layout/radial3"/>
    <dgm:cxn modelId="{B95710F7-0B9F-4D94-AADD-2486F84CD4ED}" type="presOf" srcId="{AB22F4FF-1895-4C42-A89A-EFC2F8311D59}" destId="{B82A80B2-51BF-4313-9154-BB7811E55AB2}" srcOrd="0" destOrd="0" presId="urn:microsoft.com/office/officeart/2005/8/layout/radial3"/>
    <dgm:cxn modelId="{1502E24B-DF8D-4F73-B587-ECF23816655D}" type="presParOf" srcId="{B82A80B2-51BF-4313-9154-BB7811E55AB2}" destId="{973C648E-D297-41A5-93F9-4053EE6A99AC}" srcOrd="0" destOrd="0" presId="urn:microsoft.com/office/officeart/2005/8/layout/radial3"/>
    <dgm:cxn modelId="{FC6A2386-C4AC-4EFF-AA81-8C1B008BF44E}" type="presParOf" srcId="{973C648E-D297-41A5-93F9-4053EE6A99AC}" destId="{AB499B63-B270-44D4-A426-626F0F0AF74F}" srcOrd="0" destOrd="0" presId="urn:microsoft.com/office/officeart/2005/8/layout/radial3"/>
    <dgm:cxn modelId="{F0786D60-ACCA-48D0-BD4E-FFD459BCFB0D}" type="presParOf" srcId="{973C648E-D297-41A5-93F9-4053EE6A99AC}" destId="{1C9CFD1B-822C-4B16-82B4-96D2052D201D}" srcOrd="1" destOrd="0" presId="urn:microsoft.com/office/officeart/2005/8/layout/radial3"/>
    <dgm:cxn modelId="{9E3AB887-4218-4312-903B-CD5322F7EB35}" type="presParOf" srcId="{973C648E-D297-41A5-93F9-4053EE6A99AC}" destId="{7963AB5D-A6AF-48AA-9FF4-39DA9D46B8AA}" srcOrd="2" destOrd="0" presId="urn:microsoft.com/office/officeart/2005/8/layout/radial3"/>
    <dgm:cxn modelId="{B0EF8275-2814-41C3-8099-0BE1C9691D65}" type="presParOf" srcId="{973C648E-D297-41A5-93F9-4053EE6A99AC}" destId="{539C5186-40E9-483B-8E89-521DB479C7B4}" srcOrd="3" destOrd="0" presId="urn:microsoft.com/office/officeart/2005/8/layout/radial3"/>
    <dgm:cxn modelId="{EFFF54D8-F05B-4D95-A5E1-B775BF43BA86}" type="presParOf" srcId="{973C648E-D297-41A5-93F9-4053EE6A99AC}" destId="{790870F8-9FBD-47D6-A9A0-18F00C1F375E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99B63-B270-44D4-A426-626F0F0AF74F}">
      <dsp:nvSpPr>
        <dsp:cNvPr id="0" name=""/>
        <dsp:cNvSpPr/>
      </dsp:nvSpPr>
      <dsp:spPr>
        <a:xfrm>
          <a:off x="2432794" y="1053496"/>
          <a:ext cx="3262410" cy="3311673"/>
        </a:xfrm>
        <a:prstGeom prst="ellipse">
          <a:avLst/>
        </a:prstGeom>
        <a:solidFill>
          <a:schemeClr val="accent5">
            <a:lumMod val="75000"/>
          </a:schemeClr>
        </a:soli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Beneficios </a:t>
          </a:r>
        </a:p>
        <a:p>
          <a:pPr marL="0" lvl="0" indent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b="1" kern="1200" dirty="0">
              <a:solidFill>
                <a:schemeClr val="bg1"/>
              </a:solidFill>
              <a:latin typeface="+mn-lt"/>
              <a:ea typeface="+mn-ea"/>
              <a:cs typeface="+mn-cs"/>
            </a:rPr>
            <a:t>socios</a:t>
          </a:r>
          <a:endParaRPr lang="es-EC" sz="2400" b="1" kern="1200" dirty="0">
            <a:solidFill>
              <a:schemeClr val="bg1"/>
            </a:solidFill>
            <a:latin typeface="+mn-lt"/>
            <a:ea typeface="+mn-ea"/>
            <a:cs typeface="+mn-cs"/>
          </a:endParaRPr>
        </a:p>
      </dsp:txBody>
      <dsp:txXfrm>
        <a:off x="2910563" y="1538479"/>
        <a:ext cx="2306872" cy="2341707"/>
      </dsp:txXfrm>
    </dsp:sp>
    <dsp:sp modelId="{1C9CFD1B-822C-4B16-82B4-96D2052D201D}">
      <dsp:nvSpPr>
        <dsp:cNvPr id="0" name=""/>
        <dsp:cNvSpPr/>
      </dsp:nvSpPr>
      <dsp:spPr>
        <a:xfrm>
          <a:off x="3248397" y="-75965"/>
          <a:ext cx="1631205" cy="1655836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rtlCol="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Servicios Financieros digitales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>
        <a:off x="3487281" y="166527"/>
        <a:ext cx="1153437" cy="1170852"/>
      </dsp:txXfrm>
    </dsp:sp>
    <dsp:sp modelId="{7963AB5D-A6AF-48AA-9FF4-39DA9D46B8AA}">
      <dsp:nvSpPr>
        <dsp:cNvPr id="0" name=""/>
        <dsp:cNvSpPr/>
      </dsp:nvSpPr>
      <dsp:spPr>
        <a:xfrm>
          <a:off x="5205777" y="1881415"/>
          <a:ext cx="1631205" cy="1655836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rtlCol="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Pagos y medios de pago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>
        <a:off x="5444661" y="2123907"/>
        <a:ext cx="1153437" cy="1170852"/>
      </dsp:txXfrm>
    </dsp:sp>
    <dsp:sp modelId="{539C5186-40E9-483B-8E89-521DB479C7B4}">
      <dsp:nvSpPr>
        <dsp:cNvPr id="0" name=""/>
        <dsp:cNvSpPr/>
      </dsp:nvSpPr>
      <dsp:spPr>
        <a:xfrm>
          <a:off x="3248397" y="3838795"/>
          <a:ext cx="1631205" cy="1655836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rtlCol="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Educación Financiera digital</a:t>
          </a:r>
          <a:endParaRPr lang="es-EC" sz="18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>
        <a:off x="3487281" y="4081287"/>
        <a:ext cx="1153437" cy="1170852"/>
      </dsp:txXfrm>
    </dsp:sp>
    <dsp:sp modelId="{790870F8-9FBD-47D6-A9A0-18F00C1F375E}">
      <dsp:nvSpPr>
        <dsp:cNvPr id="0" name=""/>
        <dsp:cNvSpPr/>
      </dsp:nvSpPr>
      <dsp:spPr>
        <a:xfrm>
          <a:off x="1291016" y="1881415"/>
          <a:ext cx="1631205" cy="1655836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accent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rtlCol="0" anchor="ctr" anchorCtr="0">
          <a:noAutofit/>
        </a:bodyPr>
        <a:lstStyle/>
        <a:p>
          <a:pPr marL="0" lvl="0" indent="0" algn="ctr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dk1"/>
              </a:solidFill>
              <a:latin typeface="+mn-lt"/>
              <a:ea typeface="+mn-ea"/>
              <a:cs typeface="+mn-cs"/>
            </a:rPr>
            <a:t>Omnicanalidad</a:t>
          </a:r>
          <a:endParaRPr lang="es-EC" sz="1400" kern="1200" dirty="0">
            <a:solidFill>
              <a:schemeClr val="dk1"/>
            </a:solidFill>
            <a:latin typeface="+mn-lt"/>
            <a:ea typeface="+mn-ea"/>
            <a:cs typeface="+mn-cs"/>
          </a:endParaRPr>
        </a:p>
      </dsp:txBody>
      <dsp:txXfrm>
        <a:off x="1529900" y="2123907"/>
        <a:ext cx="1153437" cy="1170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7A37E-5956-4421-A875-5BAC08D70E17}" type="datetimeFigureOut">
              <a:rPr lang="es-EC" smtClean="0"/>
              <a:t>6/10/2021</a:t>
            </a:fld>
            <a:endParaRPr lang="es-EC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FC399-298A-4376-8170-3FE5C4E6CD1A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5719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8498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Incluir puntos de atención y corresponsales 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24938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CO" b="1" dirty="0">
                <a:latin typeface="Proxima Nova Alt Lt" panose="02000506030000020004" charset="0"/>
              </a:rPr>
              <a:t>Socio no tiene que acercarse a las oficinas, tiempo de procesamiento y desembolso mucho menor. Mayor productividad y menores costos para la cooperativa y para los </a:t>
            </a:r>
            <a:r>
              <a:rPr lang="es-CO" b="1" u="sng" dirty="0">
                <a:latin typeface="Proxima Nova Alt Lt" panose="02000506030000020004" charset="0"/>
              </a:rPr>
              <a:t>socios</a:t>
            </a:r>
          </a:p>
          <a:p>
            <a:pPr algn="just"/>
            <a:r>
              <a:rPr lang="es-CO" b="1" dirty="0">
                <a:latin typeface="Proxima Nova Alt Lt" panose="02000506030000020004" charset="0"/>
              </a:rPr>
              <a:t> 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87970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 dirty="0"/>
              <a:t>En vista del deterioro de la situación en Venezuela, el impacto continuo de la COVID-19 y las medidas relacionadas, se prevé un aumento moderado del número de personas refugiadas y migrantes de Venezuela en el Ecuador.</a:t>
            </a:r>
            <a:r>
              <a:rPr lang="es-419" dirty="0"/>
              <a:t> </a:t>
            </a:r>
          </a:p>
          <a:p>
            <a:pPr algn="just"/>
            <a:endParaRPr lang="es-419" dirty="0"/>
          </a:p>
          <a:p>
            <a:pPr algn="just"/>
            <a:r>
              <a:rPr lang="es-ES" dirty="0"/>
              <a:t>Se estima que unas 522,500 personas de Venezuela vivirán en el Ecuador a finales de 2021, y aproximadamente 90,000 estarán en tránsito hacia </a:t>
            </a:r>
            <a:r>
              <a:rPr lang="es-EC" dirty="0"/>
              <a:t>terceros países.</a:t>
            </a:r>
            <a:endParaRPr lang="es-419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61968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Cabe señalar que la población venezolana es proclive a tomar servicios de ahorro y seguros por razones culturales. 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52701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/>
              <a:t>Cabe señalar que la población venezolana es proclive a tomar servicios de ahorro y seguros por razones culturales. </a:t>
            </a:r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095321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5FC399-298A-4376-8170-3FE5C4E6CD1A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875167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95E7D-511C-4B5A-A783-64C2C5AF9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3B83C-4055-4001-9CFB-32668DD1E9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72CD-E481-4F74-93E6-758A26C5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1FC17-6EF3-4493-B401-4975C2972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14B4C-ED1E-4BDF-8150-3C7446689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564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76322-3FC5-487B-A551-D77B81E0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95793-5BC9-4A8D-A41F-B2CF65B808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10C13-767A-40DB-9B48-977104AEE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7B6A7-FBF2-472E-A1DF-5059D430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6F984-01C6-4215-9F40-AC362663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7451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81E094-7216-4B9F-BF28-91851A444D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B6493B-2C49-468A-9013-907ACE4E4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4C1BC-2BA5-4AE2-A04C-E43A4935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23466-0DFD-4522-B5CD-EA4ADECB9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01747-4F28-46C8-8ED6-CC6D4885F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393169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2" y="-15052"/>
            <a:ext cx="12191999" cy="762000"/>
          </a:xfrm>
          <a:prstGeom prst="rect">
            <a:avLst/>
          </a:prstGeom>
          <a:solidFill>
            <a:srgbClr val="003767">
              <a:alpha val="70000"/>
            </a:srgbClr>
          </a:solidFill>
        </p:spPr>
        <p:txBody>
          <a:bodyPr lIns="274320" anchor="ctr" anchorCtr="0"/>
          <a:lstStyle>
            <a:lvl1pPr marL="0" indent="0" algn="ctr">
              <a:buNone/>
              <a:defRPr b="0" baseline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defRPr>
            </a:lvl1pPr>
          </a:lstStyle>
          <a:p>
            <a:pPr lvl="0"/>
            <a:r>
              <a:rPr lang="en-US" dirty="0"/>
              <a:t>Photo Header</a:t>
            </a:r>
          </a:p>
        </p:txBody>
      </p:sp>
    </p:spTree>
    <p:extLst>
      <p:ext uri="{BB962C8B-B14F-4D97-AF65-F5344CB8AC3E}">
        <p14:creationId xmlns:p14="http://schemas.microsoft.com/office/powerpoint/2010/main" val="117084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39F7D-F6F0-4780-9834-FE8A8E38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4F7E4-88C3-410A-A8A8-D2B6A567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5F37C-6C90-4833-B523-81457ECD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C9B53-8092-4D57-9E60-B9D0370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6ED3A-4154-4859-B345-3202D1976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4806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37B9A-4DE4-49CB-B648-E5F99CA0B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8C3F10-0AE5-4139-86E0-F0AD48906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68265-826C-42DD-BC07-862DFFE47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D6A57-62D7-4AFA-B186-7CC66B2C3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C4853-61A3-417F-B146-5B26845C7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56925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317DA-8151-485C-813A-5B163B7CE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45CE6-5E82-44E2-97D3-D6FE3556D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BC45E-012D-40FA-9DDE-DC34E539E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54D97-5855-4E18-A0A4-4AB2E632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64C0F8-A005-4D2F-990A-48FD047EE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10F3E8-03B8-48A7-8A36-870F9CBD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71335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244CA-EEC2-4E2C-A865-FB702C261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26DBC-2E63-470F-B605-66F94402A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D43E3-6773-4CFD-8373-9E99CA6E7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3C65BF-B126-4EEF-8AF4-1DFBA2D306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8B0061-B04E-442C-BBC2-2253C9391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E47E20-28CF-438E-86EE-7F1BC9A3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1A1A89-0A55-4223-BB6B-DD7830D18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E3EFA6-EEFB-4E74-8177-51362DE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7730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96846-6EFA-486D-958E-009A68523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335CD-D984-40FC-ABDE-F4F51931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0FFAA6-9CF6-479C-A2BC-7D899BA1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6BC32D-2F2C-4F86-83F4-2422F7DD7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810491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6E7EEA-A64C-4998-AB67-48320441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711E9-1FE7-46FB-8E4A-E33A7154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288DD9-458C-4280-8A45-888C26ED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45683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2F54-94D8-4F68-806E-F318E0C1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1DA9D-DBF0-440E-94C3-0EFB8205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AE564D-B085-44A9-B445-E0AB70EF29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0FD8D-5354-4B68-A633-A45EBBBF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AF989-BBEE-46D9-A451-820D7A47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7BE24D-82B8-45A6-A3E0-8BF1D53F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340040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42EE0-044A-4FE4-A923-B2FCF6414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0D3070-870B-4115-8113-0731297623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419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A37B2-174E-4011-9DAF-C5440BBF7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3AC651-A9CC-48BB-9DE7-765219A1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16EC49-F556-4EF1-8FCF-B742578F3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419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8A614-8FE0-43A6-90FC-4CA924F1F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1914705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0CF5AF-9B40-4AC3-9848-1A642FDDA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419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01BC3F-1F3B-4E9A-BFCF-35173F111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419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49445-F2EF-4C7C-AB19-C424FF93CA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C50ED-98CE-49D1-8042-A650E505DD7F}" type="datetimeFigureOut">
              <a:rPr lang="es-419" smtClean="0"/>
              <a:t>6/10/2021</a:t>
            </a:fld>
            <a:endParaRPr lang="es-419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04DA4-7323-4128-B2F9-BE86EA28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419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4A45E-24FB-448F-8774-4EA033E5E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00BEE-84BB-41CF-8CB7-19A690E1B70E}" type="slidenum">
              <a:rPr lang="es-419" smtClean="0"/>
              <a:t>‹Nº›</a:t>
            </a:fld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69260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419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image" Target="../media/image23.svg"/><Relationship Id="rId3" Type="http://schemas.openxmlformats.org/officeDocument/2006/relationships/image" Target="../media/image18.pn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21.svg"/><Relationship Id="rId5" Type="http://schemas.openxmlformats.org/officeDocument/2006/relationships/diagramData" Target="../diagrams/data1.xml"/><Relationship Id="rId1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9.svg"/><Relationship Id="rId9" Type="http://schemas.microsoft.com/office/2007/relationships/diagramDrawing" Target="../diagrams/drawing1.xml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svg"/><Relationship Id="rId3" Type="http://schemas.openxmlformats.org/officeDocument/2006/relationships/hyperlink" Target="https://www.r4v.info/es/refugiadosymigrantes" TargetMode="External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svg"/><Relationship Id="rId5" Type="http://schemas.openxmlformats.org/officeDocument/2006/relationships/image" Target="../media/image26.jpeg"/><Relationship Id="rId15" Type="http://schemas.openxmlformats.org/officeDocument/2006/relationships/image" Target="../media/image36.svg"/><Relationship Id="rId10" Type="http://schemas.openxmlformats.org/officeDocument/2006/relationships/image" Target="../media/image31.png"/><Relationship Id="rId4" Type="http://schemas.openxmlformats.org/officeDocument/2006/relationships/chart" Target="../charts/chart1.xml"/><Relationship Id="rId9" Type="http://schemas.openxmlformats.org/officeDocument/2006/relationships/image" Target="../media/image30.jpeg"/><Relationship Id="rId1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image" Target="../media/image40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svg"/><Relationship Id="rId18" Type="http://schemas.openxmlformats.org/officeDocument/2006/relationships/image" Target="../media/image5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12" Type="http://schemas.openxmlformats.org/officeDocument/2006/relationships/image" Target="../media/image51.png"/><Relationship Id="rId17" Type="http://schemas.openxmlformats.org/officeDocument/2006/relationships/image" Target="../media/image56.sv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0.svg"/><Relationship Id="rId5" Type="http://schemas.openxmlformats.org/officeDocument/2006/relationships/image" Target="../media/image44.svg"/><Relationship Id="rId15" Type="http://schemas.openxmlformats.org/officeDocument/2006/relationships/image" Target="../media/image54.svg"/><Relationship Id="rId10" Type="http://schemas.openxmlformats.org/officeDocument/2006/relationships/image" Target="../media/image49.png"/><Relationship Id="rId19" Type="http://schemas.openxmlformats.org/officeDocument/2006/relationships/image" Target="../media/image58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Relationship Id="rId1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13" Type="http://schemas.openxmlformats.org/officeDocument/2006/relationships/image" Target="../media/image65.jpeg"/><Relationship Id="rId18" Type="http://schemas.openxmlformats.org/officeDocument/2006/relationships/image" Target="../media/image70.svg"/><Relationship Id="rId3" Type="http://schemas.openxmlformats.org/officeDocument/2006/relationships/image" Target="../media/image37.png"/><Relationship Id="rId21" Type="http://schemas.openxmlformats.org/officeDocument/2006/relationships/image" Target="../media/image73.png"/><Relationship Id="rId7" Type="http://schemas.openxmlformats.org/officeDocument/2006/relationships/image" Target="../media/image59.png"/><Relationship Id="rId12" Type="http://schemas.openxmlformats.org/officeDocument/2006/relationships/image" Target="../media/image64.svg"/><Relationship Id="rId17" Type="http://schemas.openxmlformats.org/officeDocument/2006/relationships/image" Target="../media/image6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8.jpeg"/><Relationship Id="rId20" Type="http://schemas.openxmlformats.org/officeDocument/2006/relationships/image" Target="../media/image7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svg"/><Relationship Id="rId11" Type="http://schemas.openxmlformats.org/officeDocument/2006/relationships/image" Target="../media/image63.png"/><Relationship Id="rId24" Type="http://schemas.openxmlformats.org/officeDocument/2006/relationships/image" Target="../media/image76.svg"/><Relationship Id="rId5" Type="http://schemas.openxmlformats.org/officeDocument/2006/relationships/image" Target="../media/image39.png"/><Relationship Id="rId15" Type="http://schemas.openxmlformats.org/officeDocument/2006/relationships/image" Target="../media/image67.svg"/><Relationship Id="rId23" Type="http://schemas.openxmlformats.org/officeDocument/2006/relationships/image" Target="../media/image75.png"/><Relationship Id="rId10" Type="http://schemas.openxmlformats.org/officeDocument/2006/relationships/image" Target="../media/image62.svg"/><Relationship Id="rId19" Type="http://schemas.openxmlformats.org/officeDocument/2006/relationships/image" Target="../media/image71.png"/><Relationship Id="rId4" Type="http://schemas.openxmlformats.org/officeDocument/2006/relationships/image" Target="../media/image38.svg"/><Relationship Id="rId9" Type="http://schemas.openxmlformats.org/officeDocument/2006/relationships/image" Target="../media/image61.png"/><Relationship Id="rId14" Type="http://schemas.openxmlformats.org/officeDocument/2006/relationships/image" Target="../media/image66.png"/><Relationship Id="rId22" Type="http://schemas.openxmlformats.org/officeDocument/2006/relationships/image" Target="../media/image7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DB21A24-F6D5-4380-913E-E729A5EFAB7A}"/>
              </a:ext>
            </a:extLst>
          </p:cNvPr>
          <p:cNvSpPr txBox="1"/>
          <p:nvPr/>
        </p:nvSpPr>
        <p:spPr>
          <a:xfrm>
            <a:off x="4752975" y="2747516"/>
            <a:ext cx="71206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419" sz="3200" b="1" dirty="0"/>
              <a:t>INCLUSIÓN FINANCIERA, ROL DE LAS COOPERATIVAS Y MIGRACIÓN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952997-9ACD-4D28-B6FB-0B6702EE9946}"/>
              </a:ext>
            </a:extLst>
          </p:cNvPr>
          <p:cNvSpPr txBox="1"/>
          <p:nvPr/>
        </p:nvSpPr>
        <p:spPr>
          <a:xfrm>
            <a:off x="2681216" y="4488626"/>
            <a:ext cx="91924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419" sz="2800" dirty="0"/>
              <a:t>Oscar Guzmán</a:t>
            </a:r>
            <a:br>
              <a:rPr lang="es-419" sz="2800" dirty="0"/>
            </a:br>
            <a:r>
              <a:rPr lang="es-419" sz="2800" dirty="0"/>
              <a:t>Director del Proyecto de Inclusión Económica USAID - WOCCU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2CA8C63-E416-4AED-A863-2892C2AC1CD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934"/>
          <a:stretch/>
        </p:blipFill>
        <p:spPr>
          <a:xfrm>
            <a:off x="2650188" y="5751581"/>
            <a:ext cx="2153391" cy="71008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EF24820-C2E6-4002-95B7-84A05E18BE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493" b="-2407"/>
          <a:stretch/>
        </p:blipFill>
        <p:spPr>
          <a:xfrm>
            <a:off x="5433848" y="5751581"/>
            <a:ext cx="3084786" cy="7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528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A5CBA30D-4981-4A24-8896-195DFE83B655}"/>
              </a:ext>
            </a:extLst>
          </p:cNvPr>
          <p:cNvSpPr/>
          <p:nvPr/>
        </p:nvSpPr>
        <p:spPr>
          <a:xfrm>
            <a:off x="10263429" y="5757972"/>
            <a:ext cx="1928571" cy="98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F19974-CE39-4C58-8EC2-765196D3EF3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err="1"/>
              <a:t>Modelo</a:t>
            </a:r>
            <a:r>
              <a:rPr lang="en-US" dirty="0"/>
              <a:t> sin </a:t>
            </a:r>
            <a:r>
              <a:rPr lang="en-US" dirty="0" err="1"/>
              <a:t>oficinas</a:t>
            </a:r>
            <a:endParaRPr lang="en-US" dirty="0"/>
          </a:p>
        </p:txBody>
      </p:sp>
      <p:sp>
        <p:nvSpPr>
          <p:cNvPr id="6" name="5 Rectángulo redondeado">
            <a:extLst>
              <a:ext uri="{FF2B5EF4-FFF2-40B4-BE49-F238E27FC236}">
                <a16:creationId xmlns:a16="http://schemas.microsoft.com/office/drawing/2014/main" id="{69DF2B08-253E-41FE-87BB-2759CF5966BF}"/>
              </a:ext>
            </a:extLst>
          </p:cNvPr>
          <p:cNvSpPr/>
          <p:nvPr/>
        </p:nvSpPr>
        <p:spPr>
          <a:xfrm>
            <a:off x="5303838" y="2636838"/>
            <a:ext cx="2736850" cy="12239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Microempresario (También es socio)</a:t>
            </a:r>
          </a:p>
        </p:txBody>
      </p:sp>
      <p:sp>
        <p:nvSpPr>
          <p:cNvPr id="15" name="14 Rectángulo redondeado">
            <a:extLst>
              <a:ext uri="{FF2B5EF4-FFF2-40B4-BE49-F238E27FC236}">
                <a16:creationId xmlns:a16="http://schemas.microsoft.com/office/drawing/2014/main" id="{8404C7CF-C4E8-4629-B93F-30B820E0BEC5}"/>
              </a:ext>
            </a:extLst>
          </p:cNvPr>
          <p:cNvSpPr/>
          <p:nvPr/>
        </p:nvSpPr>
        <p:spPr>
          <a:xfrm>
            <a:off x="3935413" y="2636838"/>
            <a:ext cx="1376362" cy="12239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Corresponsal</a:t>
            </a:r>
          </a:p>
        </p:txBody>
      </p:sp>
      <p:sp>
        <p:nvSpPr>
          <p:cNvPr id="16" name="15 Rectángulo redondeado">
            <a:extLst>
              <a:ext uri="{FF2B5EF4-FFF2-40B4-BE49-F238E27FC236}">
                <a16:creationId xmlns:a16="http://schemas.microsoft.com/office/drawing/2014/main" id="{ECACA06E-1BF3-4EF7-BF25-D060E83D9B49}"/>
              </a:ext>
            </a:extLst>
          </p:cNvPr>
          <p:cNvSpPr/>
          <p:nvPr/>
        </p:nvSpPr>
        <p:spPr>
          <a:xfrm>
            <a:off x="2450308" y="1529096"/>
            <a:ext cx="935037" cy="4897437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Socia</a:t>
            </a:r>
          </a:p>
        </p:txBody>
      </p:sp>
      <p:sp>
        <p:nvSpPr>
          <p:cNvPr id="17" name="16 Flecha derecha">
            <a:extLst>
              <a:ext uri="{FF2B5EF4-FFF2-40B4-BE49-F238E27FC236}">
                <a16:creationId xmlns:a16="http://schemas.microsoft.com/office/drawing/2014/main" id="{F8ADC746-BD97-402B-AA5E-7AE8A253471C}"/>
              </a:ext>
            </a:extLst>
          </p:cNvPr>
          <p:cNvSpPr/>
          <p:nvPr/>
        </p:nvSpPr>
        <p:spPr>
          <a:xfrm>
            <a:off x="3425826" y="3090864"/>
            <a:ext cx="504825" cy="43338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0" name="19 Flecha derecha">
            <a:extLst>
              <a:ext uri="{FF2B5EF4-FFF2-40B4-BE49-F238E27FC236}">
                <a16:creationId xmlns:a16="http://schemas.microsoft.com/office/drawing/2014/main" id="{ADD47FE0-0EEB-43FF-BBC0-D9E614CA3E4F}"/>
              </a:ext>
            </a:extLst>
          </p:cNvPr>
          <p:cNvSpPr/>
          <p:nvPr/>
        </p:nvSpPr>
        <p:spPr>
          <a:xfrm rot="2455355">
            <a:off x="3506789" y="1641475"/>
            <a:ext cx="504825" cy="43338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" name="2 Terminador">
            <a:extLst>
              <a:ext uri="{FF2B5EF4-FFF2-40B4-BE49-F238E27FC236}">
                <a16:creationId xmlns:a16="http://schemas.microsoft.com/office/drawing/2014/main" id="{D4435DD2-2D80-4370-AAFF-347149C9861C}"/>
              </a:ext>
            </a:extLst>
          </p:cNvPr>
          <p:cNvSpPr/>
          <p:nvPr/>
        </p:nvSpPr>
        <p:spPr>
          <a:xfrm>
            <a:off x="3836989" y="4581526"/>
            <a:ext cx="1322387" cy="792163"/>
          </a:xfrm>
          <a:prstGeom prst="flowChartTermina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Agente móvil</a:t>
            </a:r>
          </a:p>
        </p:txBody>
      </p:sp>
      <p:sp>
        <p:nvSpPr>
          <p:cNvPr id="21" name="20 Flecha derecha">
            <a:extLst>
              <a:ext uri="{FF2B5EF4-FFF2-40B4-BE49-F238E27FC236}">
                <a16:creationId xmlns:a16="http://schemas.microsoft.com/office/drawing/2014/main" id="{FA1AC656-D2B9-4C16-BB72-6CD2173B127D}"/>
              </a:ext>
            </a:extLst>
          </p:cNvPr>
          <p:cNvSpPr/>
          <p:nvPr/>
        </p:nvSpPr>
        <p:spPr>
          <a:xfrm rot="12686757">
            <a:off x="3324225" y="4475163"/>
            <a:ext cx="503238" cy="4318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2" name="21 Flecha derecha">
            <a:extLst>
              <a:ext uri="{FF2B5EF4-FFF2-40B4-BE49-F238E27FC236}">
                <a16:creationId xmlns:a16="http://schemas.microsoft.com/office/drawing/2014/main" id="{9E6254A3-8C4C-4140-94D2-214B8F902BF7}"/>
              </a:ext>
            </a:extLst>
          </p:cNvPr>
          <p:cNvSpPr/>
          <p:nvPr/>
        </p:nvSpPr>
        <p:spPr>
          <a:xfrm rot="18659248">
            <a:off x="4690269" y="4064794"/>
            <a:ext cx="503238" cy="4318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4" name="3 Proceso">
            <a:extLst>
              <a:ext uri="{FF2B5EF4-FFF2-40B4-BE49-F238E27FC236}">
                <a16:creationId xmlns:a16="http://schemas.microsoft.com/office/drawing/2014/main" id="{779E87CB-0BE7-467E-9571-6C06555058DC}"/>
              </a:ext>
            </a:extLst>
          </p:cNvPr>
          <p:cNvSpPr/>
          <p:nvPr/>
        </p:nvSpPr>
        <p:spPr>
          <a:xfrm>
            <a:off x="7824788" y="4137026"/>
            <a:ext cx="2087562" cy="1933575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MX" sz="2000" dirty="0"/>
              <a:t>Productos y servicios. Ahorro, crédito y seguros</a:t>
            </a:r>
            <a:endParaRPr lang="es-MX" sz="1600" dirty="0"/>
          </a:p>
        </p:txBody>
      </p:sp>
      <p:sp>
        <p:nvSpPr>
          <p:cNvPr id="25" name="24 Flecha derecha">
            <a:extLst>
              <a:ext uri="{FF2B5EF4-FFF2-40B4-BE49-F238E27FC236}">
                <a16:creationId xmlns:a16="http://schemas.microsoft.com/office/drawing/2014/main" id="{FA5B5069-A4E3-49C2-B4B0-98164710BDA0}"/>
              </a:ext>
            </a:extLst>
          </p:cNvPr>
          <p:cNvSpPr/>
          <p:nvPr/>
        </p:nvSpPr>
        <p:spPr>
          <a:xfrm rot="10800000">
            <a:off x="5588000" y="4730750"/>
            <a:ext cx="1760538" cy="4318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26" name="25 Flecha derecha">
            <a:extLst>
              <a:ext uri="{FF2B5EF4-FFF2-40B4-BE49-F238E27FC236}">
                <a16:creationId xmlns:a16="http://schemas.microsoft.com/office/drawing/2014/main" id="{8FCACC4E-6D82-4A41-A5ED-673F480C0D1B}"/>
              </a:ext>
            </a:extLst>
          </p:cNvPr>
          <p:cNvSpPr/>
          <p:nvPr/>
        </p:nvSpPr>
        <p:spPr>
          <a:xfrm rot="12686757">
            <a:off x="7232650" y="3962400"/>
            <a:ext cx="503238" cy="4318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18" name="17 Rectángulo redondeado">
            <a:extLst>
              <a:ext uri="{FF2B5EF4-FFF2-40B4-BE49-F238E27FC236}">
                <a16:creationId xmlns:a16="http://schemas.microsoft.com/office/drawing/2014/main" id="{12492E39-0151-4EA6-9E5F-C26B46F1E9DB}"/>
              </a:ext>
            </a:extLst>
          </p:cNvPr>
          <p:cNvSpPr/>
          <p:nvPr/>
        </p:nvSpPr>
        <p:spPr>
          <a:xfrm>
            <a:off x="5951538" y="6165851"/>
            <a:ext cx="4716462" cy="576263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Cooperativa</a:t>
            </a:r>
          </a:p>
        </p:txBody>
      </p:sp>
      <p:sp>
        <p:nvSpPr>
          <p:cNvPr id="49167" name="22 CuadroTexto">
            <a:extLst>
              <a:ext uri="{FF2B5EF4-FFF2-40B4-BE49-F238E27FC236}">
                <a16:creationId xmlns:a16="http://schemas.microsoft.com/office/drawing/2014/main" id="{135BCC28-AC7D-4CB0-8034-338C27FE1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5413" y="5492751"/>
            <a:ext cx="14906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Berlin Sans FB" panose="020E0602020502020306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Berlin Sans FB" panose="020E0602020502020306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Berlin Sans FB" panose="020E0602020502020306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Berlin Sans FB" panose="020E0602020502020306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600">
                <a:latin typeface="Times New Roman" panose="02020603050405020304" pitchFamily="18" charset="0"/>
              </a:rPr>
              <a:t>Nexo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600">
                <a:latin typeface="Times New Roman" panose="02020603050405020304" pitchFamily="18" charset="0"/>
              </a:rPr>
              <a:t>Promotor – Servicio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MX" altLang="es-MX" sz="1600">
                <a:latin typeface="Times New Roman" panose="02020603050405020304" pitchFamily="18" charset="0"/>
              </a:rPr>
              <a:t>CONFIANZA</a:t>
            </a:r>
          </a:p>
        </p:txBody>
      </p:sp>
      <p:sp>
        <p:nvSpPr>
          <p:cNvPr id="19" name="18 Rectángulo redondeado">
            <a:extLst>
              <a:ext uri="{FF2B5EF4-FFF2-40B4-BE49-F238E27FC236}">
                <a16:creationId xmlns:a16="http://schemas.microsoft.com/office/drawing/2014/main" id="{E95EE4DB-7E96-461D-9827-8AD6508E629E}"/>
              </a:ext>
            </a:extLst>
          </p:cNvPr>
          <p:cNvSpPr/>
          <p:nvPr/>
        </p:nvSpPr>
        <p:spPr>
          <a:xfrm>
            <a:off x="3854357" y="1058700"/>
            <a:ext cx="1376362" cy="1223962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dirty="0"/>
              <a:t>Billetera móvil</a:t>
            </a:r>
          </a:p>
        </p:txBody>
      </p:sp>
      <p:pic>
        <p:nvPicPr>
          <p:cNvPr id="49169" name="18 Imagen" descr="C:\Users\Usuario\Desktop\banca II\fotos proyecto Pasto\2013.04.18_Colombia_LaPlata-172.jpg">
            <a:extLst>
              <a:ext uri="{FF2B5EF4-FFF2-40B4-BE49-F238E27FC236}">
                <a16:creationId xmlns:a16="http://schemas.microsoft.com/office/drawing/2014/main" id="{6CE750E8-F269-4AE3-A719-241AAADA4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53" y="5162551"/>
            <a:ext cx="2219325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70" name="Picture 2" descr="C:\Users\Usuario\Desktop\fotos proyecto ok\2013.04.18_Colombia_LaPlata-132.jpg">
            <a:extLst>
              <a:ext uri="{FF2B5EF4-FFF2-40B4-BE49-F238E27FC236}">
                <a16:creationId xmlns:a16="http://schemas.microsoft.com/office/drawing/2014/main" id="{9D617239-4ED5-4840-8919-B62EE4F5CE3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50801"/>
            <a:ext cx="1512888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71" name="15 Imagen" descr="C:\Users\Usuario\Desktop\fotos proyecto ok\2013.04.16_Colombia_Santander-56.jpg">
            <a:extLst>
              <a:ext uri="{FF2B5EF4-FFF2-40B4-BE49-F238E27FC236}">
                <a16:creationId xmlns:a16="http://schemas.microsoft.com/office/drawing/2014/main" id="{03190252-5D4C-4A80-B6F6-3E0CDFB77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5" y="1188272"/>
            <a:ext cx="2024062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10 Imagen" descr="C:\Users\User\AppData\Local\Microsoft\Windows\Temporary Internet Files\Content.IE5\JLTH2TS4\IMG-20140815-WA0002.jpg">
            <a:extLst>
              <a:ext uri="{FF2B5EF4-FFF2-40B4-BE49-F238E27FC236}">
                <a16:creationId xmlns:a16="http://schemas.microsoft.com/office/drawing/2014/main" id="{71FDBD52-31A3-48E0-9EA4-46FA738A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914" y="934894"/>
            <a:ext cx="3473311" cy="1968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44422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393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510EF8-065D-43F2-A675-D5DEEACB9DDB}"/>
              </a:ext>
            </a:extLst>
          </p:cNvPr>
          <p:cNvSpPr txBox="1"/>
          <p:nvPr/>
        </p:nvSpPr>
        <p:spPr>
          <a:xfrm>
            <a:off x="0" y="0"/>
            <a:ext cx="9248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EL ROL DE LAS COOPERATIVAS EN LA INCLUSIÓN FINANCIERA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50DEA5-32D9-4BDC-AE9D-7C6E07CB4B5C}"/>
              </a:ext>
            </a:extLst>
          </p:cNvPr>
          <p:cNvSpPr txBox="1"/>
          <p:nvPr/>
        </p:nvSpPr>
        <p:spPr>
          <a:xfrm>
            <a:off x="3017339" y="4042538"/>
            <a:ext cx="53781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EC" dirty="0">
                <a:solidFill>
                  <a:srgbClr val="000000"/>
                </a:solidFill>
              </a:rPr>
              <a:t>Cartera de microcrédito de bancos es USD 2,017 millones a marzo 2021.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EC" dirty="0">
                <a:solidFill>
                  <a:srgbClr val="000000"/>
                </a:solidFill>
              </a:rPr>
              <a:t>Cartera del Sistema Financiero Popular y Solidario USD 13,834 millones. 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EC" dirty="0">
                <a:solidFill>
                  <a:srgbClr val="000000"/>
                </a:solidFill>
              </a:rPr>
              <a:t>Ahorros USD 15,710 millones.</a:t>
            </a:r>
          </a:p>
          <a:p>
            <a:pPr marL="285750" indent="-285750" algn="just"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s-EC" dirty="0">
                <a:solidFill>
                  <a:srgbClr val="000000"/>
                </a:solidFill>
              </a:rPr>
              <a:t>Certificados de aportación cooperativas: 8,349,611 </a:t>
            </a:r>
            <a:endParaRPr lang="es-EC" b="0" i="0" u="none" strike="noStrike" baseline="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C76C350-4CEA-44A6-A654-081E2A45B553}"/>
              </a:ext>
            </a:extLst>
          </p:cNvPr>
          <p:cNvGrpSpPr/>
          <p:nvPr/>
        </p:nvGrpSpPr>
        <p:grpSpPr>
          <a:xfrm>
            <a:off x="329208" y="2913822"/>
            <a:ext cx="1985111" cy="1985532"/>
            <a:chOff x="-1963044" y="1237483"/>
            <a:chExt cx="1985111" cy="1985532"/>
          </a:xfrm>
        </p:grpSpPr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id="{72106018-AABA-4E71-B437-BE990ED73716}"/>
                </a:ext>
              </a:extLst>
            </p:cNvPr>
            <p:cNvSpPr txBox="1"/>
            <p:nvPr/>
          </p:nvSpPr>
          <p:spPr>
            <a:xfrm>
              <a:off x="-1742494" y="1368475"/>
              <a:ext cx="154401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501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Cooperativas de Ahorro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 y Crédito y Mutualistas</a:t>
              </a:r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20A4959D-FDF5-4E35-AA3D-88BE949FC6A9}"/>
                </a:ext>
              </a:extLst>
            </p:cNvPr>
            <p:cNvSpPr/>
            <p:nvPr/>
          </p:nvSpPr>
          <p:spPr>
            <a:xfrm flipV="1">
              <a:off x="-1963044" y="1237483"/>
              <a:ext cx="1985111" cy="1985532"/>
            </a:xfrm>
            <a:prstGeom prst="roundRect">
              <a:avLst/>
            </a:prstGeom>
            <a:solidFill>
              <a:schemeClr val="accent1"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pic>
          <p:nvPicPr>
            <p:cNvPr id="5" name="Gráfico 4" descr="Banco contorno">
              <a:extLst>
                <a:ext uri="{FF2B5EF4-FFF2-40B4-BE49-F238E27FC236}">
                  <a16:creationId xmlns:a16="http://schemas.microsoft.com/office/drawing/2014/main" id="{0C1524F0-8354-415D-B327-CBE11EB1A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461755" y="2170372"/>
              <a:ext cx="914400" cy="914400"/>
            </a:xfrm>
            <a:prstGeom prst="rect">
              <a:avLst/>
            </a:prstGeom>
          </p:spPr>
        </p:pic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837BDE1-775A-453B-8037-4041F7A877A3}"/>
              </a:ext>
            </a:extLst>
          </p:cNvPr>
          <p:cNvGrpSpPr/>
          <p:nvPr/>
        </p:nvGrpSpPr>
        <p:grpSpPr>
          <a:xfrm>
            <a:off x="8788103" y="3662478"/>
            <a:ext cx="2788609" cy="2442324"/>
            <a:chOff x="9248429" y="3731934"/>
            <a:chExt cx="2788609" cy="2442324"/>
          </a:xfrm>
        </p:grpSpPr>
        <p:grpSp>
          <p:nvGrpSpPr>
            <p:cNvPr id="34" name="Grupo 33">
              <a:extLst>
                <a:ext uri="{FF2B5EF4-FFF2-40B4-BE49-F238E27FC236}">
                  <a16:creationId xmlns:a16="http://schemas.microsoft.com/office/drawing/2014/main" id="{0E3AA3D1-BC27-4BF8-82FB-A8DE25900EAD}"/>
                </a:ext>
              </a:extLst>
            </p:cNvPr>
            <p:cNvGrpSpPr/>
            <p:nvPr/>
          </p:nvGrpSpPr>
          <p:grpSpPr>
            <a:xfrm>
              <a:off x="9500392" y="5554689"/>
              <a:ext cx="2320505" cy="619569"/>
              <a:chOff x="5321928" y="6083939"/>
              <a:chExt cx="2320505" cy="619569"/>
            </a:xfrm>
          </p:grpSpPr>
          <p:sp>
            <p:nvSpPr>
              <p:cNvPr id="40" name="TextBox 16">
                <a:extLst>
                  <a:ext uri="{FF2B5EF4-FFF2-40B4-BE49-F238E27FC236}">
                    <a16:creationId xmlns:a16="http://schemas.microsoft.com/office/drawing/2014/main" id="{94738B04-A799-4533-95DF-AE70088EBC7B}"/>
                  </a:ext>
                </a:extLst>
              </p:cNvPr>
              <p:cNvSpPr txBox="1"/>
              <p:nvPr/>
            </p:nvSpPr>
            <p:spPr>
              <a:xfrm>
                <a:off x="5321928" y="6087955"/>
                <a:ext cx="1300026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s-419" b="1" dirty="0"/>
                  <a:t>4,76% </a:t>
                </a:r>
                <a:r>
                  <a:rPr lang="es-419" sz="1600" dirty="0"/>
                  <a:t>Femenino</a:t>
                </a:r>
              </a:p>
            </p:txBody>
          </p:sp>
          <p:sp>
            <p:nvSpPr>
              <p:cNvPr id="42" name="TextBox 16">
                <a:extLst>
                  <a:ext uri="{FF2B5EF4-FFF2-40B4-BE49-F238E27FC236}">
                    <a16:creationId xmlns:a16="http://schemas.microsoft.com/office/drawing/2014/main" id="{A75F8E77-323E-4753-99DB-2BB47B02E763}"/>
                  </a:ext>
                </a:extLst>
              </p:cNvPr>
              <p:cNvSpPr txBox="1"/>
              <p:nvPr/>
            </p:nvSpPr>
            <p:spPr>
              <a:xfrm>
                <a:off x="6342407" y="6083939"/>
                <a:ext cx="1300026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600"/>
                  </a:spcBef>
                </a:pPr>
                <a:r>
                  <a:rPr lang="es-419" b="1" dirty="0"/>
                  <a:t>5,27%</a:t>
                </a:r>
                <a:r>
                  <a:rPr lang="es-419" dirty="0"/>
                  <a:t> </a:t>
                </a:r>
                <a:r>
                  <a:rPr lang="es-419" sz="1600" dirty="0"/>
                  <a:t>Masculino</a:t>
                </a:r>
              </a:p>
            </p:txBody>
          </p:sp>
        </p:grpSp>
        <p:sp>
          <p:nvSpPr>
            <p:cNvPr id="36" name="Rectangle 105">
              <a:extLst>
                <a:ext uri="{FF2B5EF4-FFF2-40B4-BE49-F238E27FC236}">
                  <a16:creationId xmlns:a16="http://schemas.microsoft.com/office/drawing/2014/main" id="{A268B598-DA6B-470D-8AC7-F3D83CB3766F}"/>
                </a:ext>
              </a:extLst>
            </p:cNvPr>
            <p:cNvSpPr/>
            <p:nvPr/>
          </p:nvSpPr>
          <p:spPr>
            <a:xfrm>
              <a:off x="9248429" y="3731934"/>
              <a:ext cx="2788609" cy="2423393"/>
            </a:xfrm>
            <a:prstGeom prst="rect">
              <a:avLst/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: Shape 172">
              <a:extLst>
                <a:ext uri="{FF2B5EF4-FFF2-40B4-BE49-F238E27FC236}">
                  <a16:creationId xmlns:a16="http://schemas.microsoft.com/office/drawing/2014/main" id="{22FE980F-0CD1-4971-99A0-639491FB6951}"/>
                </a:ext>
              </a:extLst>
            </p:cNvPr>
            <p:cNvSpPr/>
            <p:nvPr/>
          </p:nvSpPr>
          <p:spPr>
            <a:xfrm>
              <a:off x="9902497" y="4371904"/>
              <a:ext cx="465200" cy="1086932"/>
            </a:xfrm>
            <a:custGeom>
              <a:avLst/>
              <a:gdLst>
                <a:gd name="connsiteX0" fmla="*/ 330610 w 1279418"/>
                <a:gd name="connsiteY0" fmla="*/ 630871 h 2843630"/>
                <a:gd name="connsiteX1" fmla="*/ 950643 w 1279418"/>
                <a:gd name="connsiteY1" fmla="*/ 630871 h 2843630"/>
                <a:gd name="connsiteX2" fmla="*/ 1115094 w 1279418"/>
                <a:gd name="connsiteY2" fmla="*/ 739877 h 2843630"/>
                <a:gd name="connsiteX3" fmla="*/ 1118085 w 1279418"/>
                <a:gd name="connsiteY3" fmla="*/ 754690 h 2843630"/>
                <a:gd name="connsiteX4" fmla="*/ 1127860 w 1279418"/>
                <a:gd name="connsiteY4" fmla="*/ 779369 h 2843630"/>
                <a:gd name="connsiteX5" fmla="*/ 1277697 w 1279418"/>
                <a:gd name="connsiteY5" fmla="*/ 1612696 h 2843630"/>
                <a:gd name="connsiteX6" fmla="*/ 1190578 w 1279418"/>
                <a:gd name="connsiteY6" fmla="*/ 1738012 h 2843630"/>
                <a:gd name="connsiteX7" fmla="*/ 1065262 w 1279418"/>
                <a:gd name="connsiteY7" fmla="*/ 1650893 h 2843630"/>
                <a:gd name="connsiteX8" fmla="*/ 946038 w 1279418"/>
                <a:gd name="connsiteY8" fmla="*/ 987825 h 2843630"/>
                <a:gd name="connsiteX9" fmla="*/ 917536 w 1279418"/>
                <a:gd name="connsiteY9" fmla="*/ 987825 h 2843630"/>
                <a:gd name="connsiteX10" fmla="*/ 917536 w 1279418"/>
                <a:gd name="connsiteY10" fmla="*/ 1331686 h 2843630"/>
                <a:gd name="connsiteX11" fmla="*/ 1014281 w 1279418"/>
                <a:gd name="connsiteY11" fmla="*/ 1616543 h 2843630"/>
                <a:gd name="connsiteX12" fmla="*/ 960580 w 1279418"/>
                <a:gd name="connsiteY12" fmla="*/ 2066380 h 2843630"/>
                <a:gd name="connsiteX13" fmla="*/ 942594 w 1279418"/>
                <a:gd name="connsiteY13" fmla="*/ 2066636 h 2843630"/>
                <a:gd name="connsiteX14" fmla="*/ 942594 w 1279418"/>
                <a:gd name="connsiteY14" fmla="*/ 2722978 h 2843630"/>
                <a:gd name="connsiteX15" fmla="*/ 821942 w 1279418"/>
                <a:gd name="connsiteY15" fmla="*/ 2843630 h 2843630"/>
                <a:gd name="connsiteX16" fmla="*/ 816225 w 1279418"/>
                <a:gd name="connsiteY16" fmla="*/ 2843630 h 2843630"/>
                <a:gd name="connsiteX17" fmla="*/ 695573 w 1279418"/>
                <a:gd name="connsiteY17" fmla="*/ 2722978 h 2843630"/>
                <a:gd name="connsiteX18" fmla="*/ 695573 w 1279418"/>
                <a:gd name="connsiteY18" fmla="*/ 2070157 h 2843630"/>
                <a:gd name="connsiteX19" fmla="*/ 584764 w 1279418"/>
                <a:gd name="connsiteY19" fmla="*/ 2071736 h 2843630"/>
                <a:gd name="connsiteX20" fmla="*/ 584764 w 1279418"/>
                <a:gd name="connsiteY20" fmla="*/ 2722978 h 2843630"/>
                <a:gd name="connsiteX21" fmla="*/ 464112 w 1279418"/>
                <a:gd name="connsiteY21" fmla="*/ 2843630 h 2843630"/>
                <a:gd name="connsiteX22" fmla="*/ 458395 w 1279418"/>
                <a:gd name="connsiteY22" fmla="*/ 2843630 h 2843630"/>
                <a:gd name="connsiteX23" fmla="*/ 337743 w 1279418"/>
                <a:gd name="connsiteY23" fmla="*/ 2722978 h 2843630"/>
                <a:gd name="connsiteX24" fmla="*/ 337743 w 1279418"/>
                <a:gd name="connsiteY24" fmla="*/ 2075257 h 2843630"/>
                <a:gd name="connsiteX25" fmla="*/ 304101 w 1279418"/>
                <a:gd name="connsiteY25" fmla="*/ 2075736 h 2843630"/>
                <a:gd name="connsiteX26" fmla="*/ 250400 w 1279418"/>
                <a:gd name="connsiteY26" fmla="*/ 1616543 h 2843630"/>
                <a:gd name="connsiteX27" fmla="*/ 347144 w 1279418"/>
                <a:gd name="connsiteY27" fmla="*/ 1331689 h 2843630"/>
                <a:gd name="connsiteX28" fmla="*/ 347144 w 1279418"/>
                <a:gd name="connsiteY28" fmla="*/ 987825 h 2843630"/>
                <a:gd name="connsiteX29" fmla="*/ 333380 w 1279418"/>
                <a:gd name="connsiteY29" fmla="*/ 987825 h 2843630"/>
                <a:gd name="connsiteX30" fmla="*/ 214156 w 1279418"/>
                <a:gd name="connsiteY30" fmla="*/ 1650893 h 2843630"/>
                <a:gd name="connsiteX31" fmla="*/ 88840 w 1279418"/>
                <a:gd name="connsiteY31" fmla="*/ 1738012 h 2843630"/>
                <a:gd name="connsiteX32" fmla="*/ 1721 w 1279418"/>
                <a:gd name="connsiteY32" fmla="*/ 1612696 h 2843630"/>
                <a:gd name="connsiteX33" fmla="*/ 151558 w 1279418"/>
                <a:gd name="connsiteY33" fmla="*/ 779369 h 2843630"/>
                <a:gd name="connsiteX34" fmla="*/ 165076 w 1279418"/>
                <a:gd name="connsiteY34" fmla="*/ 745240 h 2843630"/>
                <a:gd name="connsiteX35" fmla="*/ 166159 w 1279418"/>
                <a:gd name="connsiteY35" fmla="*/ 739877 h 2843630"/>
                <a:gd name="connsiteX36" fmla="*/ 330610 w 1279418"/>
                <a:gd name="connsiteY36" fmla="*/ 630871 h 2843630"/>
                <a:gd name="connsiteX37" fmla="*/ 631229 w 1279418"/>
                <a:gd name="connsiteY37" fmla="*/ 0 h 2843630"/>
                <a:gd name="connsiteX38" fmla="*/ 930644 w 1279418"/>
                <a:gd name="connsiteY38" fmla="*/ 299414 h 2843630"/>
                <a:gd name="connsiteX39" fmla="*/ 631229 w 1279418"/>
                <a:gd name="connsiteY39" fmla="*/ 598828 h 2843630"/>
                <a:gd name="connsiteX40" fmla="*/ 331814 w 1279418"/>
                <a:gd name="connsiteY40" fmla="*/ 299414 h 2843630"/>
                <a:gd name="connsiteX41" fmla="*/ 631229 w 1279418"/>
                <a:gd name="connsiteY41" fmla="*/ 0 h 284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79418" h="2843630">
                  <a:moveTo>
                    <a:pt x="330610" y="630871"/>
                  </a:moveTo>
                  <a:lnTo>
                    <a:pt x="950643" y="630871"/>
                  </a:lnTo>
                  <a:cubicBezTo>
                    <a:pt x="1024571" y="630871"/>
                    <a:pt x="1088000" y="675819"/>
                    <a:pt x="1115094" y="739877"/>
                  </a:cubicBezTo>
                  <a:lnTo>
                    <a:pt x="1118085" y="754690"/>
                  </a:lnTo>
                  <a:lnTo>
                    <a:pt x="1127860" y="779369"/>
                  </a:lnTo>
                  <a:lnTo>
                    <a:pt x="1277697" y="1612696"/>
                  </a:lnTo>
                  <a:cubicBezTo>
                    <a:pt x="1288245" y="1671358"/>
                    <a:pt x="1249241" y="1727464"/>
                    <a:pt x="1190578" y="1738012"/>
                  </a:cubicBezTo>
                  <a:cubicBezTo>
                    <a:pt x="1131916" y="1748560"/>
                    <a:pt x="1075810" y="1709555"/>
                    <a:pt x="1065262" y="1650893"/>
                  </a:cubicBezTo>
                  <a:lnTo>
                    <a:pt x="946038" y="987825"/>
                  </a:lnTo>
                  <a:lnTo>
                    <a:pt x="917536" y="987825"/>
                  </a:lnTo>
                  <a:lnTo>
                    <a:pt x="917536" y="1331686"/>
                  </a:lnTo>
                  <a:lnTo>
                    <a:pt x="1014281" y="1616543"/>
                  </a:lnTo>
                  <a:cubicBezTo>
                    <a:pt x="996406" y="1766519"/>
                    <a:pt x="978455" y="1916404"/>
                    <a:pt x="960580" y="2066380"/>
                  </a:cubicBezTo>
                  <a:lnTo>
                    <a:pt x="942594" y="2066636"/>
                  </a:lnTo>
                  <a:lnTo>
                    <a:pt x="942594" y="2722978"/>
                  </a:lnTo>
                  <a:cubicBezTo>
                    <a:pt x="942594" y="2789612"/>
                    <a:pt x="888576" y="2843630"/>
                    <a:pt x="821942" y="2843630"/>
                  </a:cubicBezTo>
                  <a:lnTo>
                    <a:pt x="816225" y="2843630"/>
                  </a:lnTo>
                  <a:cubicBezTo>
                    <a:pt x="749591" y="2843630"/>
                    <a:pt x="695573" y="2789612"/>
                    <a:pt x="695573" y="2722978"/>
                  </a:cubicBezTo>
                  <a:lnTo>
                    <a:pt x="695573" y="2070157"/>
                  </a:lnTo>
                  <a:lnTo>
                    <a:pt x="584764" y="2071736"/>
                  </a:lnTo>
                  <a:lnTo>
                    <a:pt x="584764" y="2722978"/>
                  </a:lnTo>
                  <a:cubicBezTo>
                    <a:pt x="584764" y="2789612"/>
                    <a:pt x="530746" y="2843630"/>
                    <a:pt x="464112" y="2843630"/>
                  </a:cubicBezTo>
                  <a:lnTo>
                    <a:pt x="458395" y="2843630"/>
                  </a:lnTo>
                  <a:cubicBezTo>
                    <a:pt x="391761" y="2843630"/>
                    <a:pt x="337743" y="2789612"/>
                    <a:pt x="337743" y="2722978"/>
                  </a:cubicBezTo>
                  <a:lnTo>
                    <a:pt x="337743" y="2075257"/>
                  </a:lnTo>
                  <a:lnTo>
                    <a:pt x="304101" y="2075736"/>
                  </a:lnTo>
                  <a:lnTo>
                    <a:pt x="250400" y="1616543"/>
                  </a:lnTo>
                  <a:lnTo>
                    <a:pt x="347144" y="1331689"/>
                  </a:lnTo>
                  <a:lnTo>
                    <a:pt x="347144" y="987825"/>
                  </a:lnTo>
                  <a:lnTo>
                    <a:pt x="333380" y="987825"/>
                  </a:lnTo>
                  <a:lnTo>
                    <a:pt x="214156" y="1650893"/>
                  </a:lnTo>
                  <a:cubicBezTo>
                    <a:pt x="203608" y="1709555"/>
                    <a:pt x="147502" y="1748560"/>
                    <a:pt x="88840" y="1738012"/>
                  </a:cubicBezTo>
                  <a:cubicBezTo>
                    <a:pt x="30177" y="1727464"/>
                    <a:pt x="-8827" y="1671358"/>
                    <a:pt x="1721" y="1612696"/>
                  </a:cubicBezTo>
                  <a:lnTo>
                    <a:pt x="151558" y="779369"/>
                  </a:lnTo>
                  <a:lnTo>
                    <a:pt x="165076" y="745240"/>
                  </a:lnTo>
                  <a:lnTo>
                    <a:pt x="166159" y="739877"/>
                  </a:lnTo>
                  <a:cubicBezTo>
                    <a:pt x="193253" y="675819"/>
                    <a:pt x="256683" y="630871"/>
                    <a:pt x="330610" y="630871"/>
                  </a:cubicBezTo>
                  <a:close/>
                  <a:moveTo>
                    <a:pt x="631229" y="0"/>
                  </a:moveTo>
                  <a:cubicBezTo>
                    <a:pt x="796591" y="0"/>
                    <a:pt x="930644" y="134052"/>
                    <a:pt x="930644" y="299414"/>
                  </a:cubicBezTo>
                  <a:cubicBezTo>
                    <a:pt x="930644" y="464776"/>
                    <a:pt x="796591" y="598828"/>
                    <a:pt x="631229" y="598828"/>
                  </a:cubicBezTo>
                  <a:cubicBezTo>
                    <a:pt x="465867" y="598828"/>
                    <a:pt x="331814" y="464776"/>
                    <a:pt x="331814" y="299414"/>
                  </a:cubicBezTo>
                  <a:cubicBezTo>
                    <a:pt x="331814" y="134052"/>
                    <a:pt x="465867" y="0"/>
                    <a:pt x="631229" y="0"/>
                  </a:cubicBezTo>
                  <a:close/>
                </a:path>
              </a:pathLst>
            </a:custGeom>
            <a:gradFill>
              <a:gsLst>
                <a:gs pos="13000">
                  <a:schemeClr val="bg1"/>
                </a:gs>
                <a:gs pos="99000">
                  <a:schemeClr val="bg1"/>
                </a:gs>
                <a:gs pos="100000">
                  <a:srgbClr val="1F4E79"/>
                </a:gs>
              </a:gsLst>
              <a:lin ang="5400000" scaled="1"/>
            </a:gradFill>
            <a:ln w="31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3252" tIns="46627" rIns="93252" bIns="46627" numCol="1" anchor="t" anchorCtr="0" compatLnSpc="1">
              <a:prstTxWarp prst="textNoShape">
                <a:avLst/>
              </a:prstTxWarp>
            </a:bodyPr>
            <a:lstStyle/>
            <a:p>
              <a:pPr defTabSz="932518"/>
              <a:endParaRPr lang="en-US" sz="1938" dirty="0">
                <a:solidFill>
                  <a:prstClr val="black"/>
                </a:solidFill>
              </a:endParaRPr>
            </a:p>
          </p:txBody>
        </p:sp>
        <p:sp>
          <p:nvSpPr>
            <p:cNvPr id="38" name="Freeform: Shape 176">
              <a:extLst>
                <a:ext uri="{FF2B5EF4-FFF2-40B4-BE49-F238E27FC236}">
                  <a16:creationId xmlns:a16="http://schemas.microsoft.com/office/drawing/2014/main" id="{61C26ED7-D75D-4F86-A66C-F632E19FFB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935810" y="4371904"/>
              <a:ext cx="470148" cy="1044948"/>
            </a:xfrm>
            <a:custGeom>
              <a:avLst/>
              <a:gdLst>
                <a:gd name="connsiteX0" fmla="*/ 330610 w 1279418"/>
                <a:gd name="connsiteY0" fmla="*/ 630871 h 2843630"/>
                <a:gd name="connsiteX1" fmla="*/ 950643 w 1279418"/>
                <a:gd name="connsiteY1" fmla="*/ 630871 h 2843630"/>
                <a:gd name="connsiteX2" fmla="*/ 1115094 w 1279418"/>
                <a:gd name="connsiteY2" fmla="*/ 739877 h 2843630"/>
                <a:gd name="connsiteX3" fmla="*/ 1118085 w 1279418"/>
                <a:gd name="connsiteY3" fmla="*/ 754690 h 2843630"/>
                <a:gd name="connsiteX4" fmla="*/ 1127860 w 1279418"/>
                <a:gd name="connsiteY4" fmla="*/ 779369 h 2843630"/>
                <a:gd name="connsiteX5" fmla="*/ 1277697 w 1279418"/>
                <a:gd name="connsiteY5" fmla="*/ 1612696 h 2843630"/>
                <a:gd name="connsiteX6" fmla="*/ 1190578 w 1279418"/>
                <a:gd name="connsiteY6" fmla="*/ 1738012 h 2843630"/>
                <a:gd name="connsiteX7" fmla="*/ 1065262 w 1279418"/>
                <a:gd name="connsiteY7" fmla="*/ 1650893 h 2843630"/>
                <a:gd name="connsiteX8" fmla="*/ 946038 w 1279418"/>
                <a:gd name="connsiteY8" fmla="*/ 987825 h 2843630"/>
                <a:gd name="connsiteX9" fmla="*/ 942594 w 1279418"/>
                <a:gd name="connsiteY9" fmla="*/ 987825 h 2843630"/>
                <a:gd name="connsiteX10" fmla="*/ 942594 w 1279418"/>
                <a:gd name="connsiteY10" fmla="*/ 1501242 h 2843630"/>
                <a:gd name="connsiteX11" fmla="*/ 942594 w 1279418"/>
                <a:gd name="connsiteY11" fmla="*/ 1845442 h 2843630"/>
                <a:gd name="connsiteX12" fmla="*/ 942594 w 1279418"/>
                <a:gd name="connsiteY12" fmla="*/ 2722978 h 2843630"/>
                <a:gd name="connsiteX13" fmla="*/ 821942 w 1279418"/>
                <a:gd name="connsiteY13" fmla="*/ 2843630 h 2843630"/>
                <a:gd name="connsiteX14" fmla="*/ 816225 w 1279418"/>
                <a:gd name="connsiteY14" fmla="*/ 2843630 h 2843630"/>
                <a:gd name="connsiteX15" fmla="*/ 695573 w 1279418"/>
                <a:gd name="connsiteY15" fmla="*/ 2722978 h 2843630"/>
                <a:gd name="connsiteX16" fmla="*/ 695573 w 1279418"/>
                <a:gd name="connsiteY16" fmla="*/ 1845442 h 2843630"/>
                <a:gd name="connsiteX17" fmla="*/ 584764 w 1279418"/>
                <a:gd name="connsiteY17" fmla="*/ 1845442 h 2843630"/>
                <a:gd name="connsiteX18" fmla="*/ 584764 w 1279418"/>
                <a:gd name="connsiteY18" fmla="*/ 2722978 h 2843630"/>
                <a:gd name="connsiteX19" fmla="*/ 464112 w 1279418"/>
                <a:gd name="connsiteY19" fmla="*/ 2843630 h 2843630"/>
                <a:gd name="connsiteX20" fmla="*/ 458395 w 1279418"/>
                <a:gd name="connsiteY20" fmla="*/ 2843630 h 2843630"/>
                <a:gd name="connsiteX21" fmla="*/ 337743 w 1279418"/>
                <a:gd name="connsiteY21" fmla="*/ 2722978 h 2843630"/>
                <a:gd name="connsiteX22" fmla="*/ 337743 w 1279418"/>
                <a:gd name="connsiteY22" fmla="*/ 1845442 h 2843630"/>
                <a:gd name="connsiteX23" fmla="*/ 337743 w 1279418"/>
                <a:gd name="connsiteY23" fmla="*/ 1845442 h 2843630"/>
                <a:gd name="connsiteX24" fmla="*/ 337743 w 1279418"/>
                <a:gd name="connsiteY24" fmla="*/ 987825 h 2843630"/>
                <a:gd name="connsiteX25" fmla="*/ 333380 w 1279418"/>
                <a:gd name="connsiteY25" fmla="*/ 987825 h 2843630"/>
                <a:gd name="connsiteX26" fmla="*/ 214156 w 1279418"/>
                <a:gd name="connsiteY26" fmla="*/ 1650893 h 2843630"/>
                <a:gd name="connsiteX27" fmla="*/ 88840 w 1279418"/>
                <a:gd name="connsiteY27" fmla="*/ 1738012 h 2843630"/>
                <a:gd name="connsiteX28" fmla="*/ 1721 w 1279418"/>
                <a:gd name="connsiteY28" fmla="*/ 1612696 h 2843630"/>
                <a:gd name="connsiteX29" fmla="*/ 151558 w 1279418"/>
                <a:gd name="connsiteY29" fmla="*/ 779369 h 2843630"/>
                <a:gd name="connsiteX30" fmla="*/ 165076 w 1279418"/>
                <a:gd name="connsiteY30" fmla="*/ 745240 h 2843630"/>
                <a:gd name="connsiteX31" fmla="*/ 166159 w 1279418"/>
                <a:gd name="connsiteY31" fmla="*/ 739877 h 2843630"/>
                <a:gd name="connsiteX32" fmla="*/ 330610 w 1279418"/>
                <a:gd name="connsiteY32" fmla="*/ 630871 h 2843630"/>
                <a:gd name="connsiteX33" fmla="*/ 631229 w 1279418"/>
                <a:gd name="connsiteY33" fmla="*/ 0 h 2843630"/>
                <a:gd name="connsiteX34" fmla="*/ 930644 w 1279418"/>
                <a:gd name="connsiteY34" fmla="*/ 299414 h 2843630"/>
                <a:gd name="connsiteX35" fmla="*/ 631229 w 1279418"/>
                <a:gd name="connsiteY35" fmla="*/ 598828 h 2843630"/>
                <a:gd name="connsiteX36" fmla="*/ 331814 w 1279418"/>
                <a:gd name="connsiteY36" fmla="*/ 299414 h 2843630"/>
                <a:gd name="connsiteX37" fmla="*/ 631229 w 1279418"/>
                <a:gd name="connsiteY37" fmla="*/ 0 h 284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279418" h="2843630">
                  <a:moveTo>
                    <a:pt x="330610" y="630871"/>
                  </a:moveTo>
                  <a:lnTo>
                    <a:pt x="950643" y="630871"/>
                  </a:lnTo>
                  <a:cubicBezTo>
                    <a:pt x="1024571" y="630871"/>
                    <a:pt x="1088000" y="675819"/>
                    <a:pt x="1115094" y="739877"/>
                  </a:cubicBezTo>
                  <a:lnTo>
                    <a:pt x="1118085" y="754690"/>
                  </a:lnTo>
                  <a:lnTo>
                    <a:pt x="1127860" y="779369"/>
                  </a:lnTo>
                  <a:lnTo>
                    <a:pt x="1277697" y="1612696"/>
                  </a:lnTo>
                  <a:cubicBezTo>
                    <a:pt x="1288245" y="1671358"/>
                    <a:pt x="1249241" y="1727464"/>
                    <a:pt x="1190578" y="1738012"/>
                  </a:cubicBezTo>
                  <a:cubicBezTo>
                    <a:pt x="1131916" y="1748560"/>
                    <a:pt x="1075810" y="1709555"/>
                    <a:pt x="1065262" y="1650893"/>
                  </a:cubicBezTo>
                  <a:lnTo>
                    <a:pt x="946038" y="987825"/>
                  </a:lnTo>
                  <a:lnTo>
                    <a:pt x="942594" y="987825"/>
                  </a:lnTo>
                  <a:lnTo>
                    <a:pt x="942594" y="1501242"/>
                  </a:lnTo>
                  <a:lnTo>
                    <a:pt x="942594" y="1845442"/>
                  </a:lnTo>
                  <a:lnTo>
                    <a:pt x="942594" y="2722978"/>
                  </a:lnTo>
                  <a:cubicBezTo>
                    <a:pt x="942594" y="2789612"/>
                    <a:pt x="888576" y="2843630"/>
                    <a:pt x="821942" y="2843630"/>
                  </a:cubicBezTo>
                  <a:lnTo>
                    <a:pt x="816225" y="2843630"/>
                  </a:lnTo>
                  <a:cubicBezTo>
                    <a:pt x="749591" y="2843630"/>
                    <a:pt x="695573" y="2789612"/>
                    <a:pt x="695573" y="2722978"/>
                  </a:cubicBezTo>
                  <a:lnTo>
                    <a:pt x="695573" y="1845442"/>
                  </a:lnTo>
                  <a:lnTo>
                    <a:pt x="584764" y="1845442"/>
                  </a:lnTo>
                  <a:lnTo>
                    <a:pt x="584764" y="2722978"/>
                  </a:lnTo>
                  <a:cubicBezTo>
                    <a:pt x="584764" y="2789612"/>
                    <a:pt x="530746" y="2843630"/>
                    <a:pt x="464112" y="2843630"/>
                  </a:cubicBezTo>
                  <a:lnTo>
                    <a:pt x="458395" y="2843630"/>
                  </a:lnTo>
                  <a:cubicBezTo>
                    <a:pt x="391761" y="2843630"/>
                    <a:pt x="337743" y="2789612"/>
                    <a:pt x="337743" y="2722978"/>
                  </a:cubicBezTo>
                  <a:lnTo>
                    <a:pt x="337743" y="1845442"/>
                  </a:lnTo>
                  <a:lnTo>
                    <a:pt x="337743" y="1845442"/>
                  </a:lnTo>
                  <a:lnTo>
                    <a:pt x="337743" y="987825"/>
                  </a:lnTo>
                  <a:lnTo>
                    <a:pt x="333380" y="987825"/>
                  </a:lnTo>
                  <a:lnTo>
                    <a:pt x="214156" y="1650893"/>
                  </a:lnTo>
                  <a:cubicBezTo>
                    <a:pt x="203608" y="1709555"/>
                    <a:pt x="147502" y="1748560"/>
                    <a:pt x="88840" y="1738012"/>
                  </a:cubicBezTo>
                  <a:cubicBezTo>
                    <a:pt x="30177" y="1727464"/>
                    <a:pt x="-8827" y="1671358"/>
                    <a:pt x="1721" y="1612696"/>
                  </a:cubicBezTo>
                  <a:lnTo>
                    <a:pt x="151558" y="779369"/>
                  </a:lnTo>
                  <a:lnTo>
                    <a:pt x="165076" y="745240"/>
                  </a:lnTo>
                  <a:lnTo>
                    <a:pt x="166159" y="739877"/>
                  </a:lnTo>
                  <a:cubicBezTo>
                    <a:pt x="193253" y="675819"/>
                    <a:pt x="256682" y="630871"/>
                    <a:pt x="330610" y="630871"/>
                  </a:cubicBezTo>
                  <a:close/>
                  <a:moveTo>
                    <a:pt x="631229" y="0"/>
                  </a:moveTo>
                  <a:cubicBezTo>
                    <a:pt x="796591" y="0"/>
                    <a:pt x="930644" y="134052"/>
                    <a:pt x="930644" y="299414"/>
                  </a:cubicBezTo>
                  <a:cubicBezTo>
                    <a:pt x="930644" y="464776"/>
                    <a:pt x="796591" y="598828"/>
                    <a:pt x="631229" y="598828"/>
                  </a:cubicBezTo>
                  <a:cubicBezTo>
                    <a:pt x="465867" y="598828"/>
                    <a:pt x="331814" y="464776"/>
                    <a:pt x="331814" y="299414"/>
                  </a:cubicBezTo>
                  <a:cubicBezTo>
                    <a:pt x="331814" y="134052"/>
                    <a:pt x="465867" y="0"/>
                    <a:pt x="631229" y="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1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3252" tIns="46627" rIns="93252" bIns="46627" numCol="1" anchor="t" anchorCtr="0" compatLnSpc="1">
              <a:prstTxWarp prst="textNoShape">
                <a:avLst/>
              </a:prstTxWarp>
            </a:bodyPr>
            <a:lstStyle/>
            <a:p>
              <a:pPr defTabSz="932518"/>
              <a:endParaRPr lang="en-US" sz="1938" dirty="0">
                <a:solidFill>
                  <a:prstClr val="black"/>
                </a:solidFill>
              </a:endParaRPr>
            </a:p>
          </p:txBody>
        </p:sp>
      </p:grpSp>
      <p:sp>
        <p:nvSpPr>
          <p:cNvPr id="57" name="Rectangle 105">
            <a:extLst>
              <a:ext uri="{FF2B5EF4-FFF2-40B4-BE49-F238E27FC236}">
                <a16:creationId xmlns:a16="http://schemas.microsoft.com/office/drawing/2014/main" id="{6CA94544-B867-48B6-BFBB-99C70A59755F}"/>
              </a:ext>
            </a:extLst>
          </p:cNvPr>
          <p:cNvSpPr/>
          <p:nvPr/>
        </p:nvSpPr>
        <p:spPr>
          <a:xfrm>
            <a:off x="2878647" y="1000046"/>
            <a:ext cx="9168691" cy="249711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Freeform: Shape 172">
            <a:extLst>
              <a:ext uri="{FF2B5EF4-FFF2-40B4-BE49-F238E27FC236}">
                <a16:creationId xmlns:a16="http://schemas.microsoft.com/office/drawing/2014/main" id="{5A3EBC31-4BAA-4E9D-8DC6-635D311D41F8}"/>
              </a:ext>
            </a:extLst>
          </p:cNvPr>
          <p:cNvSpPr/>
          <p:nvPr/>
        </p:nvSpPr>
        <p:spPr>
          <a:xfrm>
            <a:off x="3055321" y="1702047"/>
            <a:ext cx="532504" cy="1221688"/>
          </a:xfrm>
          <a:custGeom>
            <a:avLst/>
            <a:gdLst>
              <a:gd name="connsiteX0" fmla="*/ 330610 w 1279418"/>
              <a:gd name="connsiteY0" fmla="*/ 630871 h 2843630"/>
              <a:gd name="connsiteX1" fmla="*/ 950643 w 1279418"/>
              <a:gd name="connsiteY1" fmla="*/ 630871 h 2843630"/>
              <a:gd name="connsiteX2" fmla="*/ 1115094 w 1279418"/>
              <a:gd name="connsiteY2" fmla="*/ 739877 h 2843630"/>
              <a:gd name="connsiteX3" fmla="*/ 1118085 w 1279418"/>
              <a:gd name="connsiteY3" fmla="*/ 754690 h 2843630"/>
              <a:gd name="connsiteX4" fmla="*/ 1127860 w 1279418"/>
              <a:gd name="connsiteY4" fmla="*/ 779369 h 2843630"/>
              <a:gd name="connsiteX5" fmla="*/ 1277697 w 1279418"/>
              <a:gd name="connsiteY5" fmla="*/ 1612696 h 2843630"/>
              <a:gd name="connsiteX6" fmla="*/ 1190578 w 1279418"/>
              <a:gd name="connsiteY6" fmla="*/ 1738012 h 2843630"/>
              <a:gd name="connsiteX7" fmla="*/ 1065262 w 1279418"/>
              <a:gd name="connsiteY7" fmla="*/ 1650893 h 2843630"/>
              <a:gd name="connsiteX8" fmla="*/ 946038 w 1279418"/>
              <a:gd name="connsiteY8" fmla="*/ 987825 h 2843630"/>
              <a:gd name="connsiteX9" fmla="*/ 917536 w 1279418"/>
              <a:gd name="connsiteY9" fmla="*/ 987825 h 2843630"/>
              <a:gd name="connsiteX10" fmla="*/ 917536 w 1279418"/>
              <a:gd name="connsiteY10" fmla="*/ 1331686 h 2843630"/>
              <a:gd name="connsiteX11" fmla="*/ 1014281 w 1279418"/>
              <a:gd name="connsiteY11" fmla="*/ 1616543 h 2843630"/>
              <a:gd name="connsiteX12" fmla="*/ 960580 w 1279418"/>
              <a:gd name="connsiteY12" fmla="*/ 2066380 h 2843630"/>
              <a:gd name="connsiteX13" fmla="*/ 942594 w 1279418"/>
              <a:gd name="connsiteY13" fmla="*/ 2066636 h 2843630"/>
              <a:gd name="connsiteX14" fmla="*/ 942594 w 1279418"/>
              <a:gd name="connsiteY14" fmla="*/ 2722978 h 2843630"/>
              <a:gd name="connsiteX15" fmla="*/ 821942 w 1279418"/>
              <a:gd name="connsiteY15" fmla="*/ 2843630 h 2843630"/>
              <a:gd name="connsiteX16" fmla="*/ 816225 w 1279418"/>
              <a:gd name="connsiteY16" fmla="*/ 2843630 h 2843630"/>
              <a:gd name="connsiteX17" fmla="*/ 695573 w 1279418"/>
              <a:gd name="connsiteY17" fmla="*/ 2722978 h 2843630"/>
              <a:gd name="connsiteX18" fmla="*/ 695573 w 1279418"/>
              <a:gd name="connsiteY18" fmla="*/ 2070157 h 2843630"/>
              <a:gd name="connsiteX19" fmla="*/ 584764 w 1279418"/>
              <a:gd name="connsiteY19" fmla="*/ 2071736 h 2843630"/>
              <a:gd name="connsiteX20" fmla="*/ 584764 w 1279418"/>
              <a:gd name="connsiteY20" fmla="*/ 2722978 h 2843630"/>
              <a:gd name="connsiteX21" fmla="*/ 464112 w 1279418"/>
              <a:gd name="connsiteY21" fmla="*/ 2843630 h 2843630"/>
              <a:gd name="connsiteX22" fmla="*/ 458395 w 1279418"/>
              <a:gd name="connsiteY22" fmla="*/ 2843630 h 2843630"/>
              <a:gd name="connsiteX23" fmla="*/ 337743 w 1279418"/>
              <a:gd name="connsiteY23" fmla="*/ 2722978 h 2843630"/>
              <a:gd name="connsiteX24" fmla="*/ 337743 w 1279418"/>
              <a:gd name="connsiteY24" fmla="*/ 2075257 h 2843630"/>
              <a:gd name="connsiteX25" fmla="*/ 304101 w 1279418"/>
              <a:gd name="connsiteY25" fmla="*/ 2075736 h 2843630"/>
              <a:gd name="connsiteX26" fmla="*/ 250400 w 1279418"/>
              <a:gd name="connsiteY26" fmla="*/ 1616543 h 2843630"/>
              <a:gd name="connsiteX27" fmla="*/ 347144 w 1279418"/>
              <a:gd name="connsiteY27" fmla="*/ 1331689 h 2843630"/>
              <a:gd name="connsiteX28" fmla="*/ 347144 w 1279418"/>
              <a:gd name="connsiteY28" fmla="*/ 987825 h 2843630"/>
              <a:gd name="connsiteX29" fmla="*/ 333380 w 1279418"/>
              <a:gd name="connsiteY29" fmla="*/ 987825 h 2843630"/>
              <a:gd name="connsiteX30" fmla="*/ 214156 w 1279418"/>
              <a:gd name="connsiteY30" fmla="*/ 1650893 h 2843630"/>
              <a:gd name="connsiteX31" fmla="*/ 88840 w 1279418"/>
              <a:gd name="connsiteY31" fmla="*/ 1738012 h 2843630"/>
              <a:gd name="connsiteX32" fmla="*/ 1721 w 1279418"/>
              <a:gd name="connsiteY32" fmla="*/ 1612696 h 2843630"/>
              <a:gd name="connsiteX33" fmla="*/ 151558 w 1279418"/>
              <a:gd name="connsiteY33" fmla="*/ 779369 h 2843630"/>
              <a:gd name="connsiteX34" fmla="*/ 165076 w 1279418"/>
              <a:gd name="connsiteY34" fmla="*/ 745240 h 2843630"/>
              <a:gd name="connsiteX35" fmla="*/ 166159 w 1279418"/>
              <a:gd name="connsiteY35" fmla="*/ 739877 h 2843630"/>
              <a:gd name="connsiteX36" fmla="*/ 330610 w 1279418"/>
              <a:gd name="connsiteY36" fmla="*/ 630871 h 2843630"/>
              <a:gd name="connsiteX37" fmla="*/ 631229 w 1279418"/>
              <a:gd name="connsiteY37" fmla="*/ 0 h 2843630"/>
              <a:gd name="connsiteX38" fmla="*/ 930644 w 1279418"/>
              <a:gd name="connsiteY38" fmla="*/ 299414 h 2843630"/>
              <a:gd name="connsiteX39" fmla="*/ 631229 w 1279418"/>
              <a:gd name="connsiteY39" fmla="*/ 598828 h 2843630"/>
              <a:gd name="connsiteX40" fmla="*/ 331814 w 1279418"/>
              <a:gd name="connsiteY40" fmla="*/ 299414 h 2843630"/>
              <a:gd name="connsiteX41" fmla="*/ 631229 w 1279418"/>
              <a:gd name="connsiteY41" fmla="*/ 0 h 284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79418" h="2843630">
                <a:moveTo>
                  <a:pt x="330610" y="630871"/>
                </a:moveTo>
                <a:lnTo>
                  <a:pt x="950643" y="630871"/>
                </a:lnTo>
                <a:cubicBezTo>
                  <a:pt x="1024571" y="630871"/>
                  <a:pt x="1088000" y="675819"/>
                  <a:pt x="1115094" y="739877"/>
                </a:cubicBezTo>
                <a:lnTo>
                  <a:pt x="1118085" y="754690"/>
                </a:lnTo>
                <a:lnTo>
                  <a:pt x="1127860" y="779369"/>
                </a:lnTo>
                <a:lnTo>
                  <a:pt x="1277697" y="1612696"/>
                </a:lnTo>
                <a:cubicBezTo>
                  <a:pt x="1288245" y="1671358"/>
                  <a:pt x="1249241" y="1727464"/>
                  <a:pt x="1190578" y="1738012"/>
                </a:cubicBezTo>
                <a:cubicBezTo>
                  <a:pt x="1131916" y="1748560"/>
                  <a:pt x="1075810" y="1709555"/>
                  <a:pt x="1065262" y="1650893"/>
                </a:cubicBezTo>
                <a:lnTo>
                  <a:pt x="946038" y="987825"/>
                </a:lnTo>
                <a:lnTo>
                  <a:pt x="917536" y="987825"/>
                </a:lnTo>
                <a:lnTo>
                  <a:pt x="917536" y="1331686"/>
                </a:lnTo>
                <a:lnTo>
                  <a:pt x="1014281" y="1616543"/>
                </a:lnTo>
                <a:cubicBezTo>
                  <a:pt x="996406" y="1766519"/>
                  <a:pt x="978455" y="1916404"/>
                  <a:pt x="960580" y="2066380"/>
                </a:cubicBezTo>
                <a:lnTo>
                  <a:pt x="942594" y="2066636"/>
                </a:lnTo>
                <a:lnTo>
                  <a:pt x="942594" y="2722978"/>
                </a:lnTo>
                <a:cubicBezTo>
                  <a:pt x="942594" y="2789612"/>
                  <a:pt x="888576" y="2843630"/>
                  <a:pt x="821942" y="2843630"/>
                </a:cubicBezTo>
                <a:lnTo>
                  <a:pt x="816225" y="2843630"/>
                </a:lnTo>
                <a:cubicBezTo>
                  <a:pt x="749591" y="2843630"/>
                  <a:pt x="695573" y="2789612"/>
                  <a:pt x="695573" y="2722978"/>
                </a:cubicBezTo>
                <a:lnTo>
                  <a:pt x="695573" y="2070157"/>
                </a:lnTo>
                <a:lnTo>
                  <a:pt x="584764" y="2071736"/>
                </a:lnTo>
                <a:lnTo>
                  <a:pt x="584764" y="2722978"/>
                </a:lnTo>
                <a:cubicBezTo>
                  <a:pt x="584764" y="2789612"/>
                  <a:pt x="530746" y="2843630"/>
                  <a:pt x="464112" y="2843630"/>
                </a:cubicBezTo>
                <a:lnTo>
                  <a:pt x="458395" y="2843630"/>
                </a:lnTo>
                <a:cubicBezTo>
                  <a:pt x="391761" y="2843630"/>
                  <a:pt x="337743" y="2789612"/>
                  <a:pt x="337743" y="2722978"/>
                </a:cubicBezTo>
                <a:lnTo>
                  <a:pt x="337743" y="2075257"/>
                </a:lnTo>
                <a:lnTo>
                  <a:pt x="304101" y="2075736"/>
                </a:lnTo>
                <a:lnTo>
                  <a:pt x="250400" y="1616543"/>
                </a:lnTo>
                <a:lnTo>
                  <a:pt x="347144" y="1331689"/>
                </a:lnTo>
                <a:lnTo>
                  <a:pt x="347144" y="987825"/>
                </a:lnTo>
                <a:lnTo>
                  <a:pt x="333380" y="987825"/>
                </a:lnTo>
                <a:lnTo>
                  <a:pt x="214156" y="1650893"/>
                </a:lnTo>
                <a:cubicBezTo>
                  <a:pt x="203608" y="1709555"/>
                  <a:pt x="147502" y="1748560"/>
                  <a:pt x="88840" y="1738012"/>
                </a:cubicBezTo>
                <a:cubicBezTo>
                  <a:pt x="30177" y="1727464"/>
                  <a:pt x="-8827" y="1671358"/>
                  <a:pt x="1721" y="1612696"/>
                </a:cubicBezTo>
                <a:lnTo>
                  <a:pt x="151558" y="779369"/>
                </a:lnTo>
                <a:lnTo>
                  <a:pt x="165076" y="745240"/>
                </a:lnTo>
                <a:lnTo>
                  <a:pt x="166159" y="739877"/>
                </a:lnTo>
                <a:cubicBezTo>
                  <a:pt x="193253" y="675819"/>
                  <a:pt x="256683" y="630871"/>
                  <a:pt x="330610" y="630871"/>
                </a:cubicBezTo>
                <a:close/>
                <a:moveTo>
                  <a:pt x="631229" y="0"/>
                </a:moveTo>
                <a:cubicBezTo>
                  <a:pt x="796591" y="0"/>
                  <a:pt x="930644" y="134052"/>
                  <a:pt x="930644" y="299414"/>
                </a:cubicBezTo>
                <a:cubicBezTo>
                  <a:pt x="930644" y="464776"/>
                  <a:pt x="796591" y="598828"/>
                  <a:pt x="631229" y="598828"/>
                </a:cubicBezTo>
                <a:cubicBezTo>
                  <a:pt x="465867" y="598828"/>
                  <a:pt x="331814" y="464776"/>
                  <a:pt x="331814" y="299414"/>
                </a:cubicBezTo>
                <a:cubicBezTo>
                  <a:pt x="331814" y="134052"/>
                  <a:pt x="465867" y="0"/>
                  <a:pt x="631229" y="0"/>
                </a:cubicBezTo>
                <a:close/>
              </a:path>
            </a:pathLst>
          </a:custGeom>
          <a:gradFill>
            <a:gsLst>
              <a:gs pos="58000">
                <a:schemeClr val="bg1"/>
              </a:gs>
              <a:gs pos="61000">
                <a:schemeClr val="bg1"/>
              </a:gs>
            </a:gsLst>
            <a:lin ang="5400000" scaled="1"/>
          </a:gradFill>
          <a:ln w="31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3252" tIns="46627" rIns="93252" bIns="46627" numCol="1" anchor="t" anchorCtr="0" compatLnSpc="1">
            <a:prstTxWarp prst="textNoShape">
              <a:avLst/>
            </a:prstTxWarp>
          </a:bodyPr>
          <a:lstStyle/>
          <a:p>
            <a:pPr defTabSz="932518"/>
            <a:endParaRPr lang="en-US" sz="1938" dirty="0">
              <a:solidFill>
                <a:prstClr val="black"/>
              </a:solidFill>
            </a:endParaRPr>
          </a:p>
        </p:txBody>
      </p:sp>
      <p:sp>
        <p:nvSpPr>
          <p:cNvPr id="59" name="Freeform: Shape 176">
            <a:extLst>
              <a:ext uri="{FF2B5EF4-FFF2-40B4-BE49-F238E27FC236}">
                <a16:creationId xmlns:a16="http://schemas.microsoft.com/office/drawing/2014/main" id="{8AB792B1-7C32-4C08-A236-6B06258BAB75}"/>
              </a:ext>
            </a:extLst>
          </p:cNvPr>
          <p:cNvSpPr>
            <a:spLocks noChangeAspect="1"/>
          </p:cNvSpPr>
          <p:nvPr/>
        </p:nvSpPr>
        <p:spPr>
          <a:xfrm>
            <a:off x="4078837" y="1717693"/>
            <a:ext cx="538168" cy="1196129"/>
          </a:xfrm>
          <a:custGeom>
            <a:avLst/>
            <a:gdLst>
              <a:gd name="connsiteX0" fmla="*/ 330610 w 1279418"/>
              <a:gd name="connsiteY0" fmla="*/ 630871 h 2843630"/>
              <a:gd name="connsiteX1" fmla="*/ 950643 w 1279418"/>
              <a:gd name="connsiteY1" fmla="*/ 630871 h 2843630"/>
              <a:gd name="connsiteX2" fmla="*/ 1115094 w 1279418"/>
              <a:gd name="connsiteY2" fmla="*/ 739877 h 2843630"/>
              <a:gd name="connsiteX3" fmla="*/ 1118085 w 1279418"/>
              <a:gd name="connsiteY3" fmla="*/ 754690 h 2843630"/>
              <a:gd name="connsiteX4" fmla="*/ 1127860 w 1279418"/>
              <a:gd name="connsiteY4" fmla="*/ 779369 h 2843630"/>
              <a:gd name="connsiteX5" fmla="*/ 1277697 w 1279418"/>
              <a:gd name="connsiteY5" fmla="*/ 1612696 h 2843630"/>
              <a:gd name="connsiteX6" fmla="*/ 1190578 w 1279418"/>
              <a:gd name="connsiteY6" fmla="*/ 1738012 h 2843630"/>
              <a:gd name="connsiteX7" fmla="*/ 1065262 w 1279418"/>
              <a:gd name="connsiteY7" fmla="*/ 1650893 h 2843630"/>
              <a:gd name="connsiteX8" fmla="*/ 946038 w 1279418"/>
              <a:gd name="connsiteY8" fmla="*/ 987825 h 2843630"/>
              <a:gd name="connsiteX9" fmla="*/ 942594 w 1279418"/>
              <a:gd name="connsiteY9" fmla="*/ 987825 h 2843630"/>
              <a:gd name="connsiteX10" fmla="*/ 942594 w 1279418"/>
              <a:gd name="connsiteY10" fmla="*/ 1501242 h 2843630"/>
              <a:gd name="connsiteX11" fmla="*/ 942594 w 1279418"/>
              <a:gd name="connsiteY11" fmla="*/ 1845442 h 2843630"/>
              <a:gd name="connsiteX12" fmla="*/ 942594 w 1279418"/>
              <a:gd name="connsiteY12" fmla="*/ 2722978 h 2843630"/>
              <a:gd name="connsiteX13" fmla="*/ 821942 w 1279418"/>
              <a:gd name="connsiteY13" fmla="*/ 2843630 h 2843630"/>
              <a:gd name="connsiteX14" fmla="*/ 816225 w 1279418"/>
              <a:gd name="connsiteY14" fmla="*/ 2843630 h 2843630"/>
              <a:gd name="connsiteX15" fmla="*/ 695573 w 1279418"/>
              <a:gd name="connsiteY15" fmla="*/ 2722978 h 2843630"/>
              <a:gd name="connsiteX16" fmla="*/ 695573 w 1279418"/>
              <a:gd name="connsiteY16" fmla="*/ 1845442 h 2843630"/>
              <a:gd name="connsiteX17" fmla="*/ 584764 w 1279418"/>
              <a:gd name="connsiteY17" fmla="*/ 1845442 h 2843630"/>
              <a:gd name="connsiteX18" fmla="*/ 584764 w 1279418"/>
              <a:gd name="connsiteY18" fmla="*/ 2722978 h 2843630"/>
              <a:gd name="connsiteX19" fmla="*/ 464112 w 1279418"/>
              <a:gd name="connsiteY19" fmla="*/ 2843630 h 2843630"/>
              <a:gd name="connsiteX20" fmla="*/ 458395 w 1279418"/>
              <a:gd name="connsiteY20" fmla="*/ 2843630 h 2843630"/>
              <a:gd name="connsiteX21" fmla="*/ 337743 w 1279418"/>
              <a:gd name="connsiteY21" fmla="*/ 2722978 h 2843630"/>
              <a:gd name="connsiteX22" fmla="*/ 337743 w 1279418"/>
              <a:gd name="connsiteY22" fmla="*/ 1845442 h 2843630"/>
              <a:gd name="connsiteX23" fmla="*/ 337743 w 1279418"/>
              <a:gd name="connsiteY23" fmla="*/ 1845442 h 2843630"/>
              <a:gd name="connsiteX24" fmla="*/ 337743 w 1279418"/>
              <a:gd name="connsiteY24" fmla="*/ 987825 h 2843630"/>
              <a:gd name="connsiteX25" fmla="*/ 333380 w 1279418"/>
              <a:gd name="connsiteY25" fmla="*/ 987825 h 2843630"/>
              <a:gd name="connsiteX26" fmla="*/ 214156 w 1279418"/>
              <a:gd name="connsiteY26" fmla="*/ 1650893 h 2843630"/>
              <a:gd name="connsiteX27" fmla="*/ 88840 w 1279418"/>
              <a:gd name="connsiteY27" fmla="*/ 1738012 h 2843630"/>
              <a:gd name="connsiteX28" fmla="*/ 1721 w 1279418"/>
              <a:gd name="connsiteY28" fmla="*/ 1612696 h 2843630"/>
              <a:gd name="connsiteX29" fmla="*/ 151558 w 1279418"/>
              <a:gd name="connsiteY29" fmla="*/ 779369 h 2843630"/>
              <a:gd name="connsiteX30" fmla="*/ 165076 w 1279418"/>
              <a:gd name="connsiteY30" fmla="*/ 745240 h 2843630"/>
              <a:gd name="connsiteX31" fmla="*/ 166159 w 1279418"/>
              <a:gd name="connsiteY31" fmla="*/ 739877 h 2843630"/>
              <a:gd name="connsiteX32" fmla="*/ 330610 w 1279418"/>
              <a:gd name="connsiteY32" fmla="*/ 630871 h 2843630"/>
              <a:gd name="connsiteX33" fmla="*/ 631229 w 1279418"/>
              <a:gd name="connsiteY33" fmla="*/ 0 h 2843630"/>
              <a:gd name="connsiteX34" fmla="*/ 930644 w 1279418"/>
              <a:gd name="connsiteY34" fmla="*/ 299414 h 2843630"/>
              <a:gd name="connsiteX35" fmla="*/ 631229 w 1279418"/>
              <a:gd name="connsiteY35" fmla="*/ 598828 h 2843630"/>
              <a:gd name="connsiteX36" fmla="*/ 331814 w 1279418"/>
              <a:gd name="connsiteY36" fmla="*/ 299414 h 2843630"/>
              <a:gd name="connsiteX37" fmla="*/ 631229 w 1279418"/>
              <a:gd name="connsiteY37" fmla="*/ 0 h 284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79418" h="2843630">
                <a:moveTo>
                  <a:pt x="330610" y="630871"/>
                </a:moveTo>
                <a:lnTo>
                  <a:pt x="950643" y="630871"/>
                </a:lnTo>
                <a:cubicBezTo>
                  <a:pt x="1024571" y="630871"/>
                  <a:pt x="1088000" y="675819"/>
                  <a:pt x="1115094" y="739877"/>
                </a:cubicBezTo>
                <a:lnTo>
                  <a:pt x="1118085" y="754690"/>
                </a:lnTo>
                <a:lnTo>
                  <a:pt x="1127860" y="779369"/>
                </a:lnTo>
                <a:lnTo>
                  <a:pt x="1277697" y="1612696"/>
                </a:lnTo>
                <a:cubicBezTo>
                  <a:pt x="1288245" y="1671358"/>
                  <a:pt x="1249241" y="1727464"/>
                  <a:pt x="1190578" y="1738012"/>
                </a:cubicBezTo>
                <a:cubicBezTo>
                  <a:pt x="1131916" y="1748560"/>
                  <a:pt x="1075810" y="1709555"/>
                  <a:pt x="1065262" y="1650893"/>
                </a:cubicBezTo>
                <a:lnTo>
                  <a:pt x="946038" y="987825"/>
                </a:lnTo>
                <a:lnTo>
                  <a:pt x="942594" y="987825"/>
                </a:lnTo>
                <a:lnTo>
                  <a:pt x="942594" y="1501242"/>
                </a:lnTo>
                <a:lnTo>
                  <a:pt x="942594" y="1845442"/>
                </a:lnTo>
                <a:lnTo>
                  <a:pt x="942594" y="2722978"/>
                </a:lnTo>
                <a:cubicBezTo>
                  <a:pt x="942594" y="2789612"/>
                  <a:pt x="888576" y="2843630"/>
                  <a:pt x="821942" y="2843630"/>
                </a:cubicBezTo>
                <a:lnTo>
                  <a:pt x="816225" y="2843630"/>
                </a:lnTo>
                <a:cubicBezTo>
                  <a:pt x="749591" y="2843630"/>
                  <a:pt x="695573" y="2789612"/>
                  <a:pt x="695573" y="2722978"/>
                </a:cubicBezTo>
                <a:lnTo>
                  <a:pt x="695573" y="1845442"/>
                </a:lnTo>
                <a:lnTo>
                  <a:pt x="584764" y="1845442"/>
                </a:lnTo>
                <a:lnTo>
                  <a:pt x="584764" y="2722978"/>
                </a:lnTo>
                <a:cubicBezTo>
                  <a:pt x="584764" y="2789612"/>
                  <a:pt x="530746" y="2843630"/>
                  <a:pt x="464112" y="2843630"/>
                </a:cubicBezTo>
                <a:lnTo>
                  <a:pt x="458395" y="2843630"/>
                </a:lnTo>
                <a:cubicBezTo>
                  <a:pt x="391761" y="2843630"/>
                  <a:pt x="337743" y="2789612"/>
                  <a:pt x="337743" y="2722978"/>
                </a:cubicBezTo>
                <a:lnTo>
                  <a:pt x="337743" y="1845442"/>
                </a:lnTo>
                <a:lnTo>
                  <a:pt x="337743" y="1845442"/>
                </a:lnTo>
                <a:lnTo>
                  <a:pt x="337743" y="987825"/>
                </a:lnTo>
                <a:lnTo>
                  <a:pt x="333380" y="987825"/>
                </a:lnTo>
                <a:lnTo>
                  <a:pt x="214156" y="1650893"/>
                </a:lnTo>
                <a:cubicBezTo>
                  <a:pt x="203608" y="1709555"/>
                  <a:pt x="147502" y="1748560"/>
                  <a:pt x="88840" y="1738012"/>
                </a:cubicBezTo>
                <a:cubicBezTo>
                  <a:pt x="30177" y="1727464"/>
                  <a:pt x="-8827" y="1671358"/>
                  <a:pt x="1721" y="1612696"/>
                </a:cubicBezTo>
                <a:lnTo>
                  <a:pt x="151558" y="779369"/>
                </a:lnTo>
                <a:lnTo>
                  <a:pt x="165076" y="745240"/>
                </a:lnTo>
                <a:lnTo>
                  <a:pt x="166159" y="739877"/>
                </a:lnTo>
                <a:cubicBezTo>
                  <a:pt x="193253" y="675819"/>
                  <a:pt x="256682" y="630871"/>
                  <a:pt x="330610" y="630871"/>
                </a:cubicBezTo>
                <a:close/>
                <a:moveTo>
                  <a:pt x="631229" y="0"/>
                </a:moveTo>
                <a:cubicBezTo>
                  <a:pt x="796591" y="0"/>
                  <a:pt x="930644" y="134052"/>
                  <a:pt x="930644" y="299414"/>
                </a:cubicBezTo>
                <a:cubicBezTo>
                  <a:pt x="930644" y="464776"/>
                  <a:pt x="796591" y="598828"/>
                  <a:pt x="631229" y="598828"/>
                </a:cubicBezTo>
                <a:cubicBezTo>
                  <a:pt x="465867" y="598828"/>
                  <a:pt x="331814" y="464776"/>
                  <a:pt x="331814" y="299414"/>
                </a:cubicBezTo>
                <a:cubicBezTo>
                  <a:pt x="331814" y="134052"/>
                  <a:pt x="465867" y="0"/>
                  <a:pt x="631229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0">
                <a:schemeClr val="accent5">
                  <a:lumMod val="60000"/>
                  <a:lumOff val="40000"/>
                </a:schemeClr>
              </a:gs>
            </a:gsLst>
            <a:lin ang="5400000" scaled="1"/>
          </a:gradFill>
          <a:ln w="317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vert="horz" wrap="square" lIns="93252" tIns="46627" rIns="93252" bIns="46627" numCol="1" anchor="t" anchorCtr="0" compatLnSpc="1">
            <a:prstTxWarp prst="textNoShape">
              <a:avLst/>
            </a:prstTxWarp>
          </a:bodyPr>
          <a:lstStyle/>
          <a:p>
            <a:pPr defTabSz="932518"/>
            <a:endParaRPr lang="en-US" sz="1938">
              <a:solidFill>
                <a:prstClr val="black"/>
              </a:solidFill>
            </a:endParaRP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79E437CB-DE5A-434C-992D-8E81C7C9BB1D}"/>
              </a:ext>
            </a:extLst>
          </p:cNvPr>
          <p:cNvSpPr txBox="1"/>
          <p:nvPr/>
        </p:nvSpPr>
        <p:spPr>
          <a:xfrm>
            <a:off x="9391296" y="3824595"/>
            <a:ext cx="1932762" cy="400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/>
              <a:t>Morosidad</a:t>
            </a:r>
            <a:endParaRPr lang="es-EC" sz="2000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49F0D96D-3B0D-4A27-B004-A2F64278225A}"/>
              </a:ext>
            </a:extLst>
          </p:cNvPr>
          <p:cNvSpPr txBox="1"/>
          <p:nvPr/>
        </p:nvSpPr>
        <p:spPr>
          <a:xfrm>
            <a:off x="2275159" y="1045267"/>
            <a:ext cx="10135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/>
              <a:t>Distribución de los depósitos por género y segmento</a:t>
            </a:r>
            <a:endParaRPr lang="es-EC" sz="2000" dirty="0"/>
          </a:p>
        </p:txBody>
      </p:sp>
      <p:grpSp>
        <p:nvGrpSpPr>
          <p:cNvPr id="73" name="Grupo 72">
            <a:extLst>
              <a:ext uri="{FF2B5EF4-FFF2-40B4-BE49-F238E27FC236}">
                <a16:creationId xmlns:a16="http://schemas.microsoft.com/office/drawing/2014/main" id="{FB8AA616-5EC9-4376-BEA2-14B0C6227244}"/>
              </a:ext>
            </a:extLst>
          </p:cNvPr>
          <p:cNvGrpSpPr/>
          <p:nvPr/>
        </p:nvGrpSpPr>
        <p:grpSpPr>
          <a:xfrm>
            <a:off x="4899066" y="1490376"/>
            <a:ext cx="2080407" cy="743104"/>
            <a:chOff x="5502915" y="1457197"/>
            <a:chExt cx="2080407" cy="743104"/>
          </a:xfrm>
        </p:grpSpPr>
        <p:sp>
          <p:nvSpPr>
            <p:cNvPr id="66" name="TextBox 16">
              <a:extLst>
                <a:ext uri="{FF2B5EF4-FFF2-40B4-BE49-F238E27FC236}">
                  <a16:creationId xmlns:a16="http://schemas.microsoft.com/office/drawing/2014/main" id="{EC125574-E7E6-4462-A482-D1DB6BC40571}"/>
                </a:ext>
              </a:extLst>
            </p:cNvPr>
            <p:cNvSpPr txBox="1"/>
            <p:nvPr/>
          </p:nvSpPr>
          <p:spPr>
            <a:xfrm>
              <a:off x="5502915" y="1830973"/>
              <a:ext cx="968273" cy="369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52,9%</a:t>
              </a:r>
              <a:endParaRPr lang="es-419" sz="1600" dirty="0"/>
            </a:p>
          </p:txBody>
        </p:sp>
        <p:sp>
          <p:nvSpPr>
            <p:cNvPr id="67" name="TextBox 16">
              <a:extLst>
                <a:ext uri="{FF2B5EF4-FFF2-40B4-BE49-F238E27FC236}">
                  <a16:creationId xmlns:a16="http://schemas.microsoft.com/office/drawing/2014/main" id="{1DCC1513-58FB-404E-952F-0D2B18DC6E4E}"/>
                </a:ext>
              </a:extLst>
            </p:cNvPr>
            <p:cNvSpPr txBox="1"/>
            <p:nvPr/>
          </p:nvSpPr>
          <p:spPr>
            <a:xfrm>
              <a:off x="5866657" y="1457197"/>
              <a:ext cx="1300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600" dirty="0"/>
                <a:t>Segmento 1</a:t>
              </a:r>
            </a:p>
          </p:txBody>
        </p:sp>
        <p:sp>
          <p:nvSpPr>
            <p:cNvPr id="68" name="TextBox 16">
              <a:extLst>
                <a:ext uri="{FF2B5EF4-FFF2-40B4-BE49-F238E27FC236}">
                  <a16:creationId xmlns:a16="http://schemas.microsoft.com/office/drawing/2014/main" id="{FEC95B2E-5B41-4FE2-A423-3C8CD4B30F6A}"/>
                </a:ext>
              </a:extLst>
            </p:cNvPr>
            <p:cNvSpPr txBox="1"/>
            <p:nvPr/>
          </p:nvSpPr>
          <p:spPr>
            <a:xfrm>
              <a:off x="6615049" y="1830973"/>
              <a:ext cx="968273" cy="369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47,1%</a:t>
              </a:r>
              <a:endParaRPr lang="es-419" sz="1600" dirty="0"/>
            </a:p>
          </p:txBody>
        </p:sp>
      </p:grpSp>
      <p:grpSp>
        <p:nvGrpSpPr>
          <p:cNvPr id="74" name="Grupo 73">
            <a:extLst>
              <a:ext uri="{FF2B5EF4-FFF2-40B4-BE49-F238E27FC236}">
                <a16:creationId xmlns:a16="http://schemas.microsoft.com/office/drawing/2014/main" id="{E27F19DD-BE92-4CEA-9C2B-CD6546D3849B}"/>
              </a:ext>
            </a:extLst>
          </p:cNvPr>
          <p:cNvGrpSpPr/>
          <p:nvPr/>
        </p:nvGrpSpPr>
        <p:grpSpPr>
          <a:xfrm>
            <a:off x="4956668" y="2428788"/>
            <a:ext cx="2080407" cy="743104"/>
            <a:chOff x="5502915" y="1457197"/>
            <a:chExt cx="2080407" cy="743104"/>
          </a:xfrm>
        </p:grpSpPr>
        <p:sp>
          <p:nvSpPr>
            <p:cNvPr id="75" name="TextBox 16">
              <a:extLst>
                <a:ext uri="{FF2B5EF4-FFF2-40B4-BE49-F238E27FC236}">
                  <a16:creationId xmlns:a16="http://schemas.microsoft.com/office/drawing/2014/main" id="{14DE00EB-FA5E-491E-9E90-29E26BA62429}"/>
                </a:ext>
              </a:extLst>
            </p:cNvPr>
            <p:cNvSpPr txBox="1"/>
            <p:nvPr/>
          </p:nvSpPr>
          <p:spPr>
            <a:xfrm>
              <a:off x="5502915" y="1830973"/>
              <a:ext cx="968273" cy="369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53,7%</a:t>
              </a:r>
              <a:endParaRPr lang="es-419" sz="1600" dirty="0"/>
            </a:p>
          </p:txBody>
        </p:sp>
        <p:sp>
          <p:nvSpPr>
            <p:cNvPr id="76" name="TextBox 16">
              <a:extLst>
                <a:ext uri="{FF2B5EF4-FFF2-40B4-BE49-F238E27FC236}">
                  <a16:creationId xmlns:a16="http://schemas.microsoft.com/office/drawing/2014/main" id="{9EBB81C4-25C0-4C33-91EB-D9B3B0959301}"/>
                </a:ext>
              </a:extLst>
            </p:cNvPr>
            <p:cNvSpPr txBox="1"/>
            <p:nvPr/>
          </p:nvSpPr>
          <p:spPr>
            <a:xfrm>
              <a:off x="5866657" y="1457197"/>
              <a:ext cx="1300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600" dirty="0"/>
                <a:t>Segmento 2</a:t>
              </a:r>
            </a:p>
          </p:txBody>
        </p:sp>
        <p:sp>
          <p:nvSpPr>
            <p:cNvPr id="77" name="TextBox 16">
              <a:extLst>
                <a:ext uri="{FF2B5EF4-FFF2-40B4-BE49-F238E27FC236}">
                  <a16:creationId xmlns:a16="http://schemas.microsoft.com/office/drawing/2014/main" id="{7BC0907C-609A-4B91-A1AA-9719612BC899}"/>
                </a:ext>
              </a:extLst>
            </p:cNvPr>
            <p:cNvSpPr txBox="1"/>
            <p:nvPr/>
          </p:nvSpPr>
          <p:spPr>
            <a:xfrm>
              <a:off x="6615049" y="1830973"/>
              <a:ext cx="968273" cy="369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46,3%</a:t>
              </a:r>
              <a:endParaRPr lang="es-419" sz="1600" dirty="0"/>
            </a:p>
          </p:txBody>
        </p:sp>
      </p:grpSp>
      <p:grpSp>
        <p:nvGrpSpPr>
          <p:cNvPr id="78" name="Grupo 77">
            <a:extLst>
              <a:ext uri="{FF2B5EF4-FFF2-40B4-BE49-F238E27FC236}">
                <a16:creationId xmlns:a16="http://schemas.microsoft.com/office/drawing/2014/main" id="{CD944CAF-52F1-43A4-9C39-4DFE534BDD7A}"/>
              </a:ext>
            </a:extLst>
          </p:cNvPr>
          <p:cNvGrpSpPr/>
          <p:nvPr/>
        </p:nvGrpSpPr>
        <p:grpSpPr>
          <a:xfrm>
            <a:off x="7343118" y="1490376"/>
            <a:ext cx="2080407" cy="743104"/>
            <a:chOff x="5502915" y="1457197"/>
            <a:chExt cx="2080407" cy="743104"/>
          </a:xfrm>
        </p:grpSpPr>
        <p:sp>
          <p:nvSpPr>
            <p:cNvPr id="79" name="TextBox 16">
              <a:extLst>
                <a:ext uri="{FF2B5EF4-FFF2-40B4-BE49-F238E27FC236}">
                  <a16:creationId xmlns:a16="http://schemas.microsoft.com/office/drawing/2014/main" id="{97B55976-8C23-4A4C-BA4F-64FF7D8701D9}"/>
                </a:ext>
              </a:extLst>
            </p:cNvPr>
            <p:cNvSpPr txBox="1"/>
            <p:nvPr/>
          </p:nvSpPr>
          <p:spPr>
            <a:xfrm>
              <a:off x="5502915" y="1830973"/>
              <a:ext cx="968273" cy="369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51,2%</a:t>
              </a:r>
              <a:endParaRPr lang="es-419" sz="1600" dirty="0"/>
            </a:p>
          </p:txBody>
        </p:sp>
        <p:sp>
          <p:nvSpPr>
            <p:cNvPr id="80" name="TextBox 16">
              <a:extLst>
                <a:ext uri="{FF2B5EF4-FFF2-40B4-BE49-F238E27FC236}">
                  <a16:creationId xmlns:a16="http://schemas.microsoft.com/office/drawing/2014/main" id="{2CBF561B-3ECF-4237-80BF-82387CD2B3AA}"/>
                </a:ext>
              </a:extLst>
            </p:cNvPr>
            <p:cNvSpPr txBox="1"/>
            <p:nvPr/>
          </p:nvSpPr>
          <p:spPr>
            <a:xfrm>
              <a:off x="5866657" y="1457197"/>
              <a:ext cx="1300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600" dirty="0"/>
                <a:t>Segmento 3</a:t>
              </a:r>
            </a:p>
          </p:txBody>
        </p:sp>
        <p:sp>
          <p:nvSpPr>
            <p:cNvPr id="81" name="TextBox 16">
              <a:extLst>
                <a:ext uri="{FF2B5EF4-FFF2-40B4-BE49-F238E27FC236}">
                  <a16:creationId xmlns:a16="http://schemas.microsoft.com/office/drawing/2014/main" id="{49375BF1-F7E6-4C34-897D-D784F9DC3536}"/>
                </a:ext>
              </a:extLst>
            </p:cNvPr>
            <p:cNvSpPr txBox="1"/>
            <p:nvPr/>
          </p:nvSpPr>
          <p:spPr>
            <a:xfrm>
              <a:off x="6615049" y="1830973"/>
              <a:ext cx="968273" cy="369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48,8%</a:t>
              </a:r>
              <a:endParaRPr lang="es-419" sz="1600" dirty="0"/>
            </a:p>
          </p:txBody>
        </p:sp>
      </p:grpSp>
      <p:grpSp>
        <p:nvGrpSpPr>
          <p:cNvPr id="82" name="Grupo 81">
            <a:extLst>
              <a:ext uri="{FF2B5EF4-FFF2-40B4-BE49-F238E27FC236}">
                <a16:creationId xmlns:a16="http://schemas.microsoft.com/office/drawing/2014/main" id="{7B756056-CEF6-4D68-AFB9-EBC0ACF6C3BC}"/>
              </a:ext>
            </a:extLst>
          </p:cNvPr>
          <p:cNvGrpSpPr/>
          <p:nvPr/>
        </p:nvGrpSpPr>
        <p:grpSpPr>
          <a:xfrm>
            <a:off x="7278813" y="2427114"/>
            <a:ext cx="2080407" cy="743104"/>
            <a:chOff x="5502915" y="1457197"/>
            <a:chExt cx="2080407" cy="743104"/>
          </a:xfrm>
        </p:grpSpPr>
        <p:sp>
          <p:nvSpPr>
            <p:cNvPr id="83" name="TextBox 16">
              <a:extLst>
                <a:ext uri="{FF2B5EF4-FFF2-40B4-BE49-F238E27FC236}">
                  <a16:creationId xmlns:a16="http://schemas.microsoft.com/office/drawing/2014/main" id="{A0A978EE-4EEE-4D84-B62F-5124423A98BD}"/>
                </a:ext>
              </a:extLst>
            </p:cNvPr>
            <p:cNvSpPr txBox="1"/>
            <p:nvPr/>
          </p:nvSpPr>
          <p:spPr>
            <a:xfrm>
              <a:off x="5502915" y="1830973"/>
              <a:ext cx="968273" cy="369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48,9%</a:t>
              </a:r>
              <a:endParaRPr lang="es-419" sz="1600" dirty="0"/>
            </a:p>
          </p:txBody>
        </p:sp>
        <p:sp>
          <p:nvSpPr>
            <p:cNvPr id="84" name="TextBox 16">
              <a:extLst>
                <a:ext uri="{FF2B5EF4-FFF2-40B4-BE49-F238E27FC236}">
                  <a16:creationId xmlns:a16="http://schemas.microsoft.com/office/drawing/2014/main" id="{D067CA98-A916-4C51-9D38-C5E680931595}"/>
                </a:ext>
              </a:extLst>
            </p:cNvPr>
            <p:cNvSpPr txBox="1"/>
            <p:nvPr/>
          </p:nvSpPr>
          <p:spPr>
            <a:xfrm>
              <a:off x="5866657" y="1457197"/>
              <a:ext cx="1300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600" dirty="0"/>
                <a:t>Segmento 4</a:t>
              </a:r>
            </a:p>
          </p:txBody>
        </p:sp>
        <p:sp>
          <p:nvSpPr>
            <p:cNvPr id="85" name="TextBox 16">
              <a:extLst>
                <a:ext uri="{FF2B5EF4-FFF2-40B4-BE49-F238E27FC236}">
                  <a16:creationId xmlns:a16="http://schemas.microsoft.com/office/drawing/2014/main" id="{9210BF98-49F9-4411-AEF8-13CE352AA645}"/>
                </a:ext>
              </a:extLst>
            </p:cNvPr>
            <p:cNvSpPr txBox="1"/>
            <p:nvPr/>
          </p:nvSpPr>
          <p:spPr>
            <a:xfrm>
              <a:off x="6615049" y="1830973"/>
              <a:ext cx="968273" cy="369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51,1%</a:t>
              </a:r>
              <a:endParaRPr lang="es-419" sz="1600" dirty="0"/>
            </a:p>
          </p:txBody>
        </p:sp>
      </p:grpSp>
      <p:grpSp>
        <p:nvGrpSpPr>
          <p:cNvPr id="86" name="Grupo 85">
            <a:extLst>
              <a:ext uri="{FF2B5EF4-FFF2-40B4-BE49-F238E27FC236}">
                <a16:creationId xmlns:a16="http://schemas.microsoft.com/office/drawing/2014/main" id="{7B2D3C4C-15A2-42B3-BEEF-CB8FF32702F5}"/>
              </a:ext>
            </a:extLst>
          </p:cNvPr>
          <p:cNvGrpSpPr/>
          <p:nvPr/>
        </p:nvGrpSpPr>
        <p:grpSpPr>
          <a:xfrm>
            <a:off x="9727788" y="1999718"/>
            <a:ext cx="2080407" cy="743104"/>
            <a:chOff x="5502915" y="1457197"/>
            <a:chExt cx="2080407" cy="743104"/>
          </a:xfrm>
        </p:grpSpPr>
        <p:sp>
          <p:nvSpPr>
            <p:cNvPr id="87" name="TextBox 16">
              <a:extLst>
                <a:ext uri="{FF2B5EF4-FFF2-40B4-BE49-F238E27FC236}">
                  <a16:creationId xmlns:a16="http://schemas.microsoft.com/office/drawing/2014/main" id="{31988033-BF6E-41EB-A5F6-174E0AF0831A}"/>
                </a:ext>
              </a:extLst>
            </p:cNvPr>
            <p:cNvSpPr txBox="1"/>
            <p:nvPr/>
          </p:nvSpPr>
          <p:spPr>
            <a:xfrm>
              <a:off x="5502915" y="1830973"/>
              <a:ext cx="968273" cy="3693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47,6%</a:t>
              </a:r>
              <a:endParaRPr lang="es-419" sz="1600" dirty="0"/>
            </a:p>
          </p:txBody>
        </p:sp>
        <p:sp>
          <p:nvSpPr>
            <p:cNvPr id="88" name="TextBox 16">
              <a:extLst>
                <a:ext uri="{FF2B5EF4-FFF2-40B4-BE49-F238E27FC236}">
                  <a16:creationId xmlns:a16="http://schemas.microsoft.com/office/drawing/2014/main" id="{A978EA93-64E1-4D03-B549-2E5D6530B78C}"/>
                </a:ext>
              </a:extLst>
            </p:cNvPr>
            <p:cNvSpPr txBox="1"/>
            <p:nvPr/>
          </p:nvSpPr>
          <p:spPr>
            <a:xfrm>
              <a:off x="5866657" y="1457197"/>
              <a:ext cx="13000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sz="1600" dirty="0"/>
                <a:t>Segmento 5</a:t>
              </a:r>
            </a:p>
          </p:txBody>
        </p:sp>
        <p:sp>
          <p:nvSpPr>
            <p:cNvPr id="89" name="TextBox 16">
              <a:extLst>
                <a:ext uri="{FF2B5EF4-FFF2-40B4-BE49-F238E27FC236}">
                  <a16:creationId xmlns:a16="http://schemas.microsoft.com/office/drawing/2014/main" id="{C2247DDB-63D7-48A6-9EEC-0110B96EBC85}"/>
                </a:ext>
              </a:extLst>
            </p:cNvPr>
            <p:cNvSpPr txBox="1"/>
            <p:nvPr/>
          </p:nvSpPr>
          <p:spPr>
            <a:xfrm>
              <a:off x="6615049" y="1830973"/>
              <a:ext cx="968273" cy="36932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52,4%</a:t>
              </a:r>
              <a:endParaRPr lang="es-419" sz="1600" dirty="0"/>
            </a:p>
          </p:txBody>
        </p:sp>
      </p:grpSp>
      <p:sp>
        <p:nvSpPr>
          <p:cNvPr id="90" name="TextBox 16">
            <a:extLst>
              <a:ext uri="{FF2B5EF4-FFF2-40B4-BE49-F238E27FC236}">
                <a16:creationId xmlns:a16="http://schemas.microsoft.com/office/drawing/2014/main" id="{74161551-B9BD-413D-B376-1A1B6D0EA28C}"/>
              </a:ext>
            </a:extLst>
          </p:cNvPr>
          <p:cNvSpPr txBox="1"/>
          <p:nvPr/>
        </p:nvSpPr>
        <p:spPr>
          <a:xfrm>
            <a:off x="2704006" y="2983296"/>
            <a:ext cx="130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Femenino</a:t>
            </a:r>
          </a:p>
        </p:txBody>
      </p:sp>
      <p:sp>
        <p:nvSpPr>
          <p:cNvPr id="91" name="TextBox 16">
            <a:extLst>
              <a:ext uri="{FF2B5EF4-FFF2-40B4-BE49-F238E27FC236}">
                <a16:creationId xmlns:a16="http://schemas.microsoft.com/office/drawing/2014/main" id="{0AD8698F-D2BA-4ED3-966A-D4B060A333A8}"/>
              </a:ext>
            </a:extLst>
          </p:cNvPr>
          <p:cNvSpPr txBox="1"/>
          <p:nvPr/>
        </p:nvSpPr>
        <p:spPr>
          <a:xfrm>
            <a:off x="3724485" y="2979280"/>
            <a:ext cx="130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Masculino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E68D333-4E58-4CCC-B0AC-4A098C810A43}"/>
              </a:ext>
            </a:extLst>
          </p:cNvPr>
          <p:cNvSpPr txBox="1"/>
          <p:nvPr/>
        </p:nvSpPr>
        <p:spPr>
          <a:xfrm>
            <a:off x="162854" y="6400239"/>
            <a:ext cx="6332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b="1" dirty="0"/>
              <a:t>Fuente: </a:t>
            </a:r>
            <a:r>
              <a:rPr lang="es-EC" sz="1100" dirty="0"/>
              <a:t>Actualidad y Cifras EPS julio 2021 - SEPS</a:t>
            </a:r>
          </a:p>
        </p:txBody>
      </p:sp>
    </p:spTree>
    <p:extLst>
      <p:ext uri="{BB962C8B-B14F-4D97-AF65-F5344CB8AC3E}">
        <p14:creationId xmlns:p14="http://schemas.microsoft.com/office/powerpoint/2010/main" val="3341044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510EF8-065D-43F2-A675-D5DEEACB9DDB}"/>
              </a:ext>
            </a:extLst>
          </p:cNvPr>
          <p:cNvSpPr txBox="1"/>
          <p:nvPr/>
        </p:nvSpPr>
        <p:spPr>
          <a:xfrm>
            <a:off x="0" y="148258"/>
            <a:ext cx="7155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INCLUSIÓN FINANCIERA - FACILITAR EL ACCESO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C76C350-4CEA-44A6-A654-081E2A45B553}"/>
              </a:ext>
            </a:extLst>
          </p:cNvPr>
          <p:cNvGrpSpPr/>
          <p:nvPr/>
        </p:nvGrpSpPr>
        <p:grpSpPr>
          <a:xfrm>
            <a:off x="1020515" y="1275793"/>
            <a:ext cx="1985111" cy="1985532"/>
            <a:chOff x="-1963044" y="1237483"/>
            <a:chExt cx="1985111" cy="1985532"/>
          </a:xfrm>
        </p:grpSpPr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id="{72106018-AABA-4E71-B437-BE990ED73716}"/>
                </a:ext>
              </a:extLst>
            </p:cNvPr>
            <p:cNvSpPr txBox="1"/>
            <p:nvPr/>
          </p:nvSpPr>
          <p:spPr>
            <a:xfrm>
              <a:off x="-1742494" y="1368475"/>
              <a:ext cx="154401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501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Cooperativas de Ahorro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 y Crédito y Mutualistas</a:t>
              </a:r>
            </a:p>
          </p:txBody>
        </p:sp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20A4959D-FDF5-4E35-AA3D-88BE949FC6A9}"/>
                </a:ext>
              </a:extLst>
            </p:cNvPr>
            <p:cNvSpPr/>
            <p:nvPr/>
          </p:nvSpPr>
          <p:spPr>
            <a:xfrm flipV="1">
              <a:off x="-1963044" y="1237483"/>
              <a:ext cx="1985111" cy="1985532"/>
            </a:xfrm>
            <a:prstGeom prst="roundRect">
              <a:avLst/>
            </a:prstGeom>
            <a:solidFill>
              <a:schemeClr val="accent1"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pic>
          <p:nvPicPr>
            <p:cNvPr id="5" name="Gráfico 4" descr="Banco contorno">
              <a:extLst>
                <a:ext uri="{FF2B5EF4-FFF2-40B4-BE49-F238E27FC236}">
                  <a16:creationId xmlns:a16="http://schemas.microsoft.com/office/drawing/2014/main" id="{0C1524F0-8354-415D-B327-CBE11EB1A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461755" y="2170372"/>
              <a:ext cx="914400" cy="914400"/>
            </a:xfrm>
            <a:prstGeom prst="rect">
              <a:avLst/>
            </a:prstGeom>
          </p:spPr>
        </p:pic>
      </p:grpSp>
      <p:sp>
        <p:nvSpPr>
          <p:cNvPr id="57" name="Rectangle 105">
            <a:extLst>
              <a:ext uri="{FF2B5EF4-FFF2-40B4-BE49-F238E27FC236}">
                <a16:creationId xmlns:a16="http://schemas.microsoft.com/office/drawing/2014/main" id="{6CA94544-B867-48B6-BFBB-99C70A59755F}"/>
              </a:ext>
            </a:extLst>
          </p:cNvPr>
          <p:cNvSpPr/>
          <p:nvPr/>
        </p:nvSpPr>
        <p:spPr>
          <a:xfrm>
            <a:off x="1737168" y="3691676"/>
            <a:ext cx="7753002" cy="249711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49F0D96D-3B0D-4A27-B004-A2F64278225A}"/>
              </a:ext>
            </a:extLst>
          </p:cNvPr>
          <p:cNvSpPr txBox="1"/>
          <p:nvPr/>
        </p:nvSpPr>
        <p:spPr>
          <a:xfrm>
            <a:off x="2297908" y="1078341"/>
            <a:ext cx="10135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/>
              <a:t>Puntos de atención Cooperativas de Ahorro  y Crédito</a:t>
            </a:r>
            <a:endParaRPr lang="es-EC" sz="2000" dirty="0"/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E68D333-4E58-4CCC-B0AC-4A098C810A43}"/>
              </a:ext>
            </a:extLst>
          </p:cNvPr>
          <p:cNvSpPr txBox="1"/>
          <p:nvPr/>
        </p:nvSpPr>
        <p:spPr>
          <a:xfrm>
            <a:off x="162854" y="6400239"/>
            <a:ext cx="633248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b="1" dirty="0"/>
              <a:t>Fuente: </a:t>
            </a:r>
            <a:r>
              <a:rPr lang="es-EC" sz="1100" dirty="0"/>
              <a:t>Actualidad y Cifras EPS julio 2021 - SEPS</a:t>
            </a:r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EDB7D825-D173-4F12-A6AA-EF5FFDBFBC3B}"/>
              </a:ext>
            </a:extLst>
          </p:cNvPr>
          <p:cNvGrpSpPr/>
          <p:nvPr/>
        </p:nvGrpSpPr>
        <p:grpSpPr>
          <a:xfrm>
            <a:off x="9966429" y="3884942"/>
            <a:ext cx="1985111" cy="1985532"/>
            <a:chOff x="-2024930" y="1265386"/>
            <a:chExt cx="1985111" cy="1985532"/>
          </a:xfrm>
        </p:grpSpPr>
        <p:sp>
          <p:nvSpPr>
            <p:cNvPr id="44" name="TextBox 16">
              <a:extLst>
                <a:ext uri="{FF2B5EF4-FFF2-40B4-BE49-F238E27FC236}">
                  <a16:creationId xmlns:a16="http://schemas.microsoft.com/office/drawing/2014/main" id="{09E957E0-52C2-4A9D-ABEC-3A1F2CDA5379}"/>
                </a:ext>
              </a:extLst>
            </p:cNvPr>
            <p:cNvSpPr txBox="1"/>
            <p:nvPr/>
          </p:nvSpPr>
          <p:spPr>
            <a:xfrm>
              <a:off x="-1565361" y="1368475"/>
              <a:ext cx="118974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419" b="1" dirty="0"/>
                <a:t>27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Bancos Públicos y</a:t>
              </a:r>
            </a:p>
            <a:p>
              <a:pPr algn="ctr">
                <a:spcBef>
                  <a:spcPts val="600"/>
                </a:spcBef>
              </a:pPr>
              <a:r>
                <a:rPr lang="es-419" sz="1100" dirty="0"/>
                <a:t>Privados</a:t>
              </a:r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BA26AC7F-C4E8-4A22-8B0C-901917C5F34B}"/>
                </a:ext>
              </a:extLst>
            </p:cNvPr>
            <p:cNvSpPr/>
            <p:nvPr/>
          </p:nvSpPr>
          <p:spPr>
            <a:xfrm flipV="1">
              <a:off x="-2024930" y="1265386"/>
              <a:ext cx="1985111" cy="1985532"/>
            </a:xfrm>
            <a:prstGeom prst="roundRect">
              <a:avLst/>
            </a:prstGeom>
            <a:solidFill>
              <a:schemeClr val="accent1"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  <p:pic>
          <p:nvPicPr>
            <p:cNvPr id="46" name="Gráfico 45" descr="Banco contorno">
              <a:extLst>
                <a:ext uri="{FF2B5EF4-FFF2-40B4-BE49-F238E27FC236}">
                  <a16:creationId xmlns:a16="http://schemas.microsoft.com/office/drawing/2014/main" id="{B8E777F2-2312-443C-A114-09AA3999A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-1461755" y="2170372"/>
              <a:ext cx="914400" cy="914400"/>
            </a:xfrm>
            <a:prstGeom prst="rect">
              <a:avLst/>
            </a:prstGeom>
          </p:spPr>
        </p:pic>
      </p:grpSp>
      <p:sp>
        <p:nvSpPr>
          <p:cNvPr id="47" name="Rectangle 105">
            <a:extLst>
              <a:ext uri="{FF2B5EF4-FFF2-40B4-BE49-F238E27FC236}">
                <a16:creationId xmlns:a16="http://schemas.microsoft.com/office/drawing/2014/main" id="{96725008-EBF3-4322-975D-191B7640D444}"/>
              </a:ext>
            </a:extLst>
          </p:cNvPr>
          <p:cNvSpPr/>
          <p:nvPr/>
        </p:nvSpPr>
        <p:spPr>
          <a:xfrm>
            <a:off x="4268450" y="1038673"/>
            <a:ext cx="6386244" cy="2497118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8" name="Gráfico 47" descr="Tarjeta de crédito contorno">
            <a:extLst>
              <a:ext uri="{FF2B5EF4-FFF2-40B4-BE49-F238E27FC236}">
                <a16:creationId xmlns:a16="http://schemas.microsoft.com/office/drawing/2014/main" id="{CF1B13BE-C159-4772-95CD-B3F32F408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56016" y="1401807"/>
            <a:ext cx="757508" cy="757508"/>
          </a:xfrm>
          <a:prstGeom prst="rect">
            <a:avLst/>
          </a:prstGeom>
        </p:spPr>
      </p:pic>
      <p:pic>
        <p:nvPicPr>
          <p:cNvPr id="49" name="Gráfico 48" descr="Tienda contorno">
            <a:extLst>
              <a:ext uri="{FF2B5EF4-FFF2-40B4-BE49-F238E27FC236}">
                <a16:creationId xmlns:a16="http://schemas.microsoft.com/office/drawing/2014/main" id="{2500A8C8-19DA-4C28-A8F6-65D874A0BF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82819" y="1466959"/>
            <a:ext cx="757508" cy="757508"/>
          </a:xfrm>
          <a:prstGeom prst="rect">
            <a:avLst/>
          </a:prstGeom>
        </p:spPr>
      </p:pic>
      <p:pic>
        <p:nvPicPr>
          <p:cNvPr id="50" name="Gráfico 49" descr="Banco contorno">
            <a:extLst>
              <a:ext uri="{FF2B5EF4-FFF2-40B4-BE49-F238E27FC236}">
                <a16:creationId xmlns:a16="http://schemas.microsoft.com/office/drawing/2014/main" id="{DA6AFE1B-8E6A-4A85-BB24-761283BBF6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019454" y="1494054"/>
            <a:ext cx="757508" cy="757508"/>
          </a:xfrm>
          <a:prstGeom prst="rect">
            <a:avLst/>
          </a:prstGeom>
        </p:spPr>
      </p:pic>
      <p:pic>
        <p:nvPicPr>
          <p:cNvPr id="51" name="Gráfico 50" descr="Tarjeta de crédito contorno">
            <a:extLst>
              <a:ext uri="{FF2B5EF4-FFF2-40B4-BE49-F238E27FC236}">
                <a16:creationId xmlns:a16="http://schemas.microsoft.com/office/drawing/2014/main" id="{E48DB6EC-24EC-4A47-A201-D9BA2CC1E2D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981725" y="4099066"/>
            <a:ext cx="757508" cy="757508"/>
          </a:xfrm>
          <a:prstGeom prst="rect">
            <a:avLst/>
          </a:prstGeom>
        </p:spPr>
      </p:pic>
      <p:pic>
        <p:nvPicPr>
          <p:cNvPr id="52" name="Gráfico 51" descr="Tienda contorno">
            <a:extLst>
              <a:ext uri="{FF2B5EF4-FFF2-40B4-BE49-F238E27FC236}">
                <a16:creationId xmlns:a16="http://schemas.microsoft.com/office/drawing/2014/main" id="{C065DE94-7ECD-4788-885E-770F7CC6791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856161" y="4132713"/>
            <a:ext cx="757508" cy="757508"/>
          </a:xfrm>
          <a:prstGeom prst="rect">
            <a:avLst/>
          </a:prstGeom>
        </p:spPr>
      </p:pic>
      <p:pic>
        <p:nvPicPr>
          <p:cNvPr id="53" name="Gráfico 52" descr="Banco contorno">
            <a:extLst>
              <a:ext uri="{FF2B5EF4-FFF2-40B4-BE49-F238E27FC236}">
                <a16:creationId xmlns:a16="http://schemas.microsoft.com/office/drawing/2014/main" id="{344133C9-4FB2-4AE4-991D-8AE03FC3BC9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47181" y="4079092"/>
            <a:ext cx="757508" cy="757508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FF36199A-09A6-41C4-8BE7-87400150EC9C}"/>
              </a:ext>
            </a:extLst>
          </p:cNvPr>
          <p:cNvSpPr txBox="1"/>
          <p:nvPr/>
        </p:nvSpPr>
        <p:spPr>
          <a:xfrm>
            <a:off x="533346" y="3737601"/>
            <a:ext cx="1013591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128" b="1" i="0" u="none" strike="noStrike" kern="1200" baseline="0">
                <a:solidFill>
                  <a:srgbClr val="44546A"/>
                </a:solidFill>
                <a:latin typeface="+mn-lt"/>
                <a:ea typeface="+mn-ea"/>
                <a:cs typeface="+mn-cs"/>
              </a:defRPr>
            </a:pPr>
            <a:r>
              <a:rPr lang="es-ES" sz="2000" dirty="0"/>
              <a:t>Puntos de atención</a:t>
            </a:r>
            <a:endParaRPr lang="es-EC" sz="2000" dirty="0"/>
          </a:p>
        </p:txBody>
      </p:sp>
      <p:sp>
        <p:nvSpPr>
          <p:cNvPr id="56" name="TextBox 16">
            <a:extLst>
              <a:ext uri="{FF2B5EF4-FFF2-40B4-BE49-F238E27FC236}">
                <a16:creationId xmlns:a16="http://schemas.microsoft.com/office/drawing/2014/main" id="{BFEE993C-1892-4807-993B-E9454A9C190F}"/>
              </a:ext>
            </a:extLst>
          </p:cNvPr>
          <p:cNvSpPr txBox="1"/>
          <p:nvPr/>
        </p:nvSpPr>
        <p:spPr>
          <a:xfrm>
            <a:off x="4922223" y="2240740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1.326</a:t>
            </a:r>
            <a:endParaRPr lang="es-419" sz="1600" dirty="0"/>
          </a:p>
        </p:txBody>
      </p:sp>
      <p:sp>
        <p:nvSpPr>
          <p:cNvPr id="60" name="TextBox 16">
            <a:extLst>
              <a:ext uri="{FF2B5EF4-FFF2-40B4-BE49-F238E27FC236}">
                <a16:creationId xmlns:a16="http://schemas.microsoft.com/office/drawing/2014/main" id="{4E111AE3-BB4B-43FF-9399-F4CEE01CDF45}"/>
              </a:ext>
            </a:extLst>
          </p:cNvPr>
          <p:cNvSpPr txBox="1"/>
          <p:nvPr/>
        </p:nvSpPr>
        <p:spPr>
          <a:xfrm>
            <a:off x="4963744" y="2632613"/>
            <a:ext cx="91871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Matriz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Sucursal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Agencias</a:t>
            </a:r>
          </a:p>
        </p:txBody>
      </p:sp>
      <p:sp>
        <p:nvSpPr>
          <p:cNvPr id="61" name="TextBox 16">
            <a:extLst>
              <a:ext uri="{FF2B5EF4-FFF2-40B4-BE49-F238E27FC236}">
                <a16:creationId xmlns:a16="http://schemas.microsoft.com/office/drawing/2014/main" id="{C82F583F-E5AE-4E23-8383-4A98A6054EA4}"/>
              </a:ext>
            </a:extLst>
          </p:cNvPr>
          <p:cNvSpPr txBox="1"/>
          <p:nvPr/>
        </p:nvSpPr>
        <p:spPr>
          <a:xfrm>
            <a:off x="6734010" y="2783262"/>
            <a:ext cx="1457963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Corresponsales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solidarios</a:t>
            </a:r>
          </a:p>
        </p:txBody>
      </p:sp>
      <p:sp>
        <p:nvSpPr>
          <p:cNvPr id="63" name="TextBox 16">
            <a:extLst>
              <a:ext uri="{FF2B5EF4-FFF2-40B4-BE49-F238E27FC236}">
                <a16:creationId xmlns:a16="http://schemas.microsoft.com/office/drawing/2014/main" id="{36C2BF3B-B65F-4BEB-8277-97BCF85E4257}"/>
              </a:ext>
            </a:extLst>
          </p:cNvPr>
          <p:cNvSpPr txBox="1"/>
          <p:nvPr/>
        </p:nvSpPr>
        <p:spPr>
          <a:xfrm>
            <a:off x="6982833" y="2268559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584</a:t>
            </a:r>
            <a:endParaRPr lang="es-419" sz="1600" dirty="0"/>
          </a:p>
        </p:txBody>
      </p:sp>
      <p:sp>
        <p:nvSpPr>
          <p:cNvPr id="64" name="TextBox 16">
            <a:extLst>
              <a:ext uri="{FF2B5EF4-FFF2-40B4-BE49-F238E27FC236}">
                <a16:creationId xmlns:a16="http://schemas.microsoft.com/office/drawing/2014/main" id="{D7048E2A-979D-4D75-95A0-462786EE1F82}"/>
              </a:ext>
            </a:extLst>
          </p:cNvPr>
          <p:cNvSpPr txBox="1"/>
          <p:nvPr/>
        </p:nvSpPr>
        <p:spPr>
          <a:xfrm>
            <a:off x="6732591" y="2783262"/>
            <a:ext cx="1457963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Corresponsales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solidarios</a:t>
            </a:r>
          </a:p>
        </p:txBody>
      </p:sp>
      <p:sp>
        <p:nvSpPr>
          <p:cNvPr id="70" name="TextBox 16">
            <a:extLst>
              <a:ext uri="{FF2B5EF4-FFF2-40B4-BE49-F238E27FC236}">
                <a16:creationId xmlns:a16="http://schemas.microsoft.com/office/drawing/2014/main" id="{B644348B-DEB6-4B54-9EB3-B7910223351F}"/>
              </a:ext>
            </a:extLst>
          </p:cNvPr>
          <p:cNvSpPr txBox="1"/>
          <p:nvPr/>
        </p:nvSpPr>
        <p:spPr>
          <a:xfrm>
            <a:off x="9356240" y="2755443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ATM</a:t>
            </a:r>
          </a:p>
        </p:txBody>
      </p:sp>
      <p:sp>
        <p:nvSpPr>
          <p:cNvPr id="71" name="TextBox 16">
            <a:extLst>
              <a:ext uri="{FF2B5EF4-FFF2-40B4-BE49-F238E27FC236}">
                <a16:creationId xmlns:a16="http://schemas.microsoft.com/office/drawing/2014/main" id="{D4FBD9B0-E852-45FB-92D4-2821EC41262C}"/>
              </a:ext>
            </a:extLst>
          </p:cNvPr>
          <p:cNvSpPr txBox="1"/>
          <p:nvPr/>
        </p:nvSpPr>
        <p:spPr>
          <a:xfrm>
            <a:off x="9156767" y="2237009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1.426</a:t>
            </a:r>
            <a:endParaRPr lang="es-419" sz="1600" dirty="0"/>
          </a:p>
        </p:txBody>
      </p:sp>
      <p:sp>
        <p:nvSpPr>
          <p:cNvPr id="72" name="TextBox 16">
            <a:extLst>
              <a:ext uri="{FF2B5EF4-FFF2-40B4-BE49-F238E27FC236}">
                <a16:creationId xmlns:a16="http://schemas.microsoft.com/office/drawing/2014/main" id="{0B7DE7E3-1FCA-491C-BB31-2E9028C633AC}"/>
              </a:ext>
            </a:extLst>
          </p:cNvPr>
          <p:cNvSpPr txBox="1"/>
          <p:nvPr/>
        </p:nvSpPr>
        <p:spPr>
          <a:xfrm>
            <a:off x="2661402" y="4834745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1.459</a:t>
            </a:r>
            <a:endParaRPr lang="es-419" sz="1600" dirty="0"/>
          </a:p>
        </p:txBody>
      </p:sp>
      <p:sp>
        <p:nvSpPr>
          <p:cNvPr id="92" name="TextBox 16">
            <a:extLst>
              <a:ext uri="{FF2B5EF4-FFF2-40B4-BE49-F238E27FC236}">
                <a16:creationId xmlns:a16="http://schemas.microsoft.com/office/drawing/2014/main" id="{5AA6F68A-387E-4279-B9A3-452FC634FE9C}"/>
              </a:ext>
            </a:extLst>
          </p:cNvPr>
          <p:cNvSpPr txBox="1"/>
          <p:nvPr/>
        </p:nvSpPr>
        <p:spPr>
          <a:xfrm>
            <a:off x="2702923" y="5226618"/>
            <a:ext cx="91871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Matriz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Sucursal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Agencias</a:t>
            </a:r>
          </a:p>
        </p:txBody>
      </p:sp>
      <p:sp>
        <p:nvSpPr>
          <p:cNvPr id="93" name="TextBox 16">
            <a:extLst>
              <a:ext uri="{FF2B5EF4-FFF2-40B4-BE49-F238E27FC236}">
                <a16:creationId xmlns:a16="http://schemas.microsoft.com/office/drawing/2014/main" id="{EE7645CD-5D22-4F56-9C47-820D39E2D99E}"/>
              </a:ext>
            </a:extLst>
          </p:cNvPr>
          <p:cNvSpPr txBox="1"/>
          <p:nvPr/>
        </p:nvSpPr>
        <p:spPr>
          <a:xfrm>
            <a:off x="4722012" y="4862564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27.318</a:t>
            </a:r>
            <a:endParaRPr lang="es-419" sz="1600" dirty="0"/>
          </a:p>
        </p:txBody>
      </p:sp>
      <p:sp>
        <p:nvSpPr>
          <p:cNvPr id="94" name="TextBox 16">
            <a:extLst>
              <a:ext uri="{FF2B5EF4-FFF2-40B4-BE49-F238E27FC236}">
                <a16:creationId xmlns:a16="http://schemas.microsoft.com/office/drawing/2014/main" id="{859CF093-BFB9-4B00-89AF-AA65C77534C8}"/>
              </a:ext>
            </a:extLst>
          </p:cNvPr>
          <p:cNvSpPr txBox="1"/>
          <p:nvPr/>
        </p:nvSpPr>
        <p:spPr>
          <a:xfrm>
            <a:off x="4471770" y="5377267"/>
            <a:ext cx="1457963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Corresponsales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solidarios</a:t>
            </a:r>
          </a:p>
        </p:txBody>
      </p:sp>
      <p:sp>
        <p:nvSpPr>
          <p:cNvPr id="95" name="TextBox 16">
            <a:extLst>
              <a:ext uri="{FF2B5EF4-FFF2-40B4-BE49-F238E27FC236}">
                <a16:creationId xmlns:a16="http://schemas.microsoft.com/office/drawing/2014/main" id="{A52FA58D-D79C-42F8-9AAE-72E4E8C6FF7E}"/>
              </a:ext>
            </a:extLst>
          </p:cNvPr>
          <p:cNvSpPr txBox="1"/>
          <p:nvPr/>
        </p:nvSpPr>
        <p:spPr>
          <a:xfrm>
            <a:off x="7095419" y="5349448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1600" dirty="0"/>
              <a:t>ATM</a:t>
            </a:r>
          </a:p>
        </p:txBody>
      </p:sp>
      <p:sp>
        <p:nvSpPr>
          <p:cNvPr id="96" name="TextBox 16">
            <a:extLst>
              <a:ext uri="{FF2B5EF4-FFF2-40B4-BE49-F238E27FC236}">
                <a16:creationId xmlns:a16="http://schemas.microsoft.com/office/drawing/2014/main" id="{81705770-0D32-4A7F-AC9F-30049D437C10}"/>
              </a:ext>
            </a:extLst>
          </p:cNvPr>
          <p:cNvSpPr txBox="1"/>
          <p:nvPr/>
        </p:nvSpPr>
        <p:spPr>
          <a:xfrm>
            <a:off x="6895946" y="4831014"/>
            <a:ext cx="968273" cy="36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b="1" dirty="0"/>
              <a:t>4.761</a:t>
            </a:r>
            <a:endParaRPr lang="es-419" sz="1600" dirty="0"/>
          </a:p>
        </p:txBody>
      </p:sp>
    </p:spTree>
    <p:extLst>
      <p:ext uri="{BB962C8B-B14F-4D97-AF65-F5344CB8AC3E}">
        <p14:creationId xmlns:p14="http://schemas.microsoft.com/office/powerpoint/2010/main" val="796134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65960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ROL DE LAS COOPERATIVAS Y ECOSISTEMA 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FINANCIERO DIGITAL</a:t>
            </a:r>
          </a:p>
        </p:txBody>
      </p:sp>
      <p:pic>
        <p:nvPicPr>
          <p:cNvPr id="5" name="Gráfico 4" descr="Mujer programadora contorno">
            <a:extLst>
              <a:ext uri="{FF2B5EF4-FFF2-40B4-BE49-F238E27FC236}">
                <a16:creationId xmlns:a16="http://schemas.microsoft.com/office/drawing/2014/main" id="{0AD21BA0-FE0F-417A-B0A3-747ACDDE8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17246" y="5441717"/>
            <a:ext cx="914400" cy="914400"/>
          </a:xfrm>
          <a:prstGeom prst="rect">
            <a:avLst/>
          </a:prstGeom>
        </p:spPr>
      </p:pic>
      <p:graphicFrame>
        <p:nvGraphicFramePr>
          <p:cNvPr id="19" name="Diagrama 18">
            <a:extLst>
              <a:ext uri="{FF2B5EF4-FFF2-40B4-BE49-F238E27FC236}">
                <a16:creationId xmlns:a16="http://schemas.microsoft.com/office/drawing/2014/main" id="{9BA86510-0D05-46ED-9B88-D61C7E4407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4062000"/>
              </p:ext>
            </p:extLst>
          </p:nvPr>
        </p:nvGraphicFramePr>
        <p:xfrm>
          <a:off x="2421315" y="11431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5" name="Gráfico 14" descr="Transfer1 contorno">
            <a:extLst>
              <a:ext uri="{FF2B5EF4-FFF2-40B4-BE49-F238E27FC236}">
                <a16:creationId xmlns:a16="http://schemas.microsoft.com/office/drawing/2014/main" id="{3D368945-53DF-42D7-9A70-29DB7C9D42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07743" y="1250731"/>
            <a:ext cx="914400" cy="914400"/>
          </a:xfrm>
          <a:prstGeom prst="rect">
            <a:avLst/>
          </a:prstGeom>
        </p:spPr>
      </p:pic>
      <p:pic>
        <p:nvPicPr>
          <p:cNvPr id="7" name="Gráfico 6" descr="Comercio electrónico contorno">
            <a:extLst>
              <a:ext uri="{FF2B5EF4-FFF2-40B4-BE49-F238E27FC236}">
                <a16:creationId xmlns:a16="http://schemas.microsoft.com/office/drawing/2014/main" id="{9841804E-7215-490A-805D-513E651B331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241005" y="3425171"/>
            <a:ext cx="810506" cy="810506"/>
          </a:xfrm>
          <a:prstGeom prst="rect">
            <a:avLst/>
          </a:prstGeom>
        </p:spPr>
      </p:pic>
      <p:pic>
        <p:nvPicPr>
          <p:cNvPr id="23" name="Gráfico 22" descr="Caja registradora contorno">
            <a:extLst>
              <a:ext uri="{FF2B5EF4-FFF2-40B4-BE49-F238E27FC236}">
                <a16:creationId xmlns:a16="http://schemas.microsoft.com/office/drawing/2014/main" id="{57FB0E71-D159-4897-88B1-1875DE3FDDE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644378" y="3321277"/>
            <a:ext cx="914400" cy="914400"/>
          </a:xfrm>
          <a:prstGeom prst="rect">
            <a:avLst/>
          </a:prstGeom>
        </p:spPr>
      </p:pic>
      <p:sp>
        <p:nvSpPr>
          <p:cNvPr id="10" name="TextBox 2">
            <a:extLst>
              <a:ext uri="{FF2B5EF4-FFF2-40B4-BE49-F238E27FC236}">
                <a16:creationId xmlns:a16="http://schemas.microsoft.com/office/drawing/2014/main" id="{BE80B542-D273-4430-817C-3F4DA9A742DB}"/>
              </a:ext>
            </a:extLst>
          </p:cNvPr>
          <p:cNvSpPr txBox="1"/>
          <p:nvPr/>
        </p:nvSpPr>
        <p:spPr>
          <a:xfrm>
            <a:off x="61701" y="1081523"/>
            <a:ext cx="303987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200" b="1" dirty="0">
                <a:solidFill>
                  <a:schemeClr val="accent5">
                    <a:lumMod val="50000"/>
                  </a:schemeClr>
                </a:solidFill>
              </a:rPr>
              <a:t>Nichos excluidos:</a:t>
            </a:r>
          </a:p>
          <a:p>
            <a:pPr algn="ctr"/>
            <a:endParaRPr lang="es-CO" sz="2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es-CO" dirty="0"/>
              <a:t>Rural</a:t>
            </a:r>
          </a:p>
          <a:p>
            <a:pPr algn="ctr"/>
            <a:r>
              <a:rPr lang="es-CO" dirty="0"/>
              <a:t>Mujeres (Reducir brechas)</a:t>
            </a:r>
          </a:p>
          <a:p>
            <a:pPr algn="ctr"/>
            <a:r>
              <a:rPr lang="es-CO" dirty="0"/>
              <a:t>Jóvenes</a:t>
            </a:r>
          </a:p>
          <a:p>
            <a:pPr algn="ctr"/>
            <a:r>
              <a:rPr lang="es-CO" dirty="0"/>
              <a:t>Migrantes y Refugiados</a:t>
            </a:r>
          </a:p>
          <a:p>
            <a:pPr algn="ctr"/>
            <a:r>
              <a:rPr lang="es-CO" dirty="0"/>
              <a:t>Población local vulnerable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7CC4C0-BDA2-4E87-8305-5B83752B58D4}"/>
              </a:ext>
            </a:extLst>
          </p:cNvPr>
          <p:cNvSpPr txBox="1"/>
          <p:nvPr/>
        </p:nvSpPr>
        <p:spPr>
          <a:xfrm>
            <a:off x="174665" y="4702504"/>
            <a:ext cx="392677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C" sz="1600" dirty="0">
                <a:solidFill>
                  <a:srgbClr val="000000"/>
                </a:solidFill>
              </a:rPr>
              <a:t>La inclusión financiera debe conectarse con programas de emprendimiento y empleabilidad para asegurar impacto y sostenibilidad</a:t>
            </a:r>
            <a:endParaRPr lang="es-EC" sz="16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271361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510EF8-065D-43F2-A675-D5DEEACB9DDB}"/>
              </a:ext>
            </a:extLst>
          </p:cNvPr>
          <p:cNvSpPr txBox="1"/>
          <p:nvPr/>
        </p:nvSpPr>
        <p:spPr>
          <a:xfrm>
            <a:off x="0" y="154748"/>
            <a:ext cx="7895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REFUGIADOS Y MIGRANTES DE VENEZUELA EN </a:t>
            </a:r>
            <a:r>
              <a:rPr lang="es-419" sz="2800" b="1" dirty="0" err="1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ALyC</a:t>
            </a:r>
            <a:endParaRPr lang="es-419" sz="2800" b="1" dirty="0">
              <a:solidFill>
                <a:schemeClr val="accent5">
                  <a:lumMod val="5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68CD7DF0-C9E0-48C5-A82A-441B74742C29}"/>
              </a:ext>
            </a:extLst>
          </p:cNvPr>
          <p:cNvGrpSpPr/>
          <p:nvPr/>
        </p:nvGrpSpPr>
        <p:grpSpPr>
          <a:xfrm>
            <a:off x="5454958" y="1252163"/>
            <a:ext cx="6528815" cy="4502780"/>
            <a:chOff x="5740708" y="1107505"/>
            <a:chExt cx="6528815" cy="4502780"/>
          </a:xfrm>
        </p:grpSpPr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B6310371-C00E-4F70-BECF-E03D758D7551}"/>
                </a:ext>
              </a:extLst>
            </p:cNvPr>
            <p:cNvSpPr txBox="1"/>
            <p:nvPr/>
          </p:nvSpPr>
          <p:spPr>
            <a:xfrm>
              <a:off x="6591300" y="5210175"/>
              <a:ext cx="52482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/>
                <a:t>Cifras en miles de personas</a:t>
              </a:r>
            </a:p>
            <a:p>
              <a:r>
                <a:rPr lang="es-ES" sz="1000" b="1" dirty="0"/>
                <a:t>Fuente: </a:t>
              </a:r>
              <a:r>
                <a:rPr lang="es-EC" sz="1000" dirty="0">
                  <a:hlinkClick r:id="rId3"/>
                </a:rPr>
                <a:t>Refugiados y migrantes de Venezuela | R4V</a:t>
              </a:r>
              <a:endParaRPr lang="es-EC" sz="1000" dirty="0"/>
            </a:p>
          </p:txBody>
        </p:sp>
        <p:graphicFrame>
          <p:nvGraphicFramePr>
            <p:cNvPr id="24" name="Gráfico 23">
              <a:extLst>
                <a:ext uri="{FF2B5EF4-FFF2-40B4-BE49-F238E27FC236}">
                  <a16:creationId xmlns:a16="http://schemas.microsoft.com/office/drawing/2014/main" id="{D8FE5009-30EE-444A-B84F-3FB58AA1069F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740708" y="1107505"/>
            <a:ext cx="6203642" cy="39689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0D9E1C8D-CA47-4364-AFA1-4FB49550CA0C}"/>
                </a:ext>
              </a:extLst>
            </p:cNvPr>
            <p:cNvGrpSpPr/>
            <p:nvPr/>
          </p:nvGrpSpPr>
          <p:grpSpPr>
            <a:xfrm>
              <a:off x="8036590" y="1752713"/>
              <a:ext cx="4232933" cy="2772462"/>
              <a:chOff x="7979440" y="1660782"/>
              <a:chExt cx="4232933" cy="2772462"/>
            </a:xfrm>
          </p:grpSpPr>
          <p:pic>
            <p:nvPicPr>
              <p:cNvPr id="26" name="Picture 2" descr="Resultado de imagen de banderas circulares">
                <a:extLst>
                  <a:ext uri="{FF2B5EF4-FFF2-40B4-BE49-F238E27FC236}">
                    <a16:creationId xmlns:a16="http://schemas.microsoft.com/office/drawing/2014/main" id="{2B81554B-A34F-4A78-BCBF-97DC861EC5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00620" y="3308314"/>
                <a:ext cx="607613" cy="6076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4" descr="Resultado de imagen de banderas circulares">
                <a:extLst>
                  <a:ext uri="{FF2B5EF4-FFF2-40B4-BE49-F238E27FC236}">
                    <a16:creationId xmlns:a16="http://schemas.microsoft.com/office/drawing/2014/main" id="{EF5B55D0-FDE7-4258-9B07-2B4C52D19A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76781" y="1660782"/>
                <a:ext cx="735592" cy="4898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6" descr="Resultado de imagen de banderas circulares peru">
                <a:extLst>
                  <a:ext uri="{FF2B5EF4-FFF2-40B4-BE49-F238E27FC236}">
                    <a16:creationId xmlns:a16="http://schemas.microsoft.com/office/drawing/2014/main" id="{7FE5C54B-CFE9-41BE-AAA8-6B2E27C455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36041" y="2150641"/>
                <a:ext cx="565221" cy="5652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8" descr="Resultado de imagen de banderas circulares chile">
                <a:extLst>
                  <a:ext uri="{FF2B5EF4-FFF2-40B4-BE49-F238E27FC236}">
                    <a16:creationId xmlns:a16="http://schemas.microsoft.com/office/drawing/2014/main" id="{8F7286CB-6266-452F-94F6-C05E2753E1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06061" y="2785095"/>
                <a:ext cx="495358" cy="5174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10" descr="Resultado de imagen de banderas circulares brasil">
                <a:extLst>
                  <a:ext uri="{FF2B5EF4-FFF2-40B4-BE49-F238E27FC236}">
                    <a16:creationId xmlns:a16="http://schemas.microsoft.com/office/drawing/2014/main" id="{FDABEFF4-B591-45D1-A0F9-F6BCECD9CF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79440" y="3915772"/>
                <a:ext cx="508761" cy="51747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51501AB3-C143-4A68-8C9D-9414BD866835}"/>
              </a:ext>
            </a:extLst>
          </p:cNvPr>
          <p:cNvGrpSpPr/>
          <p:nvPr/>
        </p:nvGrpSpPr>
        <p:grpSpPr>
          <a:xfrm>
            <a:off x="114807" y="1012859"/>
            <a:ext cx="3878914" cy="1283754"/>
            <a:chOff x="1054913" y="1331102"/>
            <a:chExt cx="3867843" cy="1754326"/>
          </a:xfrm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71D57E0B-729E-4ACD-897B-8026EDB81D9A}"/>
                </a:ext>
              </a:extLst>
            </p:cNvPr>
            <p:cNvSpPr/>
            <p:nvPr/>
          </p:nvSpPr>
          <p:spPr>
            <a:xfrm>
              <a:off x="1054913" y="1331102"/>
              <a:ext cx="3867843" cy="175432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dirty="0">
                  <a:solidFill>
                    <a:schemeClr val="tx1"/>
                  </a:solidFill>
                </a:rPr>
                <a:t>Venezolanos refugiados </a:t>
              </a:r>
            </a:p>
            <a:p>
              <a:r>
                <a:rPr lang="es-ES" dirty="0">
                  <a:solidFill>
                    <a:schemeClr val="tx1"/>
                  </a:solidFill>
                </a:rPr>
                <a:t>y migrantes en el mundo </a:t>
              </a:r>
            </a:p>
            <a:p>
              <a:endParaRPr lang="es-ES" dirty="0">
                <a:solidFill>
                  <a:schemeClr val="tx1"/>
                </a:solidFill>
              </a:endParaRPr>
            </a:p>
            <a:p>
              <a:r>
                <a:rPr lang="es-ES" dirty="0">
                  <a:solidFill>
                    <a:schemeClr val="tx1"/>
                  </a:solidFill>
                </a:rPr>
                <a:t>5’667.835 </a:t>
              </a:r>
              <a:endParaRPr lang="es-EC" dirty="0">
                <a:solidFill>
                  <a:schemeClr val="tx1"/>
                </a:solidFill>
              </a:endParaRPr>
            </a:p>
          </p:txBody>
        </p:sp>
        <p:pic>
          <p:nvPicPr>
            <p:cNvPr id="14" name="Gráfico 13" descr="Grupo con relleno sólido">
              <a:extLst>
                <a:ext uri="{FF2B5EF4-FFF2-40B4-BE49-F238E27FC236}">
                  <a16:creationId xmlns:a16="http://schemas.microsoft.com/office/drawing/2014/main" id="{7151EB99-26F9-4EAC-828E-FE9D21189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826782" y="1696841"/>
              <a:ext cx="914400" cy="914400"/>
            </a:xfrm>
            <a:prstGeom prst="rect">
              <a:avLst/>
            </a:prstGeom>
          </p:spPr>
        </p:pic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97160151-A47A-4BCB-9811-4C9D7D60C575}"/>
              </a:ext>
            </a:extLst>
          </p:cNvPr>
          <p:cNvGrpSpPr/>
          <p:nvPr/>
        </p:nvGrpSpPr>
        <p:grpSpPr>
          <a:xfrm>
            <a:off x="1487352" y="2669841"/>
            <a:ext cx="3953762" cy="1283754"/>
            <a:chOff x="1054914" y="3855805"/>
            <a:chExt cx="3942477" cy="1754326"/>
          </a:xfrm>
        </p:grpSpPr>
        <p:sp>
          <p:nvSpPr>
            <p:cNvPr id="32" name="Rectángulo: esquinas redondeadas 31">
              <a:extLst>
                <a:ext uri="{FF2B5EF4-FFF2-40B4-BE49-F238E27FC236}">
                  <a16:creationId xmlns:a16="http://schemas.microsoft.com/office/drawing/2014/main" id="{2570B0A8-2FD2-416E-8207-8E031201E1C8}"/>
                </a:ext>
              </a:extLst>
            </p:cNvPr>
            <p:cNvSpPr/>
            <p:nvPr/>
          </p:nvSpPr>
          <p:spPr>
            <a:xfrm>
              <a:off x="1054914" y="3855805"/>
              <a:ext cx="3867843" cy="1754326"/>
            </a:xfrm>
            <a:prstGeom prst="roundRect">
              <a:avLst/>
            </a:prstGeom>
            <a:solidFill>
              <a:schemeClr val="accent5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es-ES" dirty="0"/>
            </a:p>
            <a:p>
              <a:r>
                <a:rPr lang="es-ES" dirty="0"/>
                <a:t>En julio 2021, </a:t>
              </a:r>
              <a:r>
                <a:rPr lang="es-ES" b="1" dirty="0"/>
                <a:t>Ecuador</a:t>
              </a:r>
              <a:r>
                <a:rPr lang="es-ES" dirty="0"/>
                <a:t> se ubica entre los </a:t>
              </a:r>
              <a:r>
                <a:rPr lang="es-ES" b="1" dirty="0"/>
                <a:t>5 países </a:t>
              </a:r>
              <a:r>
                <a:rPr lang="es-ES" dirty="0"/>
                <a:t>latinoamericanos con mayor presencia de población </a:t>
              </a:r>
            </a:p>
            <a:p>
              <a:pPr algn="just"/>
              <a:r>
                <a:rPr lang="es-ES" dirty="0"/>
                <a:t>migrante de la región</a:t>
              </a:r>
            </a:p>
            <a:p>
              <a:pPr algn="just"/>
              <a:endParaRPr lang="es-ES" dirty="0"/>
            </a:p>
          </p:txBody>
        </p:sp>
        <p:pic>
          <p:nvPicPr>
            <p:cNvPr id="33" name="Gráfico 32" descr="Hombre y mujer contorno">
              <a:extLst>
                <a:ext uri="{FF2B5EF4-FFF2-40B4-BE49-F238E27FC236}">
                  <a16:creationId xmlns:a16="http://schemas.microsoft.com/office/drawing/2014/main" id="{188B0EF9-2AD5-4F66-B943-B5CCBE0991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172679" y="4726474"/>
              <a:ext cx="824712" cy="824713"/>
            </a:xfrm>
            <a:prstGeom prst="rect">
              <a:avLst/>
            </a:prstGeom>
          </p:spPr>
        </p:pic>
      </p:grpSp>
      <p:sp>
        <p:nvSpPr>
          <p:cNvPr id="41" name="CuadroTexto 40">
            <a:extLst>
              <a:ext uri="{FF2B5EF4-FFF2-40B4-BE49-F238E27FC236}">
                <a16:creationId xmlns:a16="http://schemas.microsoft.com/office/drawing/2014/main" id="{84529730-F8AD-4500-87A7-19A9B533C042}"/>
              </a:ext>
            </a:extLst>
          </p:cNvPr>
          <p:cNvSpPr txBox="1"/>
          <p:nvPr/>
        </p:nvSpPr>
        <p:spPr>
          <a:xfrm>
            <a:off x="847725" y="6380508"/>
            <a:ext cx="5248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Fuente: </a:t>
            </a:r>
            <a:r>
              <a:rPr lang="es-EC" sz="1000" dirty="0">
                <a:hlinkClick r:id="rId3"/>
              </a:rPr>
              <a:t>Refugiados y migrantes de Venezuela | R4V</a:t>
            </a:r>
            <a:endParaRPr lang="es-EC" sz="1000" dirty="0"/>
          </a:p>
          <a:p>
            <a:r>
              <a:rPr lang="es-EC" sz="1000" dirty="0"/>
              <a:t>                  </a:t>
            </a:r>
          </a:p>
        </p:txBody>
      </p:sp>
      <p:sp>
        <p:nvSpPr>
          <p:cNvPr id="17" name="TextBox 21">
            <a:extLst>
              <a:ext uri="{FF2B5EF4-FFF2-40B4-BE49-F238E27FC236}">
                <a16:creationId xmlns:a16="http://schemas.microsoft.com/office/drawing/2014/main" id="{99C9A4AC-AE63-4A06-A393-32EF2FDA12AE}"/>
              </a:ext>
            </a:extLst>
          </p:cNvPr>
          <p:cNvSpPr txBox="1"/>
          <p:nvPr/>
        </p:nvSpPr>
        <p:spPr>
          <a:xfrm>
            <a:off x="4980959" y="6045617"/>
            <a:ext cx="3013261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Migrar es un acto de valor </a:t>
            </a:r>
            <a:endParaRPr lang="es-419" dirty="0">
              <a:solidFill>
                <a:schemeClr val="bg1"/>
              </a:solidFill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02D7E7EE-5B3A-4C2D-A8E1-B86E2190FE0E}"/>
              </a:ext>
            </a:extLst>
          </p:cNvPr>
          <p:cNvSpPr/>
          <p:nvPr/>
        </p:nvSpPr>
        <p:spPr>
          <a:xfrm>
            <a:off x="403842" y="4410832"/>
            <a:ext cx="3878914" cy="128375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s-ES" altLang="ja-JP" b="1" dirty="0">
                <a:solidFill>
                  <a:schemeClr val="tx1"/>
                </a:solidFill>
              </a:rPr>
              <a:t>Venezolanos en Ecuador</a:t>
            </a:r>
          </a:p>
          <a:p>
            <a:pPr algn="ctr"/>
            <a:endParaRPr kumimoji="1" lang="es-E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es-ES" altLang="ja-JP" dirty="0">
                <a:solidFill>
                  <a:schemeClr val="tx1"/>
                </a:solidFill>
              </a:rPr>
              <a:t>451.093   	      	</a:t>
            </a:r>
            <a:r>
              <a:rPr lang="es-ES" altLang="ja-JP" dirty="0">
                <a:solidFill>
                  <a:schemeClr val="tx1"/>
                </a:solidFill>
              </a:rPr>
              <a:t>612.764   </a:t>
            </a:r>
          </a:p>
          <a:p>
            <a:pPr algn="ctr"/>
            <a:r>
              <a:rPr kumimoji="1" lang="es-ES" altLang="ja-JP" dirty="0">
                <a:solidFill>
                  <a:schemeClr val="tx1"/>
                </a:solidFill>
              </a:rPr>
              <a:t>      Julio 2021	</a:t>
            </a:r>
            <a:r>
              <a:rPr lang="es-ES" altLang="ja-JP" dirty="0">
                <a:solidFill>
                  <a:schemeClr val="tx1"/>
                </a:solidFill>
              </a:rPr>
              <a:t>Diciembre 2021</a:t>
            </a:r>
            <a:endParaRPr lang="ja-JP" altLang="en-US" dirty="0">
              <a:solidFill>
                <a:schemeClr val="tx1"/>
              </a:solidFill>
            </a:endParaRPr>
          </a:p>
        </p:txBody>
      </p:sp>
      <p:pic>
        <p:nvPicPr>
          <p:cNvPr id="23" name="Gráfico 22" descr="Crecimiento empresarial con relleno sólido">
            <a:extLst>
              <a:ext uri="{FF2B5EF4-FFF2-40B4-BE49-F238E27FC236}">
                <a16:creationId xmlns:a16="http://schemas.microsoft.com/office/drawing/2014/main" id="{EE9CB1C1-0BDE-4FCE-872F-A88F75F3183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627308" y="4410832"/>
            <a:ext cx="686685" cy="68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39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87282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INCLUSIÓN FINANCIERA DE MIGRANTES Y REFUGIADOS 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VENEZOLANOS EN ECUADOR – RETOS Y OPORTUNIDADES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622E36-400B-456F-9C52-8D6C65B7EE02}"/>
              </a:ext>
            </a:extLst>
          </p:cNvPr>
          <p:cNvSpPr txBox="1"/>
          <p:nvPr/>
        </p:nvSpPr>
        <p:spPr>
          <a:xfrm>
            <a:off x="1067197" y="3569277"/>
            <a:ext cx="37517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1600" dirty="0"/>
              <a:t>El nivel de inclusión financiera de la población refugiada y migrante venezolana es bajo. Únicamente el </a:t>
            </a:r>
            <a:r>
              <a:rPr lang="es-ES" sz="1600" b="1" dirty="0"/>
              <a:t>18% </a:t>
            </a:r>
            <a:r>
              <a:rPr lang="es-ES" sz="1600" dirty="0"/>
              <a:t>ha accedido a algún producto o servicio financiero</a:t>
            </a:r>
            <a:endParaRPr lang="es-419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D2A075-6F39-476B-B111-C661C2332DBF}"/>
              </a:ext>
            </a:extLst>
          </p:cNvPr>
          <p:cNvSpPr txBox="1"/>
          <p:nvPr/>
        </p:nvSpPr>
        <p:spPr>
          <a:xfrm>
            <a:off x="732439" y="5059413"/>
            <a:ext cx="11100332" cy="10156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sz="2000" b="1" dirty="0">
                <a:solidFill>
                  <a:schemeClr val="bg1"/>
                </a:solidFill>
              </a:rPr>
              <a:t>Las principales </a:t>
            </a:r>
            <a:r>
              <a:rPr lang="es-ES" sz="2000" b="1" dirty="0">
                <a:solidFill>
                  <a:schemeClr val="bg1"/>
                </a:solidFill>
              </a:rPr>
              <a:t>barreras de acceso que han encontrado los refugiados y migrantes venezolanos que no han accedido al sistema financiero son:  la falta de documentación y de requisitos de difícil cumplimiento para abrir cuentas. </a:t>
            </a:r>
            <a:endParaRPr lang="es-419" sz="2000" b="1" dirty="0">
              <a:solidFill>
                <a:schemeClr val="bg1"/>
              </a:solidFill>
            </a:endParaRPr>
          </a:p>
        </p:txBody>
      </p:sp>
      <p:grpSp>
        <p:nvGrpSpPr>
          <p:cNvPr id="44" name="Percent Chart">
            <a:extLst>
              <a:ext uri="{FF2B5EF4-FFF2-40B4-BE49-F238E27FC236}">
                <a16:creationId xmlns:a16="http://schemas.microsoft.com/office/drawing/2014/main" id="{C411980F-0BCB-401E-9DF6-8749A8F2BFC5}"/>
              </a:ext>
            </a:extLst>
          </p:cNvPr>
          <p:cNvGrpSpPr/>
          <p:nvPr/>
        </p:nvGrpSpPr>
        <p:grpSpPr>
          <a:xfrm>
            <a:off x="1779039" y="1022386"/>
            <a:ext cx="2475228" cy="2365159"/>
            <a:chOff x="4547093" y="1223945"/>
            <a:chExt cx="1645920" cy="1645973"/>
          </a:xfrm>
          <a:solidFill>
            <a:schemeClr val="accent1">
              <a:lumMod val="75000"/>
            </a:schemeClr>
          </a:solidFill>
        </p:grpSpPr>
        <p:sp>
          <p:nvSpPr>
            <p:cNvPr id="45" name="Outer Oval">
              <a:extLst>
                <a:ext uri="{FF2B5EF4-FFF2-40B4-BE49-F238E27FC236}">
                  <a16:creationId xmlns:a16="http://schemas.microsoft.com/office/drawing/2014/main" id="{0DBC296B-65D1-4DA2-A9F0-26D9BC2289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6290" y="1323168"/>
              <a:ext cx="1447527" cy="1447527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6B14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dots">
              <a:extLst>
                <a:ext uri="{FF2B5EF4-FFF2-40B4-BE49-F238E27FC236}">
                  <a16:creationId xmlns:a16="http://schemas.microsoft.com/office/drawing/2014/main" id="{E786A3FD-85B7-436A-A859-20443CBF7F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558" y="1460436"/>
              <a:ext cx="1172990" cy="1172990"/>
            </a:xfrm>
            <a:prstGeom prst="ellipse">
              <a:avLst/>
            </a:prstGeom>
            <a:grpFill/>
            <a:ln w="40005" cap="rnd" cmpd="sng" algn="ctr">
              <a:solidFill>
                <a:schemeClr val="accent4">
                  <a:alpha val="68000"/>
                </a:schemeClr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graphicFrame>
          <p:nvGraphicFramePr>
            <p:cNvPr id="47" name="Excel Chart">
              <a:extLst>
                <a:ext uri="{FF2B5EF4-FFF2-40B4-BE49-F238E27FC236}">
                  <a16:creationId xmlns:a16="http://schemas.microsoft.com/office/drawing/2014/main" id="{2898F8B0-28B7-4794-B677-8B87734DB27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7039525"/>
                </p:ext>
              </p:extLst>
            </p:nvPr>
          </p:nvGraphicFramePr>
          <p:xfrm>
            <a:off x="4547093" y="1223945"/>
            <a:ext cx="1645920" cy="16459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48" name="CuadroTexto 47">
            <a:extLst>
              <a:ext uri="{FF2B5EF4-FFF2-40B4-BE49-F238E27FC236}">
                <a16:creationId xmlns:a16="http://schemas.microsoft.com/office/drawing/2014/main" id="{7F4436E3-0BAC-4EFB-8350-E429F21A78D5}"/>
              </a:ext>
            </a:extLst>
          </p:cNvPr>
          <p:cNvSpPr txBox="1"/>
          <p:nvPr/>
        </p:nvSpPr>
        <p:spPr>
          <a:xfrm>
            <a:off x="318943" y="6386373"/>
            <a:ext cx="5248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Fuente: </a:t>
            </a:r>
            <a:r>
              <a:rPr lang="es-ES" sz="1000" dirty="0"/>
              <a:t>Estudio de Inclusión Financiera  - Proyecto de Inclusión Económica – Septiembre 2020</a:t>
            </a:r>
            <a:r>
              <a:rPr lang="es-ES" sz="1000" b="1" dirty="0"/>
              <a:t> </a:t>
            </a:r>
            <a:endParaRPr lang="es-EC" sz="1000" dirty="0"/>
          </a:p>
        </p:txBody>
      </p:sp>
      <p:grpSp>
        <p:nvGrpSpPr>
          <p:cNvPr id="49" name="Percent Chart">
            <a:extLst>
              <a:ext uri="{FF2B5EF4-FFF2-40B4-BE49-F238E27FC236}">
                <a16:creationId xmlns:a16="http://schemas.microsoft.com/office/drawing/2014/main" id="{DB71243C-32E0-4B18-B178-6672092A9F34}"/>
              </a:ext>
            </a:extLst>
          </p:cNvPr>
          <p:cNvGrpSpPr/>
          <p:nvPr/>
        </p:nvGrpSpPr>
        <p:grpSpPr>
          <a:xfrm>
            <a:off x="7655696" y="1022386"/>
            <a:ext cx="2475228" cy="2365159"/>
            <a:chOff x="4547093" y="1223945"/>
            <a:chExt cx="1645920" cy="1645973"/>
          </a:xfrm>
          <a:solidFill>
            <a:schemeClr val="accent1">
              <a:lumMod val="75000"/>
            </a:schemeClr>
          </a:solidFill>
        </p:grpSpPr>
        <p:sp>
          <p:nvSpPr>
            <p:cNvPr id="50" name="Outer Oval">
              <a:extLst>
                <a:ext uri="{FF2B5EF4-FFF2-40B4-BE49-F238E27FC236}">
                  <a16:creationId xmlns:a16="http://schemas.microsoft.com/office/drawing/2014/main" id="{D4278FA7-BEBA-4880-B701-EB808B08C60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46290" y="1323168"/>
              <a:ext cx="1447527" cy="1447527"/>
            </a:xfrm>
            <a:prstGeom prst="ellipse">
              <a:avLst/>
            </a:prstGeom>
            <a:grpFill/>
            <a:ln w="9525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6B14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dots">
              <a:extLst>
                <a:ext uri="{FF2B5EF4-FFF2-40B4-BE49-F238E27FC236}">
                  <a16:creationId xmlns:a16="http://schemas.microsoft.com/office/drawing/2014/main" id="{E64E846B-7483-4E45-B6F8-15044C5BA5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83558" y="1460436"/>
              <a:ext cx="1172990" cy="1172990"/>
            </a:xfrm>
            <a:prstGeom prst="ellipse">
              <a:avLst/>
            </a:prstGeom>
            <a:grpFill/>
            <a:ln w="40005" cap="rnd" cmpd="sng" algn="ctr">
              <a:solidFill>
                <a:schemeClr val="accent4">
                  <a:alpha val="68000"/>
                </a:schemeClr>
              </a:solidFill>
              <a:prstDash val="sysDot"/>
            </a:ln>
            <a:effectLst/>
          </p:spPr>
          <p:txBody>
            <a:bodyPr rtlCol="0" anchor="ctr"/>
            <a:lstStyle/>
            <a:p>
              <a:pPr algn="ctr" defTabSz="457200"/>
              <a:endParaRPr lang="en-US" kern="0">
                <a:solidFill>
                  <a:prstClr val="white"/>
                </a:solidFill>
                <a:latin typeface="Calibri"/>
              </a:endParaRPr>
            </a:p>
          </p:txBody>
        </p:sp>
        <p:graphicFrame>
          <p:nvGraphicFramePr>
            <p:cNvPr id="52" name="Excel Chart">
              <a:extLst>
                <a:ext uri="{FF2B5EF4-FFF2-40B4-BE49-F238E27FC236}">
                  <a16:creationId xmlns:a16="http://schemas.microsoft.com/office/drawing/2014/main" id="{E2066814-DA2D-49FB-9E57-A0871CB5199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83560299"/>
                </p:ext>
              </p:extLst>
            </p:nvPr>
          </p:nvGraphicFramePr>
          <p:xfrm>
            <a:off x="4547093" y="1223945"/>
            <a:ext cx="1645920" cy="16459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53" name="TextBox 16">
            <a:extLst>
              <a:ext uri="{FF2B5EF4-FFF2-40B4-BE49-F238E27FC236}">
                <a16:creationId xmlns:a16="http://schemas.microsoft.com/office/drawing/2014/main" id="{8D05B495-CE4B-41FF-AA97-35CC71825569}"/>
              </a:ext>
            </a:extLst>
          </p:cNvPr>
          <p:cNvSpPr txBox="1"/>
          <p:nvPr/>
        </p:nvSpPr>
        <p:spPr>
          <a:xfrm>
            <a:off x="6439223" y="3284583"/>
            <a:ext cx="468279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1600" dirty="0"/>
              <a:t>El </a:t>
            </a:r>
            <a:r>
              <a:rPr lang="es-ES" sz="1600" b="1" dirty="0"/>
              <a:t>68%</a:t>
            </a:r>
            <a:r>
              <a:rPr lang="es-ES" sz="1600" dirty="0"/>
              <a:t> de los entrevistados </a:t>
            </a:r>
            <a:r>
              <a:rPr lang="es-ES" sz="1600" b="1" dirty="0"/>
              <a:t>mantienen hábitos de ahorro </a:t>
            </a:r>
            <a:r>
              <a:rPr lang="es-ES" sz="1600" dirty="0"/>
              <a:t>y buscan hacerlo de manera formal. </a:t>
            </a:r>
            <a:endParaRPr lang="es-419" sz="1600" dirty="0"/>
          </a:p>
          <a:p>
            <a:pPr algn="ctr">
              <a:spcBef>
                <a:spcPts val="600"/>
              </a:spcBef>
            </a:pPr>
            <a:r>
              <a:rPr lang="es-ES" sz="1600" dirty="0"/>
              <a:t>Los refugiados y migrantes desean incluirse financieramente</a:t>
            </a:r>
            <a:r>
              <a:rPr lang="es-ES" sz="1600" b="1" dirty="0"/>
              <a:t> a través de una cuenta de ahorros</a:t>
            </a:r>
            <a:r>
              <a:rPr lang="es-ES" sz="1600" dirty="0"/>
              <a:t> porque consideran que este paso es esencial en su proceso de integración. </a:t>
            </a:r>
          </a:p>
        </p:txBody>
      </p:sp>
    </p:spTree>
    <p:extLst>
      <p:ext uri="{BB962C8B-B14F-4D97-AF65-F5344CB8AC3E}">
        <p14:creationId xmlns:p14="http://schemas.microsoft.com/office/powerpoint/2010/main" val="93387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0" y="0"/>
            <a:ext cx="87282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INCLUSIÓN FINANCIERA DE MIGRANTES Y REFUGIADOS </a:t>
            </a:r>
          </a:p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VENEZOLANOS EN ECUADOR – RETOS Y OPORTUNIDADES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7F4436E3-0BAC-4EFB-8350-E429F21A78D5}"/>
              </a:ext>
            </a:extLst>
          </p:cNvPr>
          <p:cNvSpPr txBox="1"/>
          <p:nvPr/>
        </p:nvSpPr>
        <p:spPr>
          <a:xfrm>
            <a:off x="318943" y="6386373"/>
            <a:ext cx="52482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/>
              <a:t>Fuente: </a:t>
            </a:r>
            <a:r>
              <a:rPr lang="es-ES" sz="1000" dirty="0"/>
              <a:t>Estudio de Inclusión Financiera  - Proyecto de Inclusión Económica – Septiembre 2020</a:t>
            </a:r>
            <a:r>
              <a:rPr lang="es-ES" sz="1000" b="1" dirty="0"/>
              <a:t> </a:t>
            </a:r>
            <a:endParaRPr lang="es-EC" sz="1000" dirty="0"/>
          </a:p>
        </p:txBody>
      </p:sp>
      <p:graphicFrame>
        <p:nvGraphicFramePr>
          <p:cNvPr id="15" name="Chart 9">
            <a:extLst>
              <a:ext uri="{FF2B5EF4-FFF2-40B4-BE49-F238E27FC236}">
                <a16:creationId xmlns:a16="http://schemas.microsoft.com/office/drawing/2014/main" id="{083133B2-5E19-4019-AF82-A452AB056C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4270952"/>
              </p:ext>
            </p:extLst>
          </p:nvPr>
        </p:nvGraphicFramePr>
        <p:xfrm>
          <a:off x="580667" y="1395116"/>
          <a:ext cx="6618919" cy="4570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CuadroTexto 17">
            <a:extLst>
              <a:ext uri="{FF2B5EF4-FFF2-40B4-BE49-F238E27FC236}">
                <a16:creationId xmlns:a16="http://schemas.microsoft.com/office/drawing/2014/main" id="{BA831934-CC44-469D-938D-089B495AA0D5}"/>
              </a:ext>
            </a:extLst>
          </p:cNvPr>
          <p:cNvSpPr txBox="1"/>
          <p:nvPr/>
        </p:nvSpPr>
        <p:spPr>
          <a:xfrm>
            <a:off x="7788166" y="2274838"/>
            <a:ext cx="371015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dirty="0">
                <a:solidFill>
                  <a:srgbClr val="000000"/>
                </a:solidFill>
              </a:rPr>
              <a:t>L</a:t>
            </a:r>
            <a:r>
              <a:rPr lang="es-ES" b="0" i="0" u="none" strike="noStrike" baseline="0" dirty="0">
                <a:solidFill>
                  <a:srgbClr val="000000"/>
                </a:solidFill>
              </a:rPr>
              <a:t>a población refugiada y migrante venezolana se enfoca más en sus necesidades de ahorro meta, transaccional y medios de pago, lo cual es importante tener en cuenta a la hora de valorar el riesgo por parte de las entidades, para que esta valoración no se siga constituyendo en barrera de acceso. </a:t>
            </a:r>
            <a:endParaRPr lang="es-EC" dirty="0"/>
          </a:p>
        </p:txBody>
      </p:sp>
      <p:pic>
        <p:nvPicPr>
          <p:cNvPr id="5" name="Gráfico 4" descr="Tarjeta de crédito con relleno sólido">
            <a:extLst>
              <a:ext uri="{FF2B5EF4-FFF2-40B4-BE49-F238E27FC236}">
                <a16:creationId xmlns:a16="http://schemas.microsoft.com/office/drawing/2014/main" id="{E4F9BE9B-E8FA-4026-8E04-E6456E761B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82360" y="2569419"/>
            <a:ext cx="362967" cy="362967"/>
          </a:xfrm>
          <a:prstGeom prst="rect">
            <a:avLst/>
          </a:prstGeom>
        </p:spPr>
      </p:pic>
      <p:pic>
        <p:nvPicPr>
          <p:cNvPr id="7" name="Gráfico 6" descr="Hucha contorno">
            <a:extLst>
              <a:ext uri="{FF2B5EF4-FFF2-40B4-BE49-F238E27FC236}">
                <a16:creationId xmlns:a16="http://schemas.microsoft.com/office/drawing/2014/main" id="{92DDCF82-156F-431D-86F4-4EC6E6491E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16870" y="3121751"/>
            <a:ext cx="365659" cy="36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5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96AB5C7-7E22-42D2-AB68-85364876F40C}"/>
              </a:ext>
            </a:extLst>
          </p:cNvPr>
          <p:cNvSpPr txBox="1"/>
          <p:nvPr/>
        </p:nvSpPr>
        <p:spPr>
          <a:xfrm>
            <a:off x="0" y="0"/>
            <a:ext cx="7084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RUTA BINACIONAL DE INCLUSIÓN FINANCIERA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99F42235-509D-4ECA-B616-C886A1E9BB21}"/>
              </a:ext>
            </a:extLst>
          </p:cNvPr>
          <p:cNvGrpSpPr/>
          <p:nvPr/>
        </p:nvGrpSpPr>
        <p:grpSpPr>
          <a:xfrm>
            <a:off x="396650" y="1144418"/>
            <a:ext cx="11628027" cy="4448165"/>
            <a:chOff x="396650" y="1133908"/>
            <a:chExt cx="11628027" cy="4448165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79F3D5FC-088E-4296-987B-08114B9B5C5F}"/>
                </a:ext>
              </a:extLst>
            </p:cNvPr>
            <p:cNvGrpSpPr/>
            <p:nvPr/>
          </p:nvGrpSpPr>
          <p:grpSpPr>
            <a:xfrm>
              <a:off x="396650" y="1133908"/>
              <a:ext cx="11628027" cy="4448165"/>
              <a:chOff x="0" y="0"/>
              <a:chExt cx="13315950" cy="4169792"/>
            </a:xfrm>
          </p:grpSpPr>
          <p:grpSp>
            <p:nvGrpSpPr>
              <p:cNvPr id="12" name="Grupo 11">
                <a:extLst>
                  <a:ext uri="{FF2B5EF4-FFF2-40B4-BE49-F238E27FC236}">
                    <a16:creationId xmlns:a16="http://schemas.microsoft.com/office/drawing/2014/main" id="{8A595918-DD2D-40AB-AEA5-0E5B29813235}"/>
                  </a:ext>
                </a:extLst>
              </p:cNvPr>
              <p:cNvGrpSpPr/>
              <p:nvPr/>
            </p:nvGrpSpPr>
            <p:grpSpPr>
              <a:xfrm>
                <a:off x="10313002" y="1682667"/>
                <a:ext cx="3002948" cy="1412420"/>
                <a:chOff x="10313002" y="1682667"/>
                <a:chExt cx="3002948" cy="1412420"/>
              </a:xfrm>
            </p:grpSpPr>
            <p:sp>
              <p:nvSpPr>
                <p:cNvPr id="55" name="Rectángulo: esquinas redondeadas 54">
                  <a:extLst>
                    <a:ext uri="{FF2B5EF4-FFF2-40B4-BE49-F238E27FC236}">
                      <a16:creationId xmlns:a16="http://schemas.microsoft.com/office/drawing/2014/main" id="{3A6B3093-C351-47B3-99FE-9DD1A5E8D686}"/>
                    </a:ext>
                  </a:extLst>
                </p:cNvPr>
                <p:cNvSpPr/>
                <p:nvPr/>
              </p:nvSpPr>
              <p:spPr>
                <a:xfrm>
                  <a:off x="10313002" y="1682667"/>
                  <a:ext cx="3002948" cy="1412420"/>
                </a:xfrm>
                <a:prstGeom prst="roundRect">
                  <a:avLst/>
                </a:prstGeom>
                <a:solidFill>
                  <a:schemeClr val="accent1">
                    <a:alpha val="17000"/>
                  </a:schemeClr>
                </a:solidFill>
                <a:ln w="28575">
                  <a:prstDash val="lg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es-EC" sz="1100"/>
                </a:p>
              </p:txBody>
            </p:sp>
            <p:grpSp>
              <p:nvGrpSpPr>
                <p:cNvPr id="56" name="Grupo 55">
                  <a:extLst>
                    <a:ext uri="{FF2B5EF4-FFF2-40B4-BE49-F238E27FC236}">
                      <a16:creationId xmlns:a16="http://schemas.microsoft.com/office/drawing/2014/main" id="{C0AF598F-9558-41FE-8263-40995C922C82}"/>
                    </a:ext>
                  </a:extLst>
                </p:cNvPr>
                <p:cNvGrpSpPr/>
                <p:nvPr/>
              </p:nvGrpSpPr>
              <p:grpSpPr>
                <a:xfrm>
                  <a:off x="10420681" y="2007446"/>
                  <a:ext cx="1163393" cy="1013850"/>
                  <a:chOff x="10450263" y="2119839"/>
                  <a:chExt cx="1815252" cy="1409758"/>
                </a:xfrm>
              </p:grpSpPr>
              <p:sp>
                <p:nvSpPr>
                  <p:cNvPr id="64" name="Rectángulo: esquinas redondeadas 63">
                    <a:extLst>
                      <a:ext uri="{FF2B5EF4-FFF2-40B4-BE49-F238E27FC236}">
                        <a16:creationId xmlns:a16="http://schemas.microsoft.com/office/drawing/2014/main" id="{C8A479F1-BC3A-4FE9-B6D9-B1E0DBD62236}"/>
                      </a:ext>
                    </a:extLst>
                  </p:cNvPr>
                  <p:cNvSpPr/>
                  <p:nvPr/>
                </p:nvSpPr>
                <p:spPr>
                  <a:xfrm>
                    <a:off x="10450263" y="2426019"/>
                    <a:ext cx="1815252" cy="1103578"/>
                  </a:xfrm>
                  <a:prstGeom prst="roundRect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bg2"/>
                    </a:solidFill>
                  </a:ln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 sz="900" b="1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>
                      <a:solidFill>
                        <a:schemeClr val="bg1"/>
                      </a:solidFill>
                    </a:endParaRPr>
                  </a:p>
                  <a:p>
                    <a:pPr algn="ctr"/>
                    <a:r>
                      <a:rPr lang="es-ES" sz="900" b="1">
                        <a:solidFill>
                          <a:schemeClr val="bg1"/>
                        </a:solidFill>
                      </a:rPr>
                      <a:t>Jornadas</a:t>
                    </a:r>
                    <a:r>
                      <a:rPr lang="es-ES" sz="900" b="1" baseline="0">
                        <a:solidFill>
                          <a:schemeClr val="bg1"/>
                        </a:solidFill>
                      </a:rPr>
                      <a:t> Financieras</a:t>
                    </a:r>
                    <a:endParaRPr lang="es-ES" sz="900" b="1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C" sz="90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5" name="Elipse 64">
                    <a:extLst>
                      <a:ext uri="{FF2B5EF4-FFF2-40B4-BE49-F238E27FC236}">
                        <a16:creationId xmlns:a16="http://schemas.microsoft.com/office/drawing/2014/main" id="{605AB4ED-558F-461D-9093-88288C666110}"/>
                      </a:ext>
                    </a:extLst>
                  </p:cNvPr>
                  <p:cNvSpPr/>
                  <p:nvPr/>
                </p:nvSpPr>
                <p:spPr>
                  <a:xfrm>
                    <a:off x="10866870" y="2119839"/>
                    <a:ext cx="898154" cy="733942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bg2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C" sz="900"/>
                  </a:p>
                </p:txBody>
              </p:sp>
            </p:grpSp>
            <p:grpSp>
              <p:nvGrpSpPr>
                <p:cNvPr id="57" name="Grupo 56">
                  <a:extLst>
                    <a:ext uri="{FF2B5EF4-FFF2-40B4-BE49-F238E27FC236}">
                      <a16:creationId xmlns:a16="http://schemas.microsoft.com/office/drawing/2014/main" id="{E39B3CD6-3033-4E3D-9CFF-E40A60B10640}"/>
                    </a:ext>
                  </a:extLst>
                </p:cNvPr>
                <p:cNvGrpSpPr/>
                <p:nvPr/>
              </p:nvGrpSpPr>
              <p:grpSpPr>
                <a:xfrm>
                  <a:off x="12065331" y="1998978"/>
                  <a:ext cx="1165830" cy="1013848"/>
                  <a:chOff x="12094740" y="2111373"/>
                  <a:chExt cx="1815252" cy="1409757"/>
                </a:xfrm>
              </p:grpSpPr>
              <p:sp>
                <p:nvSpPr>
                  <p:cNvPr id="62" name="Rectángulo: esquinas redondeadas 61">
                    <a:extLst>
                      <a:ext uri="{FF2B5EF4-FFF2-40B4-BE49-F238E27FC236}">
                        <a16:creationId xmlns:a16="http://schemas.microsoft.com/office/drawing/2014/main" id="{BDF0F5E0-C89D-4F1B-A887-531EA7885993}"/>
                      </a:ext>
                    </a:extLst>
                  </p:cNvPr>
                  <p:cNvSpPr/>
                  <p:nvPr/>
                </p:nvSpPr>
                <p:spPr>
                  <a:xfrm>
                    <a:off x="12094740" y="2417551"/>
                    <a:ext cx="1815252" cy="1103579"/>
                  </a:xfrm>
                  <a:prstGeom prst="roundRect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bg2"/>
                    </a:solidFill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 sz="900" b="1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S" sz="900" b="1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r>
                      <a:rPr lang="es-ES" sz="900" b="1" dirty="0">
                        <a:solidFill>
                          <a:schemeClr val="bg1"/>
                        </a:solidFill>
                      </a:rPr>
                      <a:t>Nuevas oportunidades</a:t>
                    </a:r>
                  </a:p>
                  <a:p>
                    <a:pPr algn="ctr"/>
                    <a:endParaRPr lang="es-ES" sz="900" dirty="0">
                      <a:solidFill>
                        <a:schemeClr val="bg1"/>
                      </a:solidFill>
                    </a:endParaRPr>
                  </a:p>
                  <a:p>
                    <a:pPr algn="ctr"/>
                    <a:endParaRPr lang="es-EC" sz="900" dirty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3" name="Elipse 62">
                    <a:extLst>
                      <a:ext uri="{FF2B5EF4-FFF2-40B4-BE49-F238E27FC236}">
                        <a16:creationId xmlns:a16="http://schemas.microsoft.com/office/drawing/2014/main" id="{70489BD9-C2E6-4543-9FC0-1276DFD1EE4A}"/>
                      </a:ext>
                    </a:extLst>
                  </p:cNvPr>
                  <p:cNvSpPr/>
                  <p:nvPr/>
                </p:nvSpPr>
                <p:spPr>
                  <a:xfrm>
                    <a:off x="12592307" y="2111373"/>
                    <a:ext cx="898154" cy="733943"/>
                  </a:xfrm>
                  <a:prstGeom prst="ellips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bg2"/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C" sz="900"/>
                  </a:p>
                </p:txBody>
              </p:sp>
            </p:grpSp>
            <p:cxnSp>
              <p:nvCxnSpPr>
                <p:cNvPr id="58" name="Conector recto de flecha 57">
                  <a:extLst>
                    <a:ext uri="{FF2B5EF4-FFF2-40B4-BE49-F238E27FC236}">
                      <a16:creationId xmlns:a16="http://schemas.microsoft.com/office/drawing/2014/main" id="{EE1F9C2E-93C8-4DCB-82AA-67841A80A983}"/>
                    </a:ext>
                  </a:extLst>
                </p:cNvPr>
                <p:cNvCxnSpPr>
                  <a:stCxn id="64" idx="3"/>
                  <a:endCxn id="62" idx="1"/>
                </p:cNvCxnSpPr>
                <p:nvPr/>
              </p:nvCxnSpPr>
              <p:spPr>
                <a:xfrm flipV="1">
                  <a:off x="11584074" y="2616000"/>
                  <a:ext cx="481256" cy="8469"/>
                </a:xfrm>
                <a:prstGeom prst="straightConnector1">
                  <a:avLst/>
                </a:prstGeom>
                <a:ln w="38100">
                  <a:solidFill>
                    <a:schemeClr val="tx2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59" name="Gráfico 54" descr="Maestro con relleno sólido">
                  <a:extLst>
                    <a:ext uri="{FF2B5EF4-FFF2-40B4-BE49-F238E27FC236}">
                      <a16:creationId xmlns:a16="http://schemas.microsoft.com/office/drawing/2014/main" id="{E9FA3CB2-15AA-42F3-B746-6DA3AD70F9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779919" y="2062060"/>
                  <a:ext cx="371153" cy="366984"/>
                </a:xfrm>
                <a:prstGeom prst="rect">
                  <a:avLst/>
                </a:prstGeom>
              </p:spPr>
            </p:pic>
            <p:pic>
              <p:nvPicPr>
                <p:cNvPr id="60" name="Gráfico 55" descr="Dinero con relleno sólido">
                  <a:extLst>
                    <a:ext uri="{FF2B5EF4-FFF2-40B4-BE49-F238E27FC236}">
                      <a16:creationId xmlns:a16="http://schemas.microsoft.com/office/drawing/2014/main" id="{BE791B50-815D-4E24-896A-94CB02D5D1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501566" y="2006275"/>
                  <a:ext cx="330919" cy="477227"/>
                </a:xfrm>
                <a:prstGeom prst="rect">
                  <a:avLst/>
                </a:prstGeom>
              </p:spPr>
            </p:pic>
            <p:sp>
              <p:nvSpPr>
                <p:cNvPr id="61" name="Rectángulo: esquinas redondeadas 60">
                  <a:extLst>
                    <a:ext uri="{FF2B5EF4-FFF2-40B4-BE49-F238E27FC236}">
                      <a16:creationId xmlns:a16="http://schemas.microsoft.com/office/drawing/2014/main" id="{5A743EA0-7A45-4765-A4CE-0F9864B75F0C}"/>
                    </a:ext>
                  </a:extLst>
                </p:cNvPr>
                <p:cNvSpPr/>
                <p:nvPr/>
              </p:nvSpPr>
              <p:spPr>
                <a:xfrm>
                  <a:off x="11128694" y="1809622"/>
                  <a:ext cx="1387777" cy="246293"/>
                </a:xfrm>
                <a:prstGeom prst="roundRect">
                  <a:avLst/>
                </a:prstGeom>
                <a:solidFill>
                  <a:schemeClr val="accent1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S" sz="1200" b="1" dirty="0"/>
                </a:p>
                <a:p>
                  <a:pPr algn="ctr"/>
                  <a:endParaRPr lang="es-ES" sz="1200" b="1" dirty="0"/>
                </a:p>
                <a:p>
                  <a:pPr algn="ctr"/>
                  <a:r>
                    <a:rPr lang="es-ES" sz="1200" b="1" dirty="0">
                      <a:solidFill>
                        <a:schemeClr val="bg1"/>
                      </a:solidFill>
                    </a:rPr>
                    <a:t>Vinculación</a:t>
                  </a:r>
                </a:p>
                <a:p>
                  <a:pPr algn="ctr"/>
                  <a:endParaRPr lang="es-ES" dirty="0"/>
                </a:p>
                <a:p>
                  <a:pPr algn="ctr"/>
                  <a:endParaRPr lang="es-EC" dirty="0"/>
                </a:p>
              </p:txBody>
            </p:sp>
          </p:grpSp>
          <p:grpSp>
            <p:nvGrpSpPr>
              <p:cNvPr id="13" name="Grupo 12">
                <a:extLst>
                  <a:ext uri="{FF2B5EF4-FFF2-40B4-BE49-F238E27FC236}">
                    <a16:creationId xmlns:a16="http://schemas.microsoft.com/office/drawing/2014/main" id="{0AB07900-8BFA-4E11-BD86-05137D9CDD62}"/>
                  </a:ext>
                </a:extLst>
              </p:cNvPr>
              <p:cNvGrpSpPr/>
              <p:nvPr/>
            </p:nvGrpSpPr>
            <p:grpSpPr>
              <a:xfrm>
                <a:off x="0" y="0"/>
                <a:ext cx="11814476" cy="4169792"/>
                <a:chOff x="0" y="0"/>
                <a:chExt cx="11814476" cy="4169792"/>
              </a:xfrm>
            </p:grpSpPr>
            <p:grpSp>
              <p:nvGrpSpPr>
                <p:cNvPr id="14" name="Grupo 13">
                  <a:extLst>
                    <a:ext uri="{FF2B5EF4-FFF2-40B4-BE49-F238E27FC236}">
                      <a16:creationId xmlns:a16="http://schemas.microsoft.com/office/drawing/2014/main" id="{7E2BD6BA-9744-456A-BF06-20DCE84DA10F}"/>
                    </a:ext>
                  </a:extLst>
                </p:cNvPr>
                <p:cNvGrpSpPr/>
                <p:nvPr/>
              </p:nvGrpSpPr>
              <p:grpSpPr>
                <a:xfrm>
                  <a:off x="812800" y="2783225"/>
                  <a:ext cx="1515533" cy="1136116"/>
                  <a:chOff x="812800" y="2778836"/>
                  <a:chExt cx="1815252" cy="1395411"/>
                </a:xfrm>
              </p:grpSpPr>
              <p:sp>
                <p:nvSpPr>
                  <p:cNvPr id="53" name="Rectángulo: esquinas redondeadas 52">
                    <a:extLst>
                      <a:ext uri="{FF2B5EF4-FFF2-40B4-BE49-F238E27FC236}">
                        <a16:creationId xmlns:a16="http://schemas.microsoft.com/office/drawing/2014/main" id="{82B98A8C-0E23-41E9-B490-D620A3CD85B3}"/>
                      </a:ext>
                    </a:extLst>
                  </p:cNvPr>
                  <p:cNvSpPr/>
                  <p:nvPr/>
                </p:nvSpPr>
                <p:spPr>
                  <a:xfrm>
                    <a:off x="812800" y="3070669"/>
                    <a:ext cx="1815252" cy="1103578"/>
                  </a:xfrm>
                  <a:prstGeom prst="round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800" b="1" dirty="0"/>
                  </a:p>
                  <a:p>
                    <a:pPr algn="ctr"/>
                    <a:endParaRPr lang="es-ES" sz="800" b="1" dirty="0"/>
                  </a:p>
                  <a:p>
                    <a:pPr algn="ctr"/>
                    <a:endParaRPr lang="es-ES" sz="800" b="1" dirty="0"/>
                  </a:p>
                  <a:p>
                    <a:pPr algn="ctr"/>
                    <a:r>
                      <a:rPr lang="es-ES" sz="1200" b="1" kern="1200" dirty="0">
                        <a:solidFill>
                          <a:schemeClr val="tx1"/>
                        </a:solidFill>
                        <a:ea typeface="+mn-ea"/>
                        <a:cs typeface="+mn-cs"/>
                      </a:rPr>
                      <a:t>Necesidades</a:t>
                    </a:r>
                  </a:p>
                  <a:p>
                    <a:pPr algn="ctr"/>
                    <a:endParaRPr lang="es-ES" dirty="0"/>
                  </a:p>
                  <a:p>
                    <a:pPr algn="ctr"/>
                    <a:endParaRPr lang="es-EC" dirty="0"/>
                  </a:p>
                </p:txBody>
              </p:sp>
              <p:sp>
                <p:nvSpPr>
                  <p:cNvPr id="54" name="Elipse 53">
                    <a:extLst>
                      <a:ext uri="{FF2B5EF4-FFF2-40B4-BE49-F238E27FC236}">
                        <a16:creationId xmlns:a16="http://schemas.microsoft.com/office/drawing/2014/main" id="{7B1F95A3-1F39-4DB8-ACCC-4EC1B8D122F4}"/>
                      </a:ext>
                    </a:extLst>
                  </p:cNvPr>
                  <p:cNvSpPr/>
                  <p:nvPr/>
                </p:nvSpPr>
                <p:spPr>
                  <a:xfrm>
                    <a:off x="1289653" y="2778836"/>
                    <a:ext cx="814073" cy="798402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0">
                    <a:schemeClr val="accent4"/>
                  </a:lnRef>
                  <a:fillRef idx="3">
                    <a:schemeClr val="accent4"/>
                  </a:fillRef>
                  <a:effectRef idx="3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C"/>
                  </a:p>
                </p:txBody>
              </p:sp>
            </p:grpSp>
            <p:sp>
              <p:nvSpPr>
                <p:cNvPr id="15" name="Rectángulo: esquinas redondeadas 14">
                  <a:extLst>
                    <a:ext uri="{FF2B5EF4-FFF2-40B4-BE49-F238E27FC236}">
                      <a16:creationId xmlns:a16="http://schemas.microsoft.com/office/drawing/2014/main" id="{BB59C297-C6C8-4DF9-8260-24EE87FDB51A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501650" cy="1993900"/>
                </a:xfrm>
                <a:prstGeom prst="roundRect">
                  <a:avLst/>
                </a:prstGeom>
                <a:solidFill>
                  <a:srgbClr val="002060"/>
                </a:solidFill>
                <a:ln>
                  <a:solidFill>
                    <a:schemeClr val="bg2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s-EC" sz="1100" baseline="0"/>
                    <a:t>Oferta</a:t>
                  </a:r>
                </a:p>
              </p:txBody>
            </p:sp>
            <p:cxnSp>
              <p:nvCxnSpPr>
                <p:cNvPr id="16" name="Conector recto de flecha 15">
                  <a:extLst>
                    <a:ext uri="{FF2B5EF4-FFF2-40B4-BE49-F238E27FC236}">
                      <a16:creationId xmlns:a16="http://schemas.microsoft.com/office/drawing/2014/main" id="{C993701C-7EF1-4A05-828B-D11FA6D6688E}"/>
                    </a:ext>
                  </a:extLst>
                </p:cNvPr>
                <p:cNvCxnSpPr>
                  <a:cxnSpLocks/>
                  <a:stCxn id="51" idx="3"/>
                  <a:endCxn id="42" idx="1"/>
                </p:cNvCxnSpPr>
                <p:nvPr/>
              </p:nvCxnSpPr>
              <p:spPr>
                <a:xfrm>
                  <a:off x="2735197" y="755318"/>
                  <a:ext cx="707867" cy="4342"/>
                </a:xfrm>
                <a:prstGeom prst="straightConnector1">
                  <a:avLst/>
                </a:prstGeom>
                <a:ln w="38100">
                  <a:solidFill>
                    <a:schemeClr val="accent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" name="Grupo 16">
                  <a:extLst>
                    <a:ext uri="{FF2B5EF4-FFF2-40B4-BE49-F238E27FC236}">
                      <a16:creationId xmlns:a16="http://schemas.microsoft.com/office/drawing/2014/main" id="{CE1B7F80-285B-44A3-93C9-7C58FA2D0C61}"/>
                    </a:ext>
                  </a:extLst>
                </p:cNvPr>
                <p:cNvGrpSpPr/>
                <p:nvPr/>
              </p:nvGrpSpPr>
              <p:grpSpPr>
                <a:xfrm>
                  <a:off x="671120" y="154478"/>
                  <a:ext cx="2064077" cy="1553877"/>
                  <a:chOff x="671120" y="154478"/>
                  <a:chExt cx="2064077" cy="1553877"/>
                </a:xfrm>
              </p:grpSpPr>
              <p:grpSp>
                <p:nvGrpSpPr>
                  <p:cNvPr id="49" name="Grupo 48">
                    <a:extLst>
                      <a:ext uri="{FF2B5EF4-FFF2-40B4-BE49-F238E27FC236}">
                        <a16:creationId xmlns:a16="http://schemas.microsoft.com/office/drawing/2014/main" id="{A0955739-2E5B-4909-83C5-81CFC6F5D8DD}"/>
                      </a:ext>
                    </a:extLst>
                  </p:cNvPr>
                  <p:cNvGrpSpPr/>
                  <p:nvPr/>
                </p:nvGrpSpPr>
                <p:grpSpPr>
                  <a:xfrm>
                    <a:off x="671120" y="154478"/>
                    <a:ext cx="2064077" cy="1553877"/>
                    <a:chOff x="673359" y="82090"/>
                    <a:chExt cx="2472279" cy="1907433"/>
                  </a:xfrm>
                </p:grpSpPr>
                <p:sp>
                  <p:nvSpPr>
                    <p:cNvPr id="51" name="Rectángulo: esquinas redondeadas 50">
                      <a:extLst>
                        <a:ext uri="{FF2B5EF4-FFF2-40B4-BE49-F238E27FC236}">
                          <a16:creationId xmlns:a16="http://schemas.microsoft.com/office/drawing/2014/main" id="{6FA95BCE-E6E2-4B3C-BF82-DE46C13BAF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359" y="82090"/>
                      <a:ext cx="2472279" cy="1475101"/>
                    </a:xfrm>
                    <a:prstGeom prst="round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s-ES" b="1" dirty="0"/>
                        <a:t>Realizar incidencia para reducir barreras de acceso e incluir beneficiarios de EIP</a:t>
                      </a:r>
                      <a:endParaRPr lang="es-ES" dirty="0"/>
                    </a:p>
                    <a:p>
                      <a:pPr algn="ctr"/>
                      <a:endParaRPr lang="es-EC" dirty="0"/>
                    </a:p>
                  </p:txBody>
                </p:sp>
                <p:sp>
                  <p:nvSpPr>
                    <p:cNvPr id="52" name="Elipse 51">
                      <a:extLst>
                        <a:ext uri="{FF2B5EF4-FFF2-40B4-BE49-F238E27FC236}">
                          <a16:creationId xmlns:a16="http://schemas.microsoft.com/office/drawing/2014/main" id="{901FA2DB-7EBA-4335-AA3B-D0E2B8C92F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8189" y="1191122"/>
                      <a:ext cx="814073" cy="798401"/>
                    </a:xfrm>
                    <a:prstGeom prst="ellips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6">
                        <a:shade val="50000"/>
                      </a:schemeClr>
                    </a:lnRef>
                    <a:fillRef idx="1">
                      <a:schemeClr val="accent6"/>
                    </a:fillRef>
                    <a:effectRef idx="0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s-EC"/>
                    </a:p>
                  </p:txBody>
                </p:sp>
              </p:grpSp>
              <p:pic>
                <p:nvPicPr>
                  <p:cNvPr id="50" name="Gráfico 19" descr="Marketing con relleno sólido">
                    <a:extLst>
                      <a:ext uri="{FF2B5EF4-FFF2-40B4-BE49-F238E27FC236}">
                        <a16:creationId xmlns:a16="http://schemas.microsoft.com/office/drawing/2014/main" id="{F0A4B15F-FCBE-408E-B6AC-F5AC4DB61DF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533100" y="1140580"/>
                    <a:ext cx="497973" cy="468631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18" name="Conector recto de flecha 17">
                  <a:extLst>
                    <a:ext uri="{FF2B5EF4-FFF2-40B4-BE49-F238E27FC236}">
                      <a16:creationId xmlns:a16="http://schemas.microsoft.com/office/drawing/2014/main" id="{212C31F3-8210-4FFB-ABE5-4B56D76BCF1A}"/>
                    </a:ext>
                  </a:extLst>
                </p:cNvPr>
                <p:cNvCxnSpPr>
                  <a:cxnSpLocks/>
                  <a:stCxn id="42" idx="3"/>
                  <a:endCxn id="36" idx="1"/>
                </p:cNvCxnSpPr>
                <p:nvPr/>
              </p:nvCxnSpPr>
              <p:spPr>
                <a:xfrm>
                  <a:off x="6085289" y="759660"/>
                  <a:ext cx="666263" cy="3491"/>
                </a:xfrm>
                <a:prstGeom prst="straightConnector1">
                  <a:avLst/>
                </a:prstGeom>
                <a:ln w="38100">
                  <a:solidFill>
                    <a:schemeClr val="accent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ector recto de flecha 18">
                  <a:extLst>
                    <a:ext uri="{FF2B5EF4-FFF2-40B4-BE49-F238E27FC236}">
                      <a16:creationId xmlns:a16="http://schemas.microsoft.com/office/drawing/2014/main" id="{6BF6A08C-B77E-44D2-B3E7-72EEDE977D85}"/>
                    </a:ext>
                  </a:extLst>
                </p:cNvPr>
                <p:cNvCxnSpPr>
                  <a:cxnSpLocks/>
                  <a:stCxn id="36" idx="3"/>
                  <a:endCxn id="40" idx="1"/>
                </p:cNvCxnSpPr>
                <p:nvPr/>
              </p:nvCxnSpPr>
              <p:spPr>
                <a:xfrm flipV="1">
                  <a:off x="8263911" y="759234"/>
                  <a:ext cx="707867" cy="3917"/>
                </a:xfrm>
                <a:prstGeom prst="straightConnector1">
                  <a:avLst/>
                </a:prstGeom>
                <a:ln w="38100">
                  <a:solidFill>
                    <a:schemeClr val="accent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ángulo: esquinas redondeadas 19">
                  <a:extLst>
                    <a:ext uri="{FF2B5EF4-FFF2-40B4-BE49-F238E27FC236}">
                      <a16:creationId xmlns:a16="http://schemas.microsoft.com/office/drawing/2014/main" id="{CE7614AE-39AE-4CEC-ACFD-F10BEAE7ED5C}"/>
                    </a:ext>
                  </a:extLst>
                </p:cNvPr>
                <p:cNvSpPr/>
                <p:nvPr/>
              </p:nvSpPr>
              <p:spPr>
                <a:xfrm>
                  <a:off x="1460" y="2349459"/>
                  <a:ext cx="501650" cy="1820333"/>
                </a:xfrm>
                <a:prstGeom prst="roundRect">
                  <a:avLst/>
                </a:prstGeom>
                <a:solidFill>
                  <a:srgbClr val="002060"/>
                </a:solidFill>
                <a:ln>
                  <a:solidFill>
                    <a:schemeClr val="bg2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s-EC" sz="1100" baseline="0"/>
                    <a:t>Demanda</a:t>
                  </a:r>
                </a:p>
              </p:txBody>
            </p:sp>
            <p:sp>
              <p:nvSpPr>
                <p:cNvPr id="48" name="Flecha: a la izquierda y derecha 47">
                  <a:extLst>
                    <a:ext uri="{FF2B5EF4-FFF2-40B4-BE49-F238E27FC236}">
                      <a16:creationId xmlns:a16="http://schemas.microsoft.com/office/drawing/2014/main" id="{D2A2C218-FB83-4E20-8E01-A0BBF5C5A2F9}"/>
                    </a:ext>
                  </a:extLst>
                </p:cNvPr>
                <p:cNvSpPr/>
                <p:nvPr/>
              </p:nvSpPr>
              <p:spPr>
                <a:xfrm>
                  <a:off x="982906" y="1633157"/>
                  <a:ext cx="9272663" cy="1059933"/>
                </a:xfrm>
                <a:custGeom>
                  <a:avLst/>
                  <a:gdLst>
                    <a:gd name="connsiteX0" fmla="*/ 0 w 8399075"/>
                    <a:gd name="connsiteY0" fmla="*/ 461286 h 922571"/>
                    <a:gd name="connsiteX1" fmla="*/ 301810 w 8399075"/>
                    <a:gd name="connsiteY1" fmla="*/ 0 h 922571"/>
                    <a:gd name="connsiteX2" fmla="*/ 301810 w 8399075"/>
                    <a:gd name="connsiteY2" fmla="*/ 241935 h 922571"/>
                    <a:gd name="connsiteX3" fmla="*/ 8097265 w 8399075"/>
                    <a:gd name="connsiteY3" fmla="*/ 241935 h 922571"/>
                    <a:gd name="connsiteX4" fmla="*/ 8097265 w 8399075"/>
                    <a:gd name="connsiteY4" fmla="*/ 0 h 922571"/>
                    <a:gd name="connsiteX5" fmla="*/ 8399075 w 8399075"/>
                    <a:gd name="connsiteY5" fmla="*/ 461286 h 922571"/>
                    <a:gd name="connsiteX6" fmla="*/ 8097265 w 8399075"/>
                    <a:gd name="connsiteY6" fmla="*/ 922571 h 922571"/>
                    <a:gd name="connsiteX7" fmla="*/ 8097265 w 8399075"/>
                    <a:gd name="connsiteY7" fmla="*/ 680636 h 922571"/>
                    <a:gd name="connsiteX8" fmla="*/ 301810 w 8399075"/>
                    <a:gd name="connsiteY8" fmla="*/ 680636 h 922571"/>
                    <a:gd name="connsiteX9" fmla="*/ 301810 w 8399075"/>
                    <a:gd name="connsiteY9" fmla="*/ 922571 h 922571"/>
                    <a:gd name="connsiteX10" fmla="*/ 0 w 8399075"/>
                    <a:gd name="connsiteY10" fmla="*/ 461286 h 922571"/>
                    <a:gd name="connsiteX0" fmla="*/ 7463 w 8097265"/>
                    <a:gd name="connsiteY0" fmla="*/ 494113 h 922571"/>
                    <a:gd name="connsiteX1" fmla="*/ 0 w 8097265"/>
                    <a:gd name="connsiteY1" fmla="*/ 0 h 922571"/>
                    <a:gd name="connsiteX2" fmla="*/ 0 w 8097265"/>
                    <a:gd name="connsiteY2" fmla="*/ 241935 h 922571"/>
                    <a:gd name="connsiteX3" fmla="*/ 7795455 w 8097265"/>
                    <a:gd name="connsiteY3" fmla="*/ 241935 h 922571"/>
                    <a:gd name="connsiteX4" fmla="*/ 7795455 w 8097265"/>
                    <a:gd name="connsiteY4" fmla="*/ 0 h 922571"/>
                    <a:gd name="connsiteX5" fmla="*/ 8097265 w 8097265"/>
                    <a:gd name="connsiteY5" fmla="*/ 461286 h 922571"/>
                    <a:gd name="connsiteX6" fmla="*/ 7795455 w 8097265"/>
                    <a:gd name="connsiteY6" fmla="*/ 922571 h 922571"/>
                    <a:gd name="connsiteX7" fmla="*/ 7795455 w 8097265"/>
                    <a:gd name="connsiteY7" fmla="*/ 680636 h 922571"/>
                    <a:gd name="connsiteX8" fmla="*/ 0 w 8097265"/>
                    <a:gd name="connsiteY8" fmla="*/ 680636 h 922571"/>
                    <a:gd name="connsiteX9" fmla="*/ 0 w 8097265"/>
                    <a:gd name="connsiteY9" fmla="*/ 922571 h 922571"/>
                    <a:gd name="connsiteX10" fmla="*/ 7463 w 8097265"/>
                    <a:gd name="connsiteY10" fmla="*/ 494113 h 9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97265" h="922571">
                      <a:moveTo>
                        <a:pt x="7463" y="494113"/>
                      </a:moveTo>
                      <a:lnTo>
                        <a:pt x="0" y="0"/>
                      </a:lnTo>
                      <a:lnTo>
                        <a:pt x="0" y="241935"/>
                      </a:lnTo>
                      <a:lnTo>
                        <a:pt x="7795455" y="241935"/>
                      </a:lnTo>
                      <a:lnTo>
                        <a:pt x="7795455" y="0"/>
                      </a:lnTo>
                      <a:lnTo>
                        <a:pt x="8097265" y="461286"/>
                      </a:lnTo>
                      <a:lnTo>
                        <a:pt x="7795455" y="922571"/>
                      </a:lnTo>
                      <a:lnTo>
                        <a:pt x="7795455" y="680636"/>
                      </a:lnTo>
                      <a:lnTo>
                        <a:pt x="0" y="680636"/>
                      </a:lnTo>
                      <a:lnTo>
                        <a:pt x="0" y="922571"/>
                      </a:lnTo>
                      <a:lnTo>
                        <a:pt x="7463" y="49411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s-EC" sz="2400" dirty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s-EC" sz="2400" dirty="0">
                      <a:solidFill>
                        <a:schemeClr val="tx1"/>
                      </a:solidFill>
                    </a:rPr>
                    <a:t>Educación</a:t>
                  </a:r>
                  <a:r>
                    <a:rPr lang="es-EC" sz="2400" baseline="0" dirty="0">
                      <a:solidFill>
                        <a:schemeClr val="tx1"/>
                      </a:solidFill>
                    </a:rPr>
                    <a:t> Financiera</a:t>
                  </a:r>
                  <a:endParaRPr lang="es-EC" sz="2400" dirty="0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22" name="Grupo 21">
                  <a:extLst>
                    <a:ext uri="{FF2B5EF4-FFF2-40B4-BE49-F238E27FC236}">
                      <a16:creationId xmlns:a16="http://schemas.microsoft.com/office/drawing/2014/main" id="{3A3D26EA-DDD1-4B79-910F-F39B1F52BC99}"/>
                    </a:ext>
                  </a:extLst>
                </p:cNvPr>
                <p:cNvGrpSpPr/>
                <p:nvPr/>
              </p:nvGrpSpPr>
              <p:grpSpPr>
                <a:xfrm>
                  <a:off x="2625734" y="2735529"/>
                  <a:ext cx="1756833" cy="1229908"/>
                  <a:chOff x="2584085" y="2735714"/>
                  <a:chExt cx="2104273" cy="1510609"/>
                </a:xfrm>
              </p:grpSpPr>
              <p:sp>
                <p:nvSpPr>
                  <p:cNvPr id="45" name="Rectángulo: esquinas redondeadas 44">
                    <a:extLst>
                      <a:ext uri="{FF2B5EF4-FFF2-40B4-BE49-F238E27FC236}">
                        <a16:creationId xmlns:a16="http://schemas.microsoft.com/office/drawing/2014/main" id="{A1780D6F-9959-4158-9623-C69CBE7806FA}"/>
                      </a:ext>
                    </a:extLst>
                  </p:cNvPr>
                  <p:cNvSpPr/>
                  <p:nvPr/>
                </p:nvSpPr>
                <p:spPr>
                  <a:xfrm>
                    <a:off x="2584085" y="3142746"/>
                    <a:ext cx="2104273" cy="1103577"/>
                  </a:xfrm>
                  <a:prstGeom prst="roundRect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1200" b="1" dirty="0"/>
                  </a:p>
                  <a:p>
                    <a:pPr algn="ctr"/>
                    <a:endParaRPr lang="es-ES" sz="1200" b="1" dirty="0"/>
                  </a:p>
                  <a:p>
                    <a:pPr algn="ctr"/>
                    <a:r>
                      <a:rPr lang="es-ES" sz="1200" b="1" dirty="0">
                        <a:solidFill>
                          <a:schemeClr val="tx1"/>
                        </a:solidFill>
                      </a:rPr>
                      <a:t>Educación Financiera con Enfoque de género</a:t>
                    </a:r>
                  </a:p>
                  <a:p>
                    <a:pPr algn="ctr"/>
                    <a:endParaRPr lang="es-ES" dirty="0"/>
                  </a:p>
                  <a:p>
                    <a:pPr algn="ctr"/>
                    <a:endParaRPr lang="es-EC" dirty="0"/>
                  </a:p>
                </p:txBody>
              </p:sp>
              <p:sp>
                <p:nvSpPr>
                  <p:cNvPr id="46" name="Elipse 45">
                    <a:extLst>
                      <a:ext uri="{FF2B5EF4-FFF2-40B4-BE49-F238E27FC236}">
                        <a16:creationId xmlns:a16="http://schemas.microsoft.com/office/drawing/2014/main" id="{8EBABE90-6E30-47BA-8C9D-8EA0FBBDD032}"/>
                      </a:ext>
                    </a:extLst>
                  </p:cNvPr>
                  <p:cNvSpPr/>
                  <p:nvPr/>
                </p:nvSpPr>
                <p:spPr>
                  <a:xfrm>
                    <a:off x="3190759" y="2735714"/>
                    <a:ext cx="814073" cy="798403"/>
                  </a:xfrm>
                  <a:prstGeom prst="ellipse">
                    <a:avLst/>
                  </a:prstGeom>
                  <a:solidFill>
                    <a:schemeClr val="accent5">
                      <a:lumMod val="40000"/>
                      <a:lumOff val="60000"/>
                    </a:schemeClr>
                  </a:solidFill>
                  <a:ln>
                    <a:solidFill>
                      <a:schemeClr val="tx2">
                        <a:lumMod val="50000"/>
                      </a:schemeClr>
                    </a:solidFill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C"/>
                  </a:p>
                </p:txBody>
              </p:sp>
            </p:grpSp>
            <p:cxnSp>
              <p:nvCxnSpPr>
                <p:cNvPr id="23" name="Conector: angular 22">
                  <a:extLst>
                    <a:ext uri="{FF2B5EF4-FFF2-40B4-BE49-F238E27FC236}">
                      <a16:creationId xmlns:a16="http://schemas.microsoft.com/office/drawing/2014/main" id="{AA63BC86-6AD8-4526-92C3-1D6C40F8DCC2}"/>
                    </a:ext>
                  </a:extLst>
                </p:cNvPr>
                <p:cNvCxnSpPr>
                  <a:cxnSpLocks/>
                  <a:stCxn id="40" idx="3"/>
                  <a:endCxn id="55" idx="0"/>
                </p:cNvCxnSpPr>
                <p:nvPr/>
              </p:nvCxnSpPr>
              <p:spPr>
                <a:xfrm>
                  <a:off x="10902677" y="759234"/>
                  <a:ext cx="911799" cy="923433"/>
                </a:xfrm>
                <a:prstGeom prst="bentConnector2">
                  <a:avLst/>
                </a:prstGeom>
                <a:ln w="38100">
                  <a:solidFill>
                    <a:schemeClr val="accent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4" name="Gráfico 36" descr="Lluvia de ideas con relleno sólido">
                  <a:extLst>
                    <a:ext uri="{FF2B5EF4-FFF2-40B4-BE49-F238E27FC236}">
                      <a16:creationId xmlns:a16="http://schemas.microsoft.com/office/drawing/2014/main" id="{95BB6238-3E76-4A27-907B-7BC1B1AF2D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52712" y="2908112"/>
                  <a:ext cx="402126" cy="422312"/>
                </a:xfrm>
                <a:prstGeom prst="rect">
                  <a:avLst/>
                </a:prstGeom>
              </p:spPr>
            </p:pic>
            <p:sp>
              <p:nvSpPr>
                <p:cNvPr id="25" name="Rectángulo: esquinas redondeadas 24">
                  <a:extLst>
                    <a:ext uri="{FF2B5EF4-FFF2-40B4-BE49-F238E27FC236}">
                      <a16:creationId xmlns:a16="http://schemas.microsoft.com/office/drawing/2014/main" id="{F068553E-B4F1-46DE-86B2-02B7C6E9975B}"/>
                    </a:ext>
                  </a:extLst>
                </p:cNvPr>
                <p:cNvSpPr/>
                <p:nvPr/>
              </p:nvSpPr>
              <p:spPr>
                <a:xfrm>
                  <a:off x="4652736" y="2554816"/>
                  <a:ext cx="1756833" cy="1460500"/>
                </a:xfrm>
                <a:prstGeom prst="roundRect">
                  <a:avLst/>
                </a:prstGeom>
                <a:solidFill>
                  <a:schemeClr val="accent1">
                    <a:alpha val="17000"/>
                  </a:schemeClr>
                </a:solidFill>
                <a:ln w="28575">
                  <a:prstDash val="lg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endParaRPr lang="es-EC" sz="1100"/>
                </a:p>
              </p:txBody>
            </p:sp>
            <p:grpSp>
              <p:nvGrpSpPr>
                <p:cNvPr id="26" name="Grupo 25">
                  <a:extLst>
                    <a:ext uri="{FF2B5EF4-FFF2-40B4-BE49-F238E27FC236}">
                      <a16:creationId xmlns:a16="http://schemas.microsoft.com/office/drawing/2014/main" id="{51BC0171-A696-4A53-A417-763497486AB3}"/>
                    </a:ext>
                  </a:extLst>
                </p:cNvPr>
                <p:cNvGrpSpPr/>
                <p:nvPr/>
              </p:nvGrpSpPr>
              <p:grpSpPr>
                <a:xfrm>
                  <a:off x="3443064" y="154477"/>
                  <a:ext cx="2642225" cy="1503255"/>
                  <a:chOff x="3886709" y="154012"/>
                  <a:chExt cx="4936739" cy="1505494"/>
                </a:xfrm>
              </p:grpSpPr>
              <p:sp>
                <p:nvSpPr>
                  <p:cNvPr id="42" name="Rectángulo: esquinas redondeadas 41">
                    <a:extLst>
                      <a:ext uri="{FF2B5EF4-FFF2-40B4-BE49-F238E27FC236}">
                        <a16:creationId xmlns:a16="http://schemas.microsoft.com/office/drawing/2014/main" id="{81097BE4-1BD9-4164-AD99-16A76A91CD02}"/>
                      </a:ext>
                    </a:extLst>
                  </p:cNvPr>
                  <p:cNvSpPr/>
                  <p:nvPr/>
                </p:nvSpPr>
                <p:spPr>
                  <a:xfrm>
                    <a:off x="3886709" y="154012"/>
                    <a:ext cx="4936739" cy="1212169"/>
                  </a:xfrm>
                  <a:prstGeom prst="round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s-ES" b="1" dirty="0"/>
                      <a:t>Desarrollo</a:t>
                    </a:r>
                    <a:r>
                      <a:rPr lang="es-ES" b="1" baseline="0" dirty="0"/>
                      <a:t> y/o adaptación de productos, servicios y metodologías </a:t>
                    </a:r>
                    <a:endParaRPr lang="es-ES" b="1" dirty="0"/>
                  </a:p>
                  <a:p>
                    <a:pPr algn="ctr"/>
                    <a:endParaRPr lang="es-ES" dirty="0"/>
                  </a:p>
                  <a:p>
                    <a:pPr algn="ctr"/>
                    <a:endParaRPr lang="es-EC" dirty="0"/>
                  </a:p>
                </p:txBody>
              </p:sp>
              <p:sp>
                <p:nvSpPr>
                  <p:cNvPr id="43" name="Elipse 42">
                    <a:extLst>
                      <a:ext uri="{FF2B5EF4-FFF2-40B4-BE49-F238E27FC236}">
                        <a16:creationId xmlns:a16="http://schemas.microsoft.com/office/drawing/2014/main" id="{5BEFC7B3-AEDD-40A2-AA1F-02F102FE6703}"/>
                      </a:ext>
                    </a:extLst>
                  </p:cNvPr>
                  <p:cNvSpPr/>
                  <p:nvPr/>
                </p:nvSpPr>
                <p:spPr>
                  <a:xfrm>
                    <a:off x="5641477" y="1008124"/>
                    <a:ext cx="1621461" cy="651382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3810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s-EC"/>
                  </a:p>
                </p:txBody>
              </p:sp>
              <p:pic>
                <p:nvPicPr>
                  <p:cNvPr id="44" name="Gráfico 64" descr="Sobre de dinero con relleno sólido">
                    <a:extLst>
                      <a:ext uri="{FF2B5EF4-FFF2-40B4-BE49-F238E27FC236}">
                        <a16:creationId xmlns:a16="http://schemas.microsoft.com/office/drawing/2014/main" id="{D0A7DD52-75E1-4336-9C7E-01A32C1AFD7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37448" y="1059719"/>
                    <a:ext cx="814724" cy="542441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7" name="Grupo 26">
                  <a:extLst>
                    <a:ext uri="{FF2B5EF4-FFF2-40B4-BE49-F238E27FC236}">
                      <a16:creationId xmlns:a16="http://schemas.microsoft.com/office/drawing/2014/main" id="{6793029D-1FBB-490D-8E71-E9046943F826}"/>
                    </a:ext>
                  </a:extLst>
                </p:cNvPr>
                <p:cNvGrpSpPr/>
                <p:nvPr/>
              </p:nvGrpSpPr>
              <p:grpSpPr>
                <a:xfrm>
                  <a:off x="8971778" y="162311"/>
                  <a:ext cx="1930899" cy="1429046"/>
                  <a:chOff x="8971778" y="162311"/>
                  <a:chExt cx="1930899" cy="1429046"/>
                </a:xfrm>
              </p:grpSpPr>
              <p:grpSp>
                <p:nvGrpSpPr>
                  <p:cNvPr id="38" name="Grupo 37">
                    <a:extLst>
                      <a:ext uri="{FF2B5EF4-FFF2-40B4-BE49-F238E27FC236}">
                        <a16:creationId xmlns:a16="http://schemas.microsoft.com/office/drawing/2014/main" id="{D65A174B-AE2A-4FDF-970D-C53ACBD5F794}"/>
                      </a:ext>
                    </a:extLst>
                  </p:cNvPr>
                  <p:cNvGrpSpPr/>
                  <p:nvPr/>
                </p:nvGrpSpPr>
                <p:grpSpPr>
                  <a:xfrm>
                    <a:off x="8971778" y="162311"/>
                    <a:ext cx="1930899" cy="1429046"/>
                    <a:chOff x="8978124" y="163177"/>
                    <a:chExt cx="1952353" cy="1424805"/>
                  </a:xfrm>
                </p:grpSpPr>
                <p:sp>
                  <p:nvSpPr>
                    <p:cNvPr id="40" name="Rectángulo: esquinas redondeadas 39">
                      <a:extLst>
                        <a:ext uri="{FF2B5EF4-FFF2-40B4-BE49-F238E27FC236}">
                          <a16:creationId xmlns:a16="http://schemas.microsoft.com/office/drawing/2014/main" id="{8D2DC09D-9517-4C05-930C-0C91520DFE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78124" y="163177"/>
                      <a:ext cx="1952353" cy="1190303"/>
                    </a:xfrm>
                    <a:prstGeom prst="round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</p:spPr>
                  <p:style>
                    <a:lnRef idx="3">
                      <a:schemeClr val="lt1"/>
                    </a:lnRef>
                    <a:fillRef idx="1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/>
                      <a:endParaRPr lang="es-ES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r>
                        <a:rPr lang="es-ES" b="1" kern="1200" dirty="0">
                          <a:solidFill>
                            <a:schemeClr val="lt1"/>
                          </a:solidFill>
                          <a:ea typeface="+mn-ea"/>
                          <a:cs typeface="+mn-cs"/>
                        </a:rPr>
                        <a:t>Capacitación y acompañamiento</a:t>
                      </a:r>
                    </a:p>
                    <a:p>
                      <a:pPr marL="0" indent="0" algn="ctr" defTabSz="914400" rtl="0" eaLnBrk="1" latinLnBrk="0" hangingPunct="1"/>
                      <a:endParaRPr lang="es-ES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endParaRPr lang="es-ES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endParaRPr lang="es-EC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" name="Elipse 40">
                      <a:extLst>
                        <a:ext uri="{FF2B5EF4-FFF2-40B4-BE49-F238E27FC236}">
                          <a16:creationId xmlns:a16="http://schemas.microsoft.com/office/drawing/2014/main" id="{C2668220-997B-4B8F-9EB4-91C6DE928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09723" y="931855"/>
                      <a:ext cx="689153" cy="656127"/>
                    </a:xfrm>
                    <a:prstGeom prst="ellips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3">
                      <a:schemeClr val="lt1"/>
                    </a:lnRef>
                    <a:fillRef idx="1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/>
                      <a:endParaRPr lang="es-EC" sz="1800" kern="120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39" name="Gráfico 74" descr="Aula de clases con relleno sólido">
                    <a:extLst>
                      <a:ext uri="{FF2B5EF4-FFF2-40B4-BE49-F238E27FC236}">
                        <a16:creationId xmlns:a16="http://schemas.microsoft.com/office/drawing/2014/main" id="{980A7170-3133-4617-82AD-D6C3FF581A6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3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16879" y="1029754"/>
                    <a:ext cx="428625" cy="42650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8" name="Gráfico 75" descr="Libreta de direcciones con relleno sólido">
                  <a:extLst>
                    <a:ext uri="{FF2B5EF4-FFF2-40B4-BE49-F238E27FC236}">
                      <a16:creationId xmlns:a16="http://schemas.microsoft.com/office/drawing/2014/main" id="{8E5722E9-7281-4177-B6F1-2E3E6B764E0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5573" y="2858789"/>
                  <a:ext cx="444928" cy="472597"/>
                </a:xfrm>
                <a:prstGeom prst="rect">
                  <a:avLst/>
                </a:prstGeom>
              </p:spPr>
            </p:pic>
            <p:grpSp>
              <p:nvGrpSpPr>
                <p:cNvPr id="29" name="Grupo 28">
                  <a:extLst>
                    <a:ext uri="{FF2B5EF4-FFF2-40B4-BE49-F238E27FC236}">
                      <a16:creationId xmlns:a16="http://schemas.microsoft.com/office/drawing/2014/main" id="{F4891D36-952C-4C12-B83D-32DA10EE66C8}"/>
                    </a:ext>
                  </a:extLst>
                </p:cNvPr>
                <p:cNvGrpSpPr/>
                <p:nvPr/>
              </p:nvGrpSpPr>
              <p:grpSpPr>
                <a:xfrm>
                  <a:off x="6751552" y="162311"/>
                  <a:ext cx="1512359" cy="1438159"/>
                  <a:chOff x="6751552" y="162311"/>
                  <a:chExt cx="1512359" cy="1438159"/>
                </a:xfrm>
              </p:grpSpPr>
              <p:grpSp>
                <p:nvGrpSpPr>
                  <p:cNvPr id="34" name="Grupo 33">
                    <a:extLst>
                      <a:ext uri="{FF2B5EF4-FFF2-40B4-BE49-F238E27FC236}">
                        <a16:creationId xmlns:a16="http://schemas.microsoft.com/office/drawing/2014/main" id="{485323CE-8BFD-4145-9659-B340C6EE3C03}"/>
                      </a:ext>
                    </a:extLst>
                  </p:cNvPr>
                  <p:cNvGrpSpPr/>
                  <p:nvPr/>
                </p:nvGrpSpPr>
                <p:grpSpPr>
                  <a:xfrm>
                    <a:off x="6751552" y="162311"/>
                    <a:ext cx="1512359" cy="1438159"/>
                    <a:chOff x="6881271" y="94161"/>
                    <a:chExt cx="1815252" cy="1763194"/>
                  </a:xfrm>
                </p:grpSpPr>
                <p:sp>
                  <p:nvSpPr>
                    <p:cNvPr id="36" name="Rectángulo: esquinas redondeadas 35">
                      <a:extLst>
                        <a:ext uri="{FF2B5EF4-FFF2-40B4-BE49-F238E27FC236}">
                          <a16:creationId xmlns:a16="http://schemas.microsoft.com/office/drawing/2014/main" id="{1F99C431-285C-4668-854F-CF5B34E67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271" y="94161"/>
                      <a:ext cx="1815252" cy="1473269"/>
                    </a:xfrm>
                    <a:prstGeom prst="roundRect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/>
                      <a:endParaRPr lang="es-ES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r>
                        <a:rPr lang="es-ES" b="1" kern="1200" dirty="0">
                          <a:solidFill>
                            <a:schemeClr val="lt1"/>
                          </a:solidFill>
                          <a:ea typeface="+mn-ea"/>
                          <a:cs typeface="+mn-cs"/>
                        </a:rPr>
                        <a:t>Canales y</a:t>
                      </a:r>
                      <a:r>
                        <a:rPr lang="es-ES" b="1" kern="1200" baseline="0" dirty="0">
                          <a:solidFill>
                            <a:schemeClr val="lt1"/>
                          </a:solidFill>
                          <a:ea typeface="+mn-ea"/>
                          <a:cs typeface="+mn-cs"/>
                        </a:rPr>
                        <a:t> medios de pago</a:t>
                      </a:r>
                      <a:endParaRPr lang="es-ES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r>
                        <a:rPr lang="es-ES" sz="1000" b="1" kern="1200" dirty="0">
                          <a:solidFill>
                            <a:schemeClr val="lt1"/>
                          </a:solidFill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 algn="ctr" defTabSz="914400" rtl="0" eaLnBrk="1" latinLnBrk="0" hangingPunct="1"/>
                      <a:endParaRPr lang="es-ES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/>
                      <a:endParaRPr lang="es-EC" sz="1000" b="1" kern="1200" dirty="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" name="Elipse 36">
                      <a:extLst>
                        <a:ext uri="{FF2B5EF4-FFF2-40B4-BE49-F238E27FC236}">
                          <a16:creationId xmlns:a16="http://schemas.microsoft.com/office/drawing/2014/main" id="{EA0DF7AA-CFF2-422E-99A4-BF81CFD92D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325" y="1051339"/>
                      <a:ext cx="814072" cy="806016"/>
                    </a:xfrm>
                    <a:prstGeom prst="ellipse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 algn="ctr" defTabSz="914400" rtl="0" eaLnBrk="1" latinLnBrk="0" hangingPunct="1"/>
                      <a:endParaRPr lang="es-EC" sz="1000" b="1" kern="1200">
                        <a:solidFill>
                          <a:schemeClr val="lt1"/>
                        </a:solidFill>
                        <a:ea typeface="+mn-ea"/>
                        <a:cs typeface="+mn-cs"/>
                      </a:endParaRPr>
                    </a:p>
                  </p:txBody>
                </p:sp>
              </p:grpSp>
              <p:pic>
                <p:nvPicPr>
                  <p:cNvPr id="35" name="Gráfico 77" descr="Smartphone con relleno sólido">
                    <a:extLst>
                      <a:ext uri="{FF2B5EF4-FFF2-40B4-BE49-F238E27FC236}">
                        <a16:creationId xmlns:a16="http://schemas.microsoft.com/office/drawing/2014/main" id="{B441BD0E-CC60-4F14-BB13-DAE7D03BE58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7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296833" y="1051163"/>
                    <a:ext cx="404850" cy="389125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6" name="Rectángulo: esquinas redondeadas 65">
              <a:extLst>
                <a:ext uri="{FF2B5EF4-FFF2-40B4-BE49-F238E27FC236}">
                  <a16:creationId xmlns:a16="http://schemas.microsoft.com/office/drawing/2014/main" id="{51C71350-7171-4FAC-B5BC-FF56B6AA7FE4}"/>
                </a:ext>
              </a:extLst>
            </p:cNvPr>
            <p:cNvSpPr/>
            <p:nvPr/>
          </p:nvSpPr>
          <p:spPr>
            <a:xfrm>
              <a:off x="4520079" y="4278958"/>
              <a:ext cx="1350788" cy="76371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s-ES" sz="1200" b="1">
                <a:latin typeface="Century Gothic" panose="020B0502020202020204" pitchFamily="34" charset="0"/>
              </a:endParaRPr>
            </a:p>
            <a:p>
              <a:pPr algn="ctr"/>
              <a:endParaRPr lang="es-ES" sz="1200" b="1">
                <a:latin typeface="Century Gothic" panose="020B0502020202020204" pitchFamily="34" charset="0"/>
              </a:endParaRPr>
            </a:p>
            <a:p>
              <a:pPr algn="ctr"/>
              <a:endParaRPr lang="es-ES" sz="1200" b="1">
                <a:latin typeface="Century Gothic" panose="020B0502020202020204" pitchFamily="34" charset="0"/>
              </a:endParaRPr>
            </a:p>
            <a:p>
              <a:pPr algn="ctr"/>
              <a:endParaRPr lang="es-ES" sz="1200" b="1">
                <a:latin typeface="Century Gothic" panose="020B0502020202020204" pitchFamily="34" charset="0"/>
              </a:endParaRPr>
            </a:p>
            <a:p>
              <a:pPr algn="ctr"/>
              <a:r>
                <a:rPr lang="es-ES" sz="1200" b="1">
                  <a:latin typeface="Century Gothic" panose="020B0502020202020204" pitchFamily="34" charset="0"/>
                </a:rPr>
                <a:t>GAALC</a:t>
              </a:r>
            </a:p>
            <a:p>
              <a:pPr algn="ctr"/>
              <a:endParaRPr lang="es-ES">
                <a:latin typeface="Century Gothic" panose="020B0502020202020204" pitchFamily="34" charset="0"/>
              </a:endParaRPr>
            </a:p>
            <a:p>
              <a:pPr algn="ctr"/>
              <a:endParaRPr lang="es-EC">
                <a:latin typeface="Century Gothic" panose="020B0502020202020204" pitchFamily="34" charset="0"/>
              </a:endParaRPr>
            </a:p>
          </p:txBody>
        </p:sp>
        <p:pic>
          <p:nvPicPr>
            <p:cNvPr id="67" name="Gráfico 40" descr="Hucha contorno">
              <a:extLst>
                <a:ext uri="{FF2B5EF4-FFF2-40B4-BE49-F238E27FC236}">
                  <a16:creationId xmlns:a16="http://schemas.microsoft.com/office/drawing/2014/main" id="{D1EB44ED-B50A-4C65-8039-5AB29B404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989130" y="4309751"/>
              <a:ext cx="438863" cy="415094"/>
            </a:xfrm>
            <a:prstGeom prst="rect">
              <a:avLst/>
            </a:prstGeom>
          </p:spPr>
        </p:pic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BD50A646-2EA3-4C48-9ED1-33555A0CA697}"/>
              </a:ext>
            </a:extLst>
          </p:cNvPr>
          <p:cNvSpPr txBox="1"/>
          <p:nvPr/>
        </p:nvSpPr>
        <p:spPr>
          <a:xfrm>
            <a:off x="6503586" y="3912564"/>
            <a:ext cx="2348766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C" sz="1600" dirty="0" err="1">
                <a:solidFill>
                  <a:srgbClr val="000000"/>
                </a:solidFill>
              </a:rPr>
              <a:t>Reducci</a:t>
            </a:r>
            <a:r>
              <a:rPr lang="es-PE" sz="1600" dirty="0" err="1">
                <a:solidFill>
                  <a:srgbClr val="000000"/>
                </a:solidFill>
              </a:rPr>
              <a:t>ón</a:t>
            </a:r>
            <a:r>
              <a:rPr lang="es-PE" sz="1600" dirty="0">
                <a:solidFill>
                  <a:srgbClr val="000000"/>
                </a:solidFill>
              </a:rPr>
              <a:t> de brechas de género: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>
                <a:solidFill>
                  <a:srgbClr val="000000"/>
                </a:solidFill>
              </a:rPr>
              <a:t>63% mujeres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>
                <a:solidFill>
                  <a:srgbClr val="000000"/>
                </a:solidFill>
              </a:rPr>
              <a:t>70% mujeres en programas de emprendimiento generando ingresos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>
                <a:solidFill>
                  <a:srgbClr val="000000"/>
                </a:solidFill>
              </a:rPr>
              <a:t>Mujeres con ingreso promedio mayor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PE" sz="1600" dirty="0">
                <a:solidFill>
                  <a:srgbClr val="000000"/>
                </a:solidFill>
              </a:rPr>
              <a:t>Prevención VBG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C" sz="1600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147419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ángulo 40">
            <a:extLst>
              <a:ext uri="{FF2B5EF4-FFF2-40B4-BE49-F238E27FC236}">
                <a16:creationId xmlns:a16="http://schemas.microsoft.com/office/drawing/2014/main" id="{A3A8810B-CD9F-4A14-80BC-0FDE6FB1667D}"/>
              </a:ext>
            </a:extLst>
          </p:cNvPr>
          <p:cNvSpPr/>
          <p:nvPr/>
        </p:nvSpPr>
        <p:spPr>
          <a:xfrm>
            <a:off x="9273375" y="5757972"/>
            <a:ext cx="2918626" cy="984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9EF41B-DE59-4F82-92E2-4F0D4F84D1C5}"/>
              </a:ext>
            </a:extLst>
          </p:cNvPr>
          <p:cNvSpPr txBox="1"/>
          <p:nvPr/>
        </p:nvSpPr>
        <p:spPr>
          <a:xfrm>
            <a:off x="196358" y="126124"/>
            <a:ext cx="3693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419" sz="2800" b="1" dirty="0">
                <a:solidFill>
                  <a:schemeClr val="accent5">
                    <a:lumMod val="5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MODELO SIN OFICINAS</a:t>
            </a:r>
          </a:p>
        </p:txBody>
      </p:sp>
      <p:pic>
        <p:nvPicPr>
          <p:cNvPr id="5" name="Gráfico 4" descr="Tarjeta de crédito con relleno sólido">
            <a:extLst>
              <a:ext uri="{FF2B5EF4-FFF2-40B4-BE49-F238E27FC236}">
                <a16:creationId xmlns:a16="http://schemas.microsoft.com/office/drawing/2014/main" id="{E4F9BE9B-E8FA-4026-8E04-E6456E761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82360" y="2569419"/>
            <a:ext cx="362967" cy="362967"/>
          </a:xfrm>
          <a:prstGeom prst="rect">
            <a:avLst/>
          </a:prstGeom>
        </p:spPr>
      </p:pic>
      <p:pic>
        <p:nvPicPr>
          <p:cNvPr id="7" name="Gráfico 6" descr="Hucha contorno">
            <a:extLst>
              <a:ext uri="{FF2B5EF4-FFF2-40B4-BE49-F238E27FC236}">
                <a16:creationId xmlns:a16="http://schemas.microsoft.com/office/drawing/2014/main" id="{92DDCF82-156F-431D-86F4-4EC6E6491E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6754" y="4983221"/>
            <a:ext cx="365659" cy="365659"/>
          </a:xfrm>
          <a:prstGeom prst="rect">
            <a:avLst/>
          </a:prstGeom>
        </p:spPr>
      </p:pic>
      <p:sp>
        <p:nvSpPr>
          <p:cNvPr id="29" name="TextBox 17">
            <a:extLst>
              <a:ext uri="{FF2B5EF4-FFF2-40B4-BE49-F238E27FC236}">
                <a16:creationId xmlns:a16="http://schemas.microsoft.com/office/drawing/2014/main" id="{D58A8AEF-BA37-4736-9AA4-BE864F230B9C}"/>
              </a:ext>
            </a:extLst>
          </p:cNvPr>
          <p:cNvSpPr txBox="1"/>
          <p:nvPr/>
        </p:nvSpPr>
        <p:spPr>
          <a:xfrm>
            <a:off x="8699841" y="1367934"/>
            <a:ext cx="1800172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Microempresario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(también es socio)</a:t>
            </a:r>
          </a:p>
        </p:txBody>
      </p:sp>
      <p:grpSp>
        <p:nvGrpSpPr>
          <p:cNvPr id="87" name="Grupo 86">
            <a:extLst>
              <a:ext uri="{FF2B5EF4-FFF2-40B4-BE49-F238E27FC236}">
                <a16:creationId xmlns:a16="http://schemas.microsoft.com/office/drawing/2014/main" id="{785C1020-092F-4F65-B2D7-B2550708AF66}"/>
              </a:ext>
            </a:extLst>
          </p:cNvPr>
          <p:cNvGrpSpPr/>
          <p:nvPr/>
        </p:nvGrpSpPr>
        <p:grpSpPr>
          <a:xfrm>
            <a:off x="8805756" y="3607671"/>
            <a:ext cx="3123485" cy="2845682"/>
            <a:chOff x="8830410" y="3377292"/>
            <a:chExt cx="3253831" cy="2868797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0258A2B2-9BB8-4768-B325-566EA90765A2}"/>
                </a:ext>
              </a:extLst>
            </p:cNvPr>
            <p:cNvGrpSpPr/>
            <p:nvPr/>
          </p:nvGrpSpPr>
          <p:grpSpPr>
            <a:xfrm>
              <a:off x="9168834" y="3629280"/>
              <a:ext cx="2711669" cy="2469412"/>
              <a:chOff x="6121828" y="4083553"/>
              <a:chExt cx="2711669" cy="2469412"/>
            </a:xfrm>
          </p:grpSpPr>
          <p:pic>
            <p:nvPicPr>
              <p:cNvPr id="3" name="Gráfico 2" descr="Mano abierta contorno">
                <a:extLst>
                  <a:ext uri="{FF2B5EF4-FFF2-40B4-BE49-F238E27FC236}">
                    <a16:creationId xmlns:a16="http://schemas.microsoft.com/office/drawing/2014/main" id="{365FAC95-6A6E-4EA8-B16D-105B09D08D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809738" y="5305189"/>
                <a:ext cx="444341" cy="444341"/>
              </a:xfrm>
              <a:prstGeom prst="rect">
                <a:avLst/>
              </a:prstGeom>
            </p:spPr>
          </p:pic>
          <p:grpSp>
            <p:nvGrpSpPr>
              <p:cNvPr id="32" name="Grupo 31">
                <a:extLst>
                  <a:ext uri="{FF2B5EF4-FFF2-40B4-BE49-F238E27FC236}">
                    <a16:creationId xmlns:a16="http://schemas.microsoft.com/office/drawing/2014/main" id="{1EAD48E9-E2DD-4D64-A907-D41F2C2FF538}"/>
                  </a:ext>
                </a:extLst>
              </p:cNvPr>
              <p:cNvGrpSpPr/>
              <p:nvPr/>
            </p:nvGrpSpPr>
            <p:grpSpPr>
              <a:xfrm>
                <a:off x="6121828" y="4083553"/>
                <a:ext cx="2711669" cy="2469412"/>
                <a:chOff x="6096000" y="4083553"/>
                <a:chExt cx="2711669" cy="2469412"/>
              </a:xfrm>
            </p:grpSpPr>
            <p:pic>
              <p:nvPicPr>
                <p:cNvPr id="22" name="Gráfico 21" descr="Hucha contorno">
                  <a:extLst>
                    <a:ext uri="{FF2B5EF4-FFF2-40B4-BE49-F238E27FC236}">
                      <a16:creationId xmlns:a16="http://schemas.microsoft.com/office/drawing/2014/main" id="{24C0BFDF-F54D-4396-8225-13A17DA686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83909" y="4567674"/>
                  <a:ext cx="444341" cy="444341"/>
                </a:xfrm>
                <a:prstGeom prst="rect">
                  <a:avLst/>
                </a:prstGeom>
              </p:spPr>
            </p:pic>
            <p:pic>
              <p:nvPicPr>
                <p:cNvPr id="26" name="Gráfico 25" descr="Dinero contorno">
                  <a:extLst>
                    <a:ext uri="{FF2B5EF4-FFF2-40B4-BE49-F238E27FC236}">
                      <a16:creationId xmlns:a16="http://schemas.microsoft.com/office/drawing/2014/main" id="{A576F044-A6BF-45F1-AF3D-DB8AA9A72B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795419" y="4961356"/>
                  <a:ext cx="444341" cy="444341"/>
                </a:xfrm>
                <a:prstGeom prst="rect">
                  <a:avLst/>
                </a:prstGeom>
              </p:spPr>
            </p:pic>
            <p:sp>
              <p:nvSpPr>
                <p:cNvPr id="33" name="Rectángulo: esquinas redondeadas 32">
                  <a:extLst>
                    <a:ext uri="{FF2B5EF4-FFF2-40B4-BE49-F238E27FC236}">
                      <a16:creationId xmlns:a16="http://schemas.microsoft.com/office/drawing/2014/main" id="{DFDDB252-D631-4D18-822C-05ACD9364DEA}"/>
                    </a:ext>
                  </a:extLst>
                </p:cNvPr>
                <p:cNvSpPr/>
                <p:nvPr/>
              </p:nvSpPr>
              <p:spPr>
                <a:xfrm>
                  <a:off x="6096000" y="5796833"/>
                  <a:ext cx="2711669" cy="756132"/>
                </a:xfrm>
                <a:prstGeom prst="round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dirty="0"/>
                    <a:t>Cooperativa </a:t>
                  </a:r>
                  <a:endParaRPr lang="es-EC" dirty="0"/>
                </a:p>
              </p:txBody>
            </p:sp>
            <p:sp>
              <p:nvSpPr>
                <p:cNvPr id="34" name="TextBox 19">
                  <a:extLst>
                    <a:ext uri="{FF2B5EF4-FFF2-40B4-BE49-F238E27FC236}">
                      <a16:creationId xmlns:a16="http://schemas.microsoft.com/office/drawing/2014/main" id="{E699431B-A8B8-4834-9A6B-8740E3E6BB43}"/>
                    </a:ext>
                  </a:extLst>
                </p:cNvPr>
                <p:cNvSpPr txBox="1"/>
                <p:nvPr/>
              </p:nvSpPr>
              <p:spPr>
                <a:xfrm>
                  <a:off x="6429835" y="4615031"/>
                  <a:ext cx="1213282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 algn="ctr">
                    <a:spcBef>
                      <a:spcPts val="600"/>
                    </a:spcBef>
                    <a:buClr>
                      <a:schemeClr val="accent1">
                        <a:lumMod val="50000"/>
                      </a:schemeClr>
                    </a:buClr>
                    <a:buFont typeface="Arial" panose="020B0604020202020204" pitchFamily="34" charset="0"/>
                    <a:buChar char="•"/>
                  </a:pPr>
                  <a:r>
                    <a:rPr lang="es-419" dirty="0"/>
                    <a:t>Ahorro</a:t>
                  </a:r>
                </a:p>
                <a:p>
                  <a:pPr marL="285750" indent="-285750" algn="ctr">
                    <a:spcBef>
                      <a:spcPts val="600"/>
                    </a:spcBef>
                    <a:buClr>
                      <a:schemeClr val="accent1">
                        <a:lumMod val="50000"/>
                      </a:schemeClr>
                    </a:buClr>
                    <a:buFont typeface="Arial" panose="020B0604020202020204" pitchFamily="34" charset="0"/>
                    <a:buChar char="•"/>
                  </a:pPr>
                  <a:r>
                    <a:rPr lang="es-419" dirty="0"/>
                    <a:t>Crédito</a:t>
                  </a:r>
                </a:p>
                <a:p>
                  <a:pPr marL="285750" indent="-285750" algn="ctr">
                    <a:spcBef>
                      <a:spcPts val="600"/>
                    </a:spcBef>
                    <a:buClr>
                      <a:schemeClr val="accent1">
                        <a:lumMod val="50000"/>
                      </a:schemeClr>
                    </a:buClr>
                    <a:buFont typeface="Arial" panose="020B0604020202020204" pitchFamily="34" charset="0"/>
                    <a:buChar char="•"/>
                  </a:pPr>
                  <a:r>
                    <a:rPr lang="es-419" dirty="0"/>
                    <a:t>Seguros</a:t>
                  </a:r>
                </a:p>
              </p:txBody>
            </p:sp>
            <p:sp>
              <p:nvSpPr>
                <p:cNvPr id="36" name="TextBox 20">
                  <a:extLst>
                    <a:ext uri="{FF2B5EF4-FFF2-40B4-BE49-F238E27FC236}">
                      <a16:creationId xmlns:a16="http://schemas.microsoft.com/office/drawing/2014/main" id="{60DD30C2-DCC7-4F1A-9686-D6152EA564FF}"/>
                    </a:ext>
                  </a:extLst>
                </p:cNvPr>
                <p:cNvSpPr txBox="1"/>
                <p:nvPr/>
              </p:nvSpPr>
              <p:spPr>
                <a:xfrm>
                  <a:off x="6244708" y="4083553"/>
                  <a:ext cx="2414251" cy="400110"/>
                </a:xfrm>
                <a:prstGeom prst="rect">
                  <a:avLst/>
                </a:prstGeom>
                <a:noFill/>
                <a:ln>
                  <a:solidFill>
                    <a:schemeClr val="accent5">
                      <a:lumMod val="50000"/>
                    </a:schemeClr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s-419" sz="2000" b="1" dirty="0">
                      <a:solidFill>
                        <a:schemeClr val="accent5">
                          <a:lumMod val="50000"/>
                        </a:schemeClr>
                      </a:solidFill>
                    </a:rPr>
                    <a:t>Productos y servicios</a:t>
                  </a:r>
                  <a:endParaRPr lang="es-419" dirty="0"/>
                </a:p>
              </p:txBody>
            </p:sp>
          </p:grpSp>
        </p:grpSp>
        <p:sp>
          <p:nvSpPr>
            <p:cNvPr id="27" name="Rectángulo: esquinas redondeadas 26">
              <a:extLst>
                <a:ext uri="{FF2B5EF4-FFF2-40B4-BE49-F238E27FC236}">
                  <a16:creationId xmlns:a16="http://schemas.microsoft.com/office/drawing/2014/main" id="{82E3824B-8BAE-41B8-88E2-21A10360E276}"/>
                </a:ext>
              </a:extLst>
            </p:cNvPr>
            <p:cNvSpPr/>
            <p:nvPr/>
          </p:nvSpPr>
          <p:spPr>
            <a:xfrm>
              <a:off x="8830410" y="3377292"/>
              <a:ext cx="3253831" cy="2868797"/>
            </a:xfrm>
            <a:prstGeom prst="roundRect">
              <a:avLst/>
            </a:prstGeom>
            <a:solidFill>
              <a:schemeClr val="accent1">
                <a:alpha val="16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 dirty="0"/>
            </a:p>
          </p:txBody>
        </p:sp>
      </p:grpSp>
      <p:cxnSp>
        <p:nvCxnSpPr>
          <p:cNvPr id="45" name="Conector recto de flecha 44">
            <a:extLst>
              <a:ext uri="{FF2B5EF4-FFF2-40B4-BE49-F238E27FC236}">
                <a16:creationId xmlns:a16="http://schemas.microsoft.com/office/drawing/2014/main" id="{2FCC57C9-FA19-4E75-BAE2-E84EE43F57B3}"/>
              </a:ext>
            </a:extLst>
          </p:cNvPr>
          <p:cNvCxnSpPr>
            <a:cxnSpLocks/>
            <a:stCxn id="27" idx="1"/>
            <a:endCxn id="53" idx="3"/>
          </p:cNvCxnSpPr>
          <p:nvPr/>
        </p:nvCxnSpPr>
        <p:spPr>
          <a:xfrm flipH="1">
            <a:off x="4860285" y="5030512"/>
            <a:ext cx="3945471" cy="18605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upo 89">
            <a:extLst>
              <a:ext uri="{FF2B5EF4-FFF2-40B4-BE49-F238E27FC236}">
                <a16:creationId xmlns:a16="http://schemas.microsoft.com/office/drawing/2014/main" id="{261D3DBC-E8BB-42EB-9F48-68867743EA4A}"/>
              </a:ext>
            </a:extLst>
          </p:cNvPr>
          <p:cNvGrpSpPr/>
          <p:nvPr/>
        </p:nvGrpSpPr>
        <p:grpSpPr>
          <a:xfrm>
            <a:off x="545647" y="4071914"/>
            <a:ext cx="4314638" cy="1997561"/>
            <a:chOff x="545647" y="3977322"/>
            <a:chExt cx="4314638" cy="1997561"/>
          </a:xfrm>
        </p:grpSpPr>
        <p:pic>
          <p:nvPicPr>
            <p:cNvPr id="49" name="18 Imagen" descr="C:\Users\Usuario\Desktop\banca II\fotos proyecto Pasto\2013.04.18_Colombia_LaPlata-172.jpg">
              <a:extLst>
                <a:ext uri="{FF2B5EF4-FFF2-40B4-BE49-F238E27FC236}">
                  <a16:creationId xmlns:a16="http://schemas.microsoft.com/office/drawing/2014/main" id="{89657141-EC12-4F2D-A0F8-1A83632E65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073"/>
            <a:stretch/>
          </p:blipFill>
          <p:spPr bwMode="auto">
            <a:xfrm>
              <a:off x="545647" y="3977322"/>
              <a:ext cx="2591327" cy="199756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id="{6BF33C1F-AB30-428F-A9B7-982351C421D8}"/>
                </a:ext>
              </a:extLst>
            </p:cNvPr>
            <p:cNvGrpSpPr/>
            <p:nvPr/>
          </p:nvGrpSpPr>
          <p:grpSpPr>
            <a:xfrm>
              <a:off x="2731491" y="4576459"/>
              <a:ext cx="2128794" cy="756132"/>
              <a:chOff x="3654423" y="3666009"/>
              <a:chExt cx="2128794" cy="756132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53" name="Rectángulo: esquinas redondeadas 52">
                <a:extLst>
                  <a:ext uri="{FF2B5EF4-FFF2-40B4-BE49-F238E27FC236}">
                    <a16:creationId xmlns:a16="http://schemas.microsoft.com/office/drawing/2014/main" id="{30270323-9676-4911-87D7-1EF02B49EE07}"/>
                  </a:ext>
                </a:extLst>
              </p:cNvPr>
              <p:cNvSpPr/>
              <p:nvPr/>
            </p:nvSpPr>
            <p:spPr>
              <a:xfrm>
                <a:off x="3693781" y="3666009"/>
                <a:ext cx="2089436" cy="756132"/>
              </a:xfrm>
              <a:prstGeom prst="roundRect">
                <a:avLst/>
              </a:prstGeom>
              <a:grpFill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/>
                  <a:t>Agente </a:t>
                </a:r>
              </a:p>
              <a:p>
                <a:pPr algn="ctr"/>
                <a:r>
                  <a:rPr lang="es-ES" dirty="0"/>
                  <a:t>Móvil</a:t>
                </a:r>
                <a:endParaRPr lang="es-EC" dirty="0"/>
              </a:p>
            </p:txBody>
          </p:sp>
          <p:pic>
            <p:nvPicPr>
              <p:cNvPr id="24" name="Gráfico 23" descr="Banca por Internet contorno">
                <a:extLst>
                  <a:ext uri="{FF2B5EF4-FFF2-40B4-BE49-F238E27FC236}">
                    <a16:creationId xmlns:a16="http://schemas.microsoft.com/office/drawing/2014/main" id="{DA012AC1-1DB7-40FA-9E8B-4047C4BEE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3654423" y="3690517"/>
                <a:ext cx="716546" cy="716546"/>
              </a:xfrm>
              <a:prstGeom prst="rect">
                <a:avLst/>
              </a:prstGeom>
            </p:spPr>
          </p:pic>
        </p:grpSp>
      </p:grpSp>
      <p:grpSp>
        <p:nvGrpSpPr>
          <p:cNvPr id="70" name="Grupo 69">
            <a:extLst>
              <a:ext uri="{FF2B5EF4-FFF2-40B4-BE49-F238E27FC236}">
                <a16:creationId xmlns:a16="http://schemas.microsoft.com/office/drawing/2014/main" id="{B8E50C27-8E58-4A0C-994E-7C74F283FE29}"/>
              </a:ext>
            </a:extLst>
          </p:cNvPr>
          <p:cNvGrpSpPr/>
          <p:nvPr/>
        </p:nvGrpSpPr>
        <p:grpSpPr>
          <a:xfrm>
            <a:off x="6110204" y="945497"/>
            <a:ext cx="2745598" cy="2396575"/>
            <a:chOff x="6582919" y="807165"/>
            <a:chExt cx="2745598" cy="2396575"/>
          </a:xfrm>
        </p:grpSpPr>
        <p:pic>
          <p:nvPicPr>
            <p:cNvPr id="1026" name="Picture 2" descr="Puede ser una imagen de 2 personas y texto que dice &quot;CON NOSOTROS, NO IMPORTA CUANDO NOS NECESITES, SIEMPRE ESTAMOS CERCA DE TI Acércate nuestros Efectivo ﹒ para: Realizar Depósitos SOCIO. FECTIVO Retirar Dinero Pagar Serviciosy más SOCIO- EFECTIVO Corresponsal Solidario Rápidol |Fácil Seguro CACPECO Cooperativa de Ahorroy Crédito&quot;">
              <a:extLst>
                <a:ext uri="{FF2B5EF4-FFF2-40B4-BE49-F238E27FC236}">
                  <a16:creationId xmlns:a16="http://schemas.microsoft.com/office/drawing/2014/main" id="{490A50C5-5378-46D0-B796-D0BE3B9C88E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79" t="19516" b="16649"/>
            <a:stretch/>
          </p:blipFill>
          <p:spPr bwMode="auto">
            <a:xfrm>
              <a:off x="6741133" y="807165"/>
              <a:ext cx="2429171" cy="19718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93F564F5-6B9E-4D3E-87C8-D665522DFC36}"/>
                </a:ext>
              </a:extLst>
            </p:cNvPr>
            <p:cNvGrpSpPr/>
            <p:nvPr/>
          </p:nvGrpSpPr>
          <p:grpSpPr>
            <a:xfrm>
              <a:off x="6582919" y="2371996"/>
              <a:ext cx="2745598" cy="831744"/>
              <a:chOff x="3796539" y="3686118"/>
              <a:chExt cx="2745598" cy="831744"/>
            </a:xfrm>
          </p:grpSpPr>
          <p:sp>
            <p:nvSpPr>
              <p:cNvPr id="52" name="Rectángulo: esquinas redondeadas 51">
                <a:extLst>
                  <a:ext uri="{FF2B5EF4-FFF2-40B4-BE49-F238E27FC236}">
                    <a16:creationId xmlns:a16="http://schemas.microsoft.com/office/drawing/2014/main" id="{DDAF6B22-DBBF-42B4-BAE6-0A7ED52DB5C1}"/>
                  </a:ext>
                </a:extLst>
              </p:cNvPr>
              <p:cNvSpPr/>
              <p:nvPr/>
            </p:nvSpPr>
            <p:spPr>
              <a:xfrm>
                <a:off x="3796539" y="3686118"/>
                <a:ext cx="2745598" cy="831744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ES" dirty="0"/>
                  <a:t>Corresponsal </a:t>
                </a:r>
              </a:p>
              <a:p>
                <a:pPr algn="ctr"/>
                <a:r>
                  <a:rPr lang="es-ES" dirty="0"/>
                  <a:t>Solidario</a:t>
                </a:r>
                <a:endParaRPr lang="es-EC" dirty="0"/>
              </a:p>
            </p:txBody>
          </p:sp>
          <p:pic>
            <p:nvPicPr>
              <p:cNvPr id="17" name="Gráfico 16" descr="Tienda contorno">
                <a:extLst>
                  <a:ext uri="{FF2B5EF4-FFF2-40B4-BE49-F238E27FC236}">
                    <a16:creationId xmlns:a16="http://schemas.microsoft.com/office/drawing/2014/main" id="{16D75856-CD85-4A26-BA46-9666F9EFED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3831388" y="3766006"/>
                <a:ext cx="620256" cy="620256"/>
              </a:xfrm>
              <a:prstGeom prst="rect">
                <a:avLst/>
              </a:prstGeom>
            </p:spPr>
          </p:pic>
        </p:grpSp>
      </p:grpSp>
      <p:grpSp>
        <p:nvGrpSpPr>
          <p:cNvPr id="64" name="Grupo 63">
            <a:extLst>
              <a:ext uri="{FF2B5EF4-FFF2-40B4-BE49-F238E27FC236}">
                <a16:creationId xmlns:a16="http://schemas.microsoft.com/office/drawing/2014/main" id="{D093BF4B-EBA1-4F7C-8351-180CB77A40A3}"/>
              </a:ext>
            </a:extLst>
          </p:cNvPr>
          <p:cNvGrpSpPr/>
          <p:nvPr/>
        </p:nvGrpSpPr>
        <p:grpSpPr>
          <a:xfrm>
            <a:off x="879123" y="1179268"/>
            <a:ext cx="2221307" cy="2017708"/>
            <a:chOff x="3494466" y="3556715"/>
            <a:chExt cx="2287284" cy="2353867"/>
          </a:xfrm>
        </p:grpSpPr>
        <p:sp>
          <p:nvSpPr>
            <p:cNvPr id="65" name="Elipse 64">
              <a:extLst>
                <a:ext uri="{FF2B5EF4-FFF2-40B4-BE49-F238E27FC236}">
                  <a16:creationId xmlns:a16="http://schemas.microsoft.com/office/drawing/2014/main" id="{75CFEFBB-F85E-4372-81B5-F445DA3281B6}"/>
                </a:ext>
              </a:extLst>
            </p:cNvPr>
            <p:cNvSpPr/>
            <p:nvPr/>
          </p:nvSpPr>
          <p:spPr>
            <a:xfrm>
              <a:off x="3494466" y="3556715"/>
              <a:ext cx="2287284" cy="235386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dirty="0"/>
                <a:t>Comunidad</a:t>
              </a:r>
            </a:p>
            <a:p>
              <a:pPr algn="ctr"/>
              <a:endParaRPr lang="es-ES" dirty="0"/>
            </a:p>
            <a:p>
              <a:pPr algn="ctr"/>
              <a:endParaRPr lang="es-ES" dirty="0"/>
            </a:p>
            <a:p>
              <a:pPr algn="ctr"/>
              <a:endParaRPr lang="es-EC" dirty="0"/>
            </a:p>
            <a:p>
              <a:pPr algn="ctr"/>
              <a:r>
                <a:rPr lang="es-EC" b="1" dirty="0"/>
                <a:t>Socios</a:t>
              </a:r>
            </a:p>
          </p:txBody>
        </p:sp>
        <p:pic>
          <p:nvPicPr>
            <p:cNvPr id="12" name="Gráfico 11" descr="Familia con dos niños contorno">
              <a:extLst>
                <a:ext uri="{FF2B5EF4-FFF2-40B4-BE49-F238E27FC236}">
                  <a16:creationId xmlns:a16="http://schemas.microsoft.com/office/drawing/2014/main" id="{D0FF3071-C2A4-4C44-9F22-1CBB618AF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4152834" y="4229941"/>
              <a:ext cx="914400" cy="914400"/>
            </a:xfrm>
            <a:prstGeom prst="rect">
              <a:avLst/>
            </a:prstGeom>
          </p:spPr>
        </p:pic>
      </p:grpSp>
      <p:cxnSp>
        <p:nvCxnSpPr>
          <p:cNvPr id="67" name="Conector recto de flecha 66">
            <a:extLst>
              <a:ext uri="{FF2B5EF4-FFF2-40B4-BE49-F238E27FC236}">
                <a16:creationId xmlns:a16="http://schemas.microsoft.com/office/drawing/2014/main" id="{FDB80761-6EFF-4CDC-8122-B429A5EF6809}"/>
              </a:ext>
            </a:extLst>
          </p:cNvPr>
          <p:cNvCxnSpPr>
            <a:cxnSpLocks/>
            <a:stCxn id="24" idx="0"/>
            <a:endCxn id="65" idx="4"/>
          </p:cNvCxnSpPr>
          <p:nvPr/>
        </p:nvCxnSpPr>
        <p:spPr>
          <a:xfrm flipH="1" flipV="1">
            <a:off x="1989777" y="3196976"/>
            <a:ext cx="1099987" cy="1498583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de flecha 71">
            <a:extLst>
              <a:ext uri="{FF2B5EF4-FFF2-40B4-BE49-F238E27FC236}">
                <a16:creationId xmlns:a16="http://schemas.microsoft.com/office/drawing/2014/main" id="{507E4FAE-955A-47D6-A25A-6957CCD468AE}"/>
              </a:ext>
            </a:extLst>
          </p:cNvPr>
          <p:cNvCxnSpPr>
            <a:cxnSpLocks/>
            <a:stCxn id="27" idx="1"/>
            <a:endCxn id="52" idx="2"/>
          </p:cNvCxnSpPr>
          <p:nvPr/>
        </p:nvCxnSpPr>
        <p:spPr>
          <a:xfrm flipH="1" flipV="1">
            <a:off x="7483003" y="3342072"/>
            <a:ext cx="1322753" cy="1688440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ángulo: esquinas redondeadas 79">
            <a:extLst>
              <a:ext uri="{FF2B5EF4-FFF2-40B4-BE49-F238E27FC236}">
                <a16:creationId xmlns:a16="http://schemas.microsoft.com/office/drawing/2014/main" id="{6FA3FA50-0A6C-43D7-9D5C-493EFD8CB35B}"/>
              </a:ext>
            </a:extLst>
          </p:cNvPr>
          <p:cNvSpPr/>
          <p:nvPr/>
        </p:nvSpPr>
        <p:spPr>
          <a:xfrm>
            <a:off x="3608109" y="999638"/>
            <a:ext cx="2089436" cy="756132"/>
          </a:xfrm>
          <a:prstGeom prst="round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Billetera </a:t>
            </a:r>
          </a:p>
          <a:p>
            <a:pPr algn="ctr"/>
            <a:r>
              <a:rPr lang="es-ES" dirty="0"/>
              <a:t>Móvil</a:t>
            </a:r>
            <a:endParaRPr lang="es-EC" dirty="0"/>
          </a:p>
        </p:txBody>
      </p:sp>
      <p:cxnSp>
        <p:nvCxnSpPr>
          <p:cNvPr id="92" name="Conector recto de flecha 91">
            <a:extLst>
              <a:ext uri="{FF2B5EF4-FFF2-40B4-BE49-F238E27FC236}">
                <a16:creationId xmlns:a16="http://schemas.microsoft.com/office/drawing/2014/main" id="{FEB803A4-2642-43A1-AB01-439816B2C561}"/>
              </a:ext>
            </a:extLst>
          </p:cNvPr>
          <p:cNvCxnSpPr>
            <a:cxnSpLocks/>
            <a:stCxn id="65" idx="5"/>
            <a:endCxn id="17" idx="1"/>
          </p:cNvCxnSpPr>
          <p:nvPr/>
        </p:nvCxnSpPr>
        <p:spPr>
          <a:xfrm flipV="1">
            <a:off x="2775127" y="2900344"/>
            <a:ext cx="3369926" cy="1146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ángulo: esquinas redondeadas 96">
            <a:extLst>
              <a:ext uri="{FF2B5EF4-FFF2-40B4-BE49-F238E27FC236}">
                <a16:creationId xmlns:a16="http://schemas.microsoft.com/office/drawing/2014/main" id="{A99B55DD-344F-4749-B5C5-008E84F7A547}"/>
              </a:ext>
            </a:extLst>
          </p:cNvPr>
          <p:cNvSpPr/>
          <p:nvPr/>
        </p:nvSpPr>
        <p:spPr>
          <a:xfrm>
            <a:off x="3608109" y="1802107"/>
            <a:ext cx="2089436" cy="756132"/>
          </a:xfrm>
          <a:prstGeom prst="round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ATM</a:t>
            </a:r>
            <a:endParaRPr lang="es-EC" dirty="0"/>
          </a:p>
        </p:txBody>
      </p:sp>
      <p:cxnSp>
        <p:nvCxnSpPr>
          <p:cNvPr id="99" name="Conector recto de flecha 98">
            <a:extLst>
              <a:ext uri="{FF2B5EF4-FFF2-40B4-BE49-F238E27FC236}">
                <a16:creationId xmlns:a16="http://schemas.microsoft.com/office/drawing/2014/main" id="{25B8B3EF-F97D-48B1-BE39-A5FC3E8BBC19}"/>
              </a:ext>
            </a:extLst>
          </p:cNvPr>
          <p:cNvCxnSpPr>
            <a:cxnSpLocks/>
            <a:stCxn id="65" idx="7"/>
          </p:cNvCxnSpPr>
          <p:nvPr/>
        </p:nvCxnSpPr>
        <p:spPr>
          <a:xfrm flipV="1">
            <a:off x="2775127" y="1466126"/>
            <a:ext cx="912837" cy="8628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cto de flecha 102">
            <a:extLst>
              <a:ext uri="{FF2B5EF4-FFF2-40B4-BE49-F238E27FC236}">
                <a16:creationId xmlns:a16="http://schemas.microsoft.com/office/drawing/2014/main" id="{08FE368E-A2CD-440A-A2A3-3347D95C8D7E}"/>
              </a:ext>
            </a:extLst>
          </p:cNvPr>
          <p:cNvCxnSpPr>
            <a:cxnSpLocks/>
            <a:stCxn id="65" idx="6"/>
          </p:cNvCxnSpPr>
          <p:nvPr/>
        </p:nvCxnSpPr>
        <p:spPr>
          <a:xfrm flipV="1">
            <a:off x="3100430" y="2184888"/>
            <a:ext cx="468321" cy="3234"/>
          </a:xfrm>
          <a:prstGeom prst="straightConnector1">
            <a:avLst/>
          </a:prstGeom>
          <a:ln w="57150">
            <a:prstDash val="lgDash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Gráfico 106" descr="Tarjeta de crédito contorno">
            <a:extLst>
              <a:ext uri="{FF2B5EF4-FFF2-40B4-BE49-F238E27FC236}">
                <a16:creationId xmlns:a16="http://schemas.microsoft.com/office/drawing/2014/main" id="{C1976AD7-2674-4796-B80E-E0CFBD2BD74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3702886" y="1858145"/>
            <a:ext cx="594783" cy="594783"/>
          </a:xfrm>
          <a:prstGeom prst="rect">
            <a:avLst/>
          </a:prstGeom>
        </p:spPr>
      </p:pic>
      <p:pic>
        <p:nvPicPr>
          <p:cNvPr id="109" name="Gráfico 108" descr="Smartphone contorno">
            <a:extLst>
              <a:ext uri="{FF2B5EF4-FFF2-40B4-BE49-F238E27FC236}">
                <a16:creationId xmlns:a16="http://schemas.microsoft.com/office/drawing/2014/main" id="{B4E640DE-8FAD-43E4-B3BF-DD2248830A9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654197" y="1047067"/>
            <a:ext cx="641734" cy="641734"/>
          </a:xfrm>
          <a:prstGeom prst="rect">
            <a:avLst/>
          </a:prstGeom>
        </p:spPr>
      </p:pic>
      <p:sp>
        <p:nvSpPr>
          <p:cNvPr id="111" name="TextBox 17">
            <a:extLst>
              <a:ext uri="{FF2B5EF4-FFF2-40B4-BE49-F238E27FC236}">
                <a16:creationId xmlns:a16="http://schemas.microsoft.com/office/drawing/2014/main" id="{EDEC28B2-A917-40BD-8049-1826874C8126}"/>
              </a:ext>
            </a:extLst>
          </p:cNvPr>
          <p:cNvSpPr txBox="1"/>
          <p:nvPr/>
        </p:nvSpPr>
        <p:spPr>
          <a:xfrm>
            <a:off x="3418001" y="5512113"/>
            <a:ext cx="1084399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419" dirty="0"/>
              <a:t>Promotor</a:t>
            </a:r>
          </a:p>
          <a:p>
            <a:pPr algn="ctr">
              <a:spcBef>
                <a:spcPts val="600"/>
              </a:spcBef>
            </a:pPr>
            <a:r>
              <a:rPr lang="es-419" sz="1600" dirty="0"/>
              <a:t>(Nexo)</a:t>
            </a:r>
          </a:p>
        </p:txBody>
      </p:sp>
      <p:sp>
        <p:nvSpPr>
          <p:cNvPr id="119" name="TextBox 20">
            <a:extLst>
              <a:ext uri="{FF2B5EF4-FFF2-40B4-BE49-F238E27FC236}">
                <a16:creationId xmlns:a16="http://schemas.microsoft.com/office/drawing/2014/main" id="{D41DE774-670D-4462-AF09-AD91341E4715}"/>
              </a:ext>
            </a:extLst>
          </p:cNvPr>
          <p:cNvSpPr txBox="1"/>
          <p:nvPr/>
        </p:nvSpPr>
        <p:spPr>
          <a:xfrm>
            <a:off x="2986227" y="6331766"/>
            <a:ext cx="5422635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s-419"/>
            </a:defPPr>
            <a:lvl1pPr algn="ctr">
              <a:spcBef>
                <a:spcPts val="600"/>
              </a:spcBef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s-EC" dirty="0"/>
              <a:t>Acercar los servicios financieros a la comunidad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3671424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12065</TotalTime>
  <Words>848</Words>
  <Application>Microsoft Office PowerPoint</Application>
  <PresentationFormat>Panorámica</PresentationFormat>
  <Paragraphs>207</Paragraphs>
  <Slides>11</Slides>
  <Notes>7</Notes>
  <HiddenSlides>1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Impact</vt:lpstr>
      <vt:lpstr>Proxima Nova Alt Lt</vt:lpstr>
      <vt:lpstr>Times New Roman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Roque Proaño</dc:creator>
  <cp:lastModifiedBy>Julissa Nunez</cp:lastModifiedBy>
  <cp:revision>27</cp:revision>
  <dcterms:created xsi:type="dcterms:W3CDTF">2021-07-29T14:23:10Z</dcterms:created>
  <dcterms:modified xsi:type="dcterms:W3CDTF">2021-10-06T15:12:36Z</dcterms:modified>
</cp:coreProperties>
</file>