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74" r:id="rId5"/>
    <p:sldId id="261" r:id="rId6"/>
    <p:sldId id="1849" r:id="rId7"/>
    <p:sldId id="263" r:id="rId8"/>
    <p:sldId id="1843" r:id="rId9"/>
    <p:sldId id="1503" r:id="rId10"/>
    <p:sldId id="1850" r:id="rId11"/>
    <p:sldId id="1851" r:id="rId12"/>
    <p:sldId id="1845" r:id="rId13"/>
    <p:sldId id="1479" r:id="rId14"/>
    <p:sldId id="270" r:id="rId15"/>
    <p:sldId id="271" r:id="rId16"/>
    <p:sldId id="258" r:id="rId17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705885683707004E-2"/>
          <c:y val="0.17699192125949958"/>
          <c:w val="0.8176898286715043"/>
          <c:h val="0.671551510136532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EAF8-6A46-991C-A88C1892BC2F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49%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AF8-6A46-991C-A88C1892BC2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Franklin Gothic Medium" panose="020B0603020102020204" pitchFamily="34" charset="0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2020</c:v>
                </c:pt>
              </c:numCache>
            </c:numRef>
          </c:cat>
          <c:val>
            <c:numRef>
              <c:f>Sheet1!$B$2:$B$3</c:f>
              <c:numCache>
                <c:formatCode>0.0</c:formatCode>
                <c:ptCount val="2"/>
                <c:pt idx="0">
                  <c:v>1.92</c:v>
                </c:pt>
                <c:pt idx="1">
                  <c:v>2.2599999999999998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AF8-6A46-991C-A88C1892BC2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2020</c:v>
                </c:pt>
              </c:numCache>
            </c:numRef>
          </c:cat>
          <c:val>
            <c:numRef>
              <c:f>Sheet1!$C$2:$C$3</c:f>
              <c:numCache>
                <c:formatCode>0.0</c:formatCode>
                <c:ptCount val="2"/>
                <c:pt idx="0">
                  <c:v>1.99</c:v>
                </c:pt>
                <c:pt idx="1">
                  <c:v>2.35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AF8-6A46-991C-A88C1892BC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-102288304"/>
        <c:axId val="-102287760"/>
      </c:barChart>
      <c:catAx>
        <c:axId val="-102288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1F4E79"/>
                </a:solidFill>
                <a:latin typeface="Franklin Gothic Medium" panose="020B0603020102020204" pitchFamily="34" charset="0"/>
                <a:ea typeface="+mn-ea"/>
                <a:cs typeface="+mn-cs"/>
              </a:defRPr>
            </a:pPr>
            <a:endParaRPr lang="es-EC"/>
          </a:p>
        </c:txPr>
        <c:crossAx val="-102287760"/>
        <c:crosses val="autoZero"/>
        <c:auto val="1"/>
        <c:lblAlgn val="ctr"/>
        <c:lblOffset val="100"/>
        <c:noMultiLvlLbl val="0"/>
      </c:catAx>
      <c:valAx>
        <c:axId val="-102287760"/>
        <c:scaling>
          <c:orientation val="minMax"/>
        </c:scaling>
        <c:delete val="1"/>
        <c:axPos val="l"/>
        <c:numFmt formatCode="0.0" sourceLinked="1"/>
        <c:majorTickMark val="out"/>
        <c:minorTickMark val="none"/>
        <c:tickLblPos val="nextTo"/>
        <c:crossAx val="-102288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rgbClr val="1F4E79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Consumo</c:v>
                </c:pt>
                <c:pt idx="1">
                  <c:v>Microcrédito</c:v>
                </c:pt>
                <c:pt idx="2">
                  <c:v>Comercial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973.71</c:v>
                </c:pt>
                <c:pt idx="1">
                  <c:v>882.82</c:v>
                </c:pt>
                <c:pt idx="2">
                  <c:v>44.66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D0-E242-988E-E12F16F36A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pPr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rgbClr val="981D3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Consumo</c:v>
                </c:pt>
                <c:pt idx="1">
                  <c:v>Microcrédito</c:v>
                </c:pt>
                <c:pt idx="2">
                  <c:v>Comercial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685.17</c:v>
                </c:pt>
                <c:pt idx="1">
                  <c:v>609.45000000000005</c:v>
                </c:pt>
                <c:pt idx="2">
                  <c:v>29.61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0D0-E242-988E-E12F16F36A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overlap val="-8"/>
        <c:axId val="-1977751584"/>
        <c:axId val="-1977755936"/>
      </c:barChart>
      <c:catAx>
        <c:axId val="-197775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1F4E79"/>
                </a:solidFill>
                <a:latin typeface="Franklin Gothic Medium" panose="020B0603020102020204" pitchFamily="34" charset="0"/>
                <a:ea typeface="+mn-ea"/>
                <a:cs typeface="+mn-cs"/>
              </a:defRPr>
            </a:pPr>
            <a:endParaRPr lang="es-EC"/>
          </a:p>
        </c:txPr>
        <c:crossAx val="-1977755936"/>
        <c:crosses val="autoZero"/>
        <c:auto val="1"/>
        <c:lblAlgn val="ctr"/>
        <c:lblOffset val="100"/>
        <c:noMultiLvlLbl val="0"/>
      </c:catAx>
      <c:valAx>
        <c:axId val="-1977755936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-1977751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827253864135427E-2"/>
          <c:y val="0.37863104950967341"/>
          <c:w val="0.89634549227172911"/>
          <c:h val="0.48436850454802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8.6377758596987505E-17"/>
                  <c:y val="1.97591911564013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rgbClr val="1F4E7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E1E-E84E-8BBF-455FE45330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Consumo</c:v>
                </c:pt>
                <c:pt idx="1">
                  <c:v>Microcrédito</c:v>
                </c:pt>
                <c:pt idx="2">
                  <c:v>Vivienda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604.54999999999995</c:v>
                </c:pt>
                <c:pt idx="1">
                  <c:v>476.9</c:v>
                </c:pt>
                <c:pt idx="2">
                  <c:v>67.09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E1E-E84E-8BBF-455FE45330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rgbClr val="1F4E7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EC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Consumo</c:v>
                </c:pt>
                <c:pt idx="1">
                  <c:v>Microcrédito</c:v>
                </c:pt>
                <c:pt idx="2">
                  <c:v>Vivienda</c:v>
                </c:pt>
              </c:strCache>
            </c:strRef>
          </c:cat>
          <c:val>
            <c:numRef>
              <c:f>Sheet1!$C$2:$C$4</c:f>
              <c:numCache>
                <c:formatCode>0.0</c:formatCode>
                <c:ptCount val="3"/>
                <c:pt idx="0">
                  <c:v>406.52</c:v>
                </c:pt>
                <c:pt idx="1">
                  <c:v>326.70999999999998</c:v>
                </c:pt>
                <c:pt idx="2">
                  <c:v>39.520000000000003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E1E-E84E-8BBF-455FE45330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overlap val="-8"/>
        <c:axId val="-1977754304"/>
        <c:axId val="-1977753760"/>
      </c:barChart>
      <c:catAx>
        <c:axId val="-197775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1F4E79"/>
                </a:solidFill>
                <a:latin typeface="Franklin Gothic Medium" panose="020B0603020102020204" pitchFamily="34" charset="0"/>
                <a:ea typeface="+mn-ea"/>
                <a:cs typeface="+mn-cs"/>
              </a:defRPr>
            </a:pPr>
            <a:endParaRPr lang="es-EC"/>
          </a:p>
        </c:txPr>
        <c:crossAx val="-1977753760"/>
        <c:crosses val="autoZero"/>
        <c:auto val="1"/>
        <c:lblAlgn val="ctr"/>
        <c:lblOffset val="100"/>
        <c:noMultiLvlLbl val="0"/>
      </c:catAx>
      <c:valAx>
        <c:axId val="-1977753760"/>
        <c:scaling>
          <c:orientation val="minMax"/>
        </c:scaling>
        <c:delete val="1"/>
        <c:axPos val="l"/>
        <c:numFmt formatCode="0.0" sourceLinked="1"/>
        <c:majorTickMark val="none"/>
        <c:minorTickMark val="none"/>
        <c:tickLblPos val="nextTo"/>
        <c:crossAx val="-1977754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Mujeres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43%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BE0-C349-B198-155C7EDEBCE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43%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BE0-C349-B198-155C7EDEBCE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Franklin Gothic Medium" panose="020B0603020102020204" pitchFamily="34" charset="0"/>
                    <a:ea typeface="+mn-ea"/>
                    <a:cs typeface="+mn-cs"/>
                  </a:defRPr>
                </a:pPr>
                <a:endParaRPr lang="es-EC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2020</c:v>
                </c:pt>
              </c:numCache>
            </c:numRef>
          </c:cat>
          <c:val>
            <c:numRef>
              <c:f>Sheet1!$B$2:$B$3</c:f>
              <c:numCache>
                <c:formatCode>0.00</c:formatCode>
                <c:ptCount val="2"/>
                <c:pt idx="0">
                  <c:v>0.44680611999999997</c:v>
                </c:pt>
                <c:pt idx="1">
                  <c:v>0.51742803000000004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BE0-C349-B198-155C7EDEB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Hombres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4100843973165736E-3"/>
                  <c:y val="-5.2189740249865764E-1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57%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BE0-C349-B198-155C7EDEBCE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57%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CBE0-C349-B198-155C7EDEBCE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Franklin Gothic Medium" panose="020B0603020102020204" pitchFamily="34" charset="0"/>
                    <a:ea typeface="+mn-ea"/>
                    <a:cs typeface="+mn-cs"/>
                  </a:defRPr>
                </a:pPr>
                <a:endParaRPr lang="es-EC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2020</c:v>
                </c:pt>
              </c:numCache>
            </c:numRef>
          </c:cat>
          <c:val>
            <c:numRef>
              <c:f>Sheet1!$C$2:$C$3</c:f>
              <c:numCache>
                <c:formatCode>0.00</c:formatCode>
                <c:ptCount val="2"/>
                <c:pt idx="0">
                  <c:v>0.59222999999999992</c:v>
                </c:pt>
                <c:pt idx="1">
                  <c:v>0.68589296999999994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BE0-C349-B198-155C7EDEBC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-102291568"/>
        <c:axId val="-102286672"/>
      </c:barChart>
      <c:catAx>
        <c:axId val="-10229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1F4E79"/>
                </a:solidFill>
                <a:latin typeface="Franklin Gothic Medium" panose="020B0603020102020204" pitchFamily="34" charset="0"/>
                <a:ea typeface="+mn-ea"/>
                <a:cs typeface="+mn-cs"/>
              </a:defRPr>
            </a:pPr>
            <a:endParaRPr lang="es-EC"/>
          </a:p>
        </c:txPr>
        <c:crossAx val="-102286672"/>
        <c:crosses val="autoZero"/>
        <c:auto val="1"/>
        <c:lblAlgn val="ctr"/>
        <c:lblOffset val="100"/>
        <c:noMultiLvlLbl val="0"/>
      </c:catAx>
      <c:valAx>
        <c:axId val="-102286672"/>
        <c:scaling>
          <c:orientation val="minMax"/>
        </c:scaling>
        <c:delete val="1"/>
        <c:axPos val="l"/>
        <c:numFmt formatCode="0.00" sourceLinked="1"/>
        <c:majorTickMark val="out"/>
        <c:minorTickMark val="none"/>
        <c:tickLblPos val="nextTo"/>
        <c:crossAx val="-102291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0.17293</cdr:x>
      <cdr:y>0.39604</cdr:y>
    </cdr:from>
    <cdr:to>
      <cdr:x>0.39323</cdr:x>
      <cdr:y>0.53207</cdr:y>
    </cdr:to>
    <cdr:sp macro="" textlink="">
      <cdr:nvSpPr>
        <cdr:cNvPr id="4" name="CuadroTexto 3">
          <a:extLst xmlns:a="http://schemas.openxmlformats.org/drawingml/2006/main">
            <a:ext uri="{FF2B5EF4-FFF2-40B4-BE49-F238E27FC236}">
              <a16:creationId xmlns:a16="http://schemas.microsoft.com/office/drawing/2014/main" xmlns="" id="{870A8E5A-2495-6D45-8472-2C9E4843DAC0}"/>
            </a:ext>
          </a:extLst>
        </cdr:cNvPr>
        <cdr:cNvSpPr txBox="1"/>
      </cdr:nvSpPr>
      <cdr:spPr>
        <a:xfrm xmlns:a="http://schemas.openxmlformats.org/drawingml/2006/main">
          <a:off x="433679" y="909356"/>
          <a:ext cx="552468" cy="3123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b="0" dirty="0">
              <a:solidFill>
                <a:schemeClr val="bg1"/>
              </a:solidFill>
              <a:latin typeface="Franklin Gothic Medium" panose="020B0603020102020204" pitchFamily="34" charset="0"/>
            </a:rPr>
            <a:t>51%</a:t>
          </a:r>
        </a:p>
      </cdr:txBody>
    </cdr:sp>
  </cdr:relSizeAnchor>
  <cdr:relSizeAnchor xmlns:cdr="http://schemas.openxmlformats.org/drawingml/2006/chartDrawing">
    <cdr:from>
      <cdr:x>0.17293</cdr:x>
      <cdr:y>0.63477</cdr:y>
    </cdr:from>
    <cdr:to>
      <cdr:x>0.45493</cdr:x>
      <cdr:y>0.76657</cdr:y>
    </cdr:to>
    <cdr:sp macro="" textlink="">
      <cdr:nvSpPr>
        <cdr:cNvPr id="5" name="CuadroTexto 4">
          <a:extLst xmlns:a="http://schemas.openxmlformats.org/drawingml/2006/main">
            <a:ext uri="{FF2B5EF4-FFF2-40B4-BE49-F238E27FC236}">
              <a16:creationId xmlns:a16="http://schemas.microsoft.com/office/drawing/2014/main" xmlns="" id="{54FDF5D7-2B05-9B42-AE8C-0646C42C3BF8}"/>
            </a:ext>
          </a:extLst>
        </cdr:cNvPr>
        <cdr:cNvSpPr txBox="1"/>
      </cdr:nvSpPr>
      <cdr:spPr>
        <a:xfrm xmlns:a="http://schemas.openxmlformats.org/drawingml/2006/main">
          <a:off x="433679" y="1457527"/>
          <a:ext cx="707189" cy="3026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b="0" dirty="0">
              <a:solidFill>
                <a:schemeClr val="bg1"/>
              </a:solidFill>
              <a:latin typeface="Franklin Gothic Medium" panose="020B0603020102020204" pitchFamily="34" charset="0"/>
            </a:rPr>
            <a:t>49%</a:t>
          </a:r>
        </a:p>
      </cdr:txBody>
    </cdr:sp>
  </cdr:relSizeAnchor>
  <cdr:relSizeAnchor xmlns:cdr="http://schemas.openxmlformats.org/drawingml/2006/chartDrawing">
    <cdr:from>
      <cdr:x>0.57386</cdr:x>
      <cdr:y>0.31476</cdr:y>
    </cdr:from>
    <cdr:to>
      <cdr:x>0.78931</cdr:x>
      <cdr:y>0.5179</cdr:y>
    </cdr:to>
    <cdr:sp macro="" textlink="">
      <cdr:nvSpPr>
        <cdr:cNvPr id="6" name="CuadroTexto 5">
          <a:extLst xmlns:a="http://schemas.openxmlformats.org/drawingml/2006/main">
            <a:ext uri="{FF2B5EF4-FFF2-40B4-BE49-F238E27FC236}">
              <a16:creationId xmlns:a16="http://schemas.microsoft.com/office/drawing/2014/main" xmlns="" id="{8C346350-8EC6-4A46-A296-DBEF03C039B7}"/>
            </a:ext>
          </a:extLst>
        </cdr:cNvPr>
        <cdr:cNvSpPr txBox="1"/>
      </cdr:nvSpPr>
      <cdr:spPr>
        <a:xfrm xmlns:a="http://schemas.openxmlformats.org/drawingml/2006/main">
          <a:off x="1439143" y="722736"/>
          <a:ext cx="540289" cy="4664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100" b="0" dirty="0">
              <a:solidFill>
                <a:schemeClr val="bg1"/>
              </a:solidFill>
              <a:latin typeface="Franklin Gothic Medium" panose="020B0603020102020204" pitchFamily="34" charset="0"/>
            </a:rPr>
            <a:t>51%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0.49998</cdr:x>
      <cdr:y>0.09383</cdr:y>
    </cdr:to>
    <cdr:sp macro="" textlink="">
      <cdr:nvSpPr>
        <cdr:cNvPr id="7" name="TextBox 35">
          <a:extLst xmlns:a="http://schemas.openxmlformats.org/drawingml/2006/main">
            <a:ext uri="{FF2B5EF4-FFF2-40B4-BE49-F238E27FC236}">
              <a16:creationId xmlns:a16="http://schemas.microsoft.com/office/drawing/2014/main" xmlns="" id="{333BBACB-1EFE-6D43-B833-DE91B64705CF}"/>
            </a:ext>
          </a:extLst>
        </cdr:cNvPr>
        <cdr:cNvSpPr txBox="1"/>
      </cdr:nvSpPr>
      <cdr:spPr>
        <a:xfrm xmlns:a="http://schemas.openxmlformats.org/drawingml/2006/main">
          <a:off x="0" y="0"/>
          <a:ext cx="1253869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800" i="1" dirty="0"/>
            <a:t>Número de depositantes</a:t>
          </a:r>
        </a:p>
      </cdr:txBody>
    </cdr:sp>
  </cdr:relSizeAnchor>
  <cdr:relSizeAnchor xmlns:cdr="http://schemas.openxmlformats.org/drawingml/2006/chartDrawing">
    <cdr:from>
      <cdr:x>0.14779</cdr:x>
      <cdr:y>0.21368</cdr:y>
    </cdr:from>
    <cdr:to>
      <cdr:x>0.34867</cdr:x>
      <cdr:y>0.33786</cdr:y>
    </cdr:to>
    <cdr:sp macro="" textlink="">
      <cdr:nvSpPr>
        <cdr:cNvPr id="8" name="TextBox 29">
          <a:extLst xmlns:a="http://schemas.openxmlformats.org/drawingml/2006/main">
            <a:ext uri="{FF2B5EF4-FFF2-40B4-BE49-F238E27FC236}">
              <a16:creationId xmlns:a16="http://schemas.microsoft.com/office/drawing/2014/main" xmlns="" id="{81E22C5A-1FE2-8E4F-AF4C-925BFFED32CE}"/>
            </a:ext>
          </a:extLst>
        </cdr:cNvPr>
        <cdr:cNvSpPr txBox="1"/>
      </cdr:nvSpPr>
      <cdr:spPr>
        <a:xfrm xmlns:a="http://schemas.openxmlformats.org/drawingml/2006/main">
          <a:off x="370635" y="490637"/>
          <a:ext cx="503770" cy="28513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ES_tradnl" sz="1200" dirty="0">
              <a:latin typeface="Franklin Gothic Medium" panose="020B0603020102020204" pitchFamily="34" charset="0"/>
            </a:rPr>
            <a:t>3.9 M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2">
            <a:extLst>
              <a:ext uri="{FF2B5EF4-FFF2-40B4-BE49-F238E27FC236}">
                <a16:creationId xmlns:a16="http://schemas.microsoft.com/office/drawing/2014/main" xmlns="" id="{1C262EF2-A286-A84B-AAA3-179CACE85D44}"/>
              </a:ext>
            </a:extLst>
          </p:cNvPr>
          <p:cNvCxnSpPr>
            <a:cxnSpLocks/>
          </p:cNvCxnSpPr>
          <p:nvPr userDrawn="1"/>
        </p:nvCxnSpPr>
        <p:spPr>
          <a:xfrm flipH="1">
            <a:off x="10791937" y="763020"/>
            <a:ext cx="1400063" cy="0"/>
          </a:xfrm>
          <a:prstGeom prst="line">
            <a:avLst/>
          </a:prstGeom>
          <a:ln>
            <a:solidFill>
              <a:srgbClr val="921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53FCA5F9-8B61-8049-A092-E9193C1269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87009" y="307569"/>
            <a:ext cx="1031351" cy="190800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xmlns="" id="{625F0D9A-8371-2448-BEF5-BD38ABAAE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0799" y="6653735"/>
            <a:ext cx="339725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kumimoji="0" lang="en-US" sz="800" b="0" i="0" u="none" strike="noStrike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Lato" charset="0"/>
                <a:ea typeface="Lato" panose="75258A49FE8C68C942E8" pitchFamily="34" charset="0"/>
                <a:cs typeface="Lato" panose="00A4D20E9A00007B0070" pitchFamily="34" charset="0"/>
              </a:defRPr>
            </a:lvl1pPr>
          </a:lstStyle>
          <a:p>
            <a:pPr defTabSz="1218987"/>
            <a:fld id="{5361768D-E9D1-064D-8610-E9F36676037F}" type="slidenum">
              <a:rPr lang="es-AR" smtClean="0"/>
              <a:pPr defTabSz="1218987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56230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2">
            <a:extLst>
              <a:ext uri="{FF2B5EF4-FFF2-40B4-BE49-F238E27FC236}">
                <a16:creationId xmlns:a16="http://schemas.microsoft.com/office/drawing/2014/main" xmlns="" id="{1C262EF2-A286-A84B-AAA3-179CACE85D44}"/>
              </a:ext>
            </a:extLst>
          </p:cNvPr>
          <p:cNvCxnSpPr>
            <a:cxnSpLocks/>
          </p:cNvCxnSpPr>
          <p:nvPr userDrawn="1"/>
        </p:nvCxnSpPr>
        <p:spPr>
          <a:xfrm flipH="1">
            <a:off x="10791937" y="763020"/>
            <a:ext cx="1400063" cy="0"/>
          </a:xfrm>
          <a:prstGeom prst="line">
            <a:avLst/>
          </a:prstGeom>
          <a:ln>
            <a:solidFill>
              <a:srgbClr val="921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9">
            <a:extLst>
              <a:ext uri="{FF2B5EF4-FFF2-40B4-BE49-F238E27FC236}">
                <a16:creationId xmlns:a16="http://schemas.microsoft.com/office/drawing/2014/main" xmlns="" id="{95EC6B48-84DC-D14F-B93C-930713C63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031" y="200355"/>
            <a:ext cx="9392849" cy="553998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defRPr sz="3200" b="0" i="0">
                <a:solidFill>
                  <a:schemeClr val="accent1"/>
                </a:solidFill>
                <a:latin typeface="PLAYFAIR DISPLAY ROMAN" pitchFamily="2" charset="77"/>
                <a:cs typeface="Calibri" panose="020F0502020204030204" pitchFamily="34" charset="0"/>
              </a:defRPr>
            </a:lvl1pPr>
          </a:lstStyle>
          <a:p>
            <a:r>
              <a:rPr lang="es-ES_tradnl" noProof="0"/>
              <a:t>Click to edit Master title style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xmlns="" id="{C6C5F3C1-53FD-A34F-A2DD-7EFC3CB7B5B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7031" y="1040126"/>
            <a:ext cx="11517938" cy="5539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buNone/>
              <a:defRPr sz="1700" b="0">
                <a:solidFill>
                  <a:schemeClr val="tx1"/>
                </a:solidFill>
                <a:latin typeface="Lato" panose="0A006000000000000000" pitchFamily="34" charset="77"/>
                <a:cs typeface="Calibri" panose="020F0502020204030204" pitchFamily="34" charset="0"/>
              </a:defRPr>
            </a:lvl1pPr>
          </a:lstStyle>
          <a:p>
            <a:pPr lvl="0"/>
            <a:r>
              <a:rPr lang="es-ES_tradnl" noProof="0"/>
              <a:t>Click to edit Master text styles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xmlns="" id="{246694D3-D8DA-7045-9351-919F5B3E81D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031" y="673983"/>
            <a:ext cx="11517938" cy="553998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buNone/>
              <a:defRPr sz="2000" b="0" i="1">
                <a:solidFill>
                  <a:schemeClr val="accent4"/>
                </a:solidFill>
                <a:latin typeface="PLAYFAIR DISPLAY ITALIC" pitchFamily="2" charset="77"/>
                <a:cs typeface="Calibri" panose="020F0502020204030204" pitchFamily="34" charset="0"/>
              </a:defRPr>
            </a:lvl1pPr>
          </a:lstStyle>
          <a:p>
            <a:pPr lvl="0"/>
            <a:r>
              <a:rPr lang="es-ES_tradnl" noProof="0"/>
              <a:t>Click to edit Master text styles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53FCA5F9-8B61-8049-A092-E9193C1269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87009" y="307569"/>
            <a:ext cx="1031351" cy="190800"/>
          </a:xfrm>
          <a:prstGeom prst="rect">
            <a:avLst/>
          </a:prstGeom>
        </p:spPr>
      </p:pic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xmlns="" id="{625F0D9A-8371-2448-BEF5-BD38ABAAE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0799" y="6653735"/>
            <a:ext cx="339725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kumimoji="0" lang="en-US" sz="800" b="0" i="0" u="none" strike="noStrike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Lato" charset="0"/>
                <a:ea typeface="Lato" panose="75258A49FE8C68C942E8" pitchFamily="34" charset="0"/>
                <a:cs typeface="Lato" panose="00A4D20E9A00007B0070" pitchFamily="34" charset="0"/>
              </a:defRPr>
            </a:lvl1pPr>
          </a:lstStyle>
          <a:p>
            <a:pPr defTabSz="1218987"/>
            <a:fld id="{5361768D-E9D1-064D-8610-E9F36676037F}" type="slidenum">
              <a:rPr lang="es-ES_tradnl" noProof="0" smtClean="0"/>
              <a:pPr defTabSz="1218987"/>
              <a:t>‹Nº›</a:t>
            </a:fld>
            <a:endParaRPr lang="es-ES_tradnl" noProof="0" dirty="0"/>
          </a:p>
        </p:txBody>
      </p:sp>
    </p:spTree>
    <p:extLst>
      <p:ext uri="{BB962C8B-B14F-4D97-AF65-F5344CB8AC3E}">
        <p14:creationId xmlns:p14="http://schemas.microsoft.com/office/powerpoint/2010/main" val="838161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AB8829C-39EC-F847-8E44-6248000A3E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18987"/>
            <a:fld id="{5361768D-E9D1-064D-8610-E9F36676037F}" type="slidenum">
              <a:rPr lang="es-AR" smtClean="0"/>
              <a:pPr defTabSz="1218987"/>
              <a:t>‹Nº›</a:t>
            </a:fld>
            <a:endParaRPr lang="es-A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B64AEA8-A4FE-B646-ABA8-EE52E62BE3DC}"/>
              </a:ext>
            </a:extLst>
          </p:cNvPr>
          <p:cNvSpPr/>
          <p:nvPr userDrawn="1"/>
        </p:nvSpPr>
        <p:spPr>
          <a:xfrm>
            <a:off x="0" y="0"/>
            <a:ext cx="12191980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218987"/>
            <a:endParaRPr lang="en-IN" sz="2400" b="1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323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chart" Target="../charts/chart2.xml"/><Relationship Id="rId7" Type="http://schemas.openxmlformats.org/officeDocument/2006/relationships/image" Target="../media/image62.sv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image" Target="../media/image6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sv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9.png"/><Relationship Id="rId18" Type="http://schemas.openxmlformats.org/officeDocument/2006/relationships/image" Target="../media/image85.svg"/><Relationship Id="rId26" Type="http://schemas.openxmlformats.org/officeDocument/2006/relationships/image" Target="../media/image93.svg"/><Relationship Id="rId39" Type="http://schemas.openxmlformats.org/officeDocument/2006/relationships/image" Target="../media/image105.svg"/><Relationship Id="rId21" Type="http://schemas.openxmlformats.org/officeDocument/2006/relationships/image" Target="../media/image53.png"/><Relationship Id="rId34" Type="http://schemas.openxmlformats.org/officeDocument/2006/relationships/image" Target="../media/image60.png"/><Relationship Id="rId42" Type="http://schemas.openxmlformats.org/officeDocument/2006/relationships/image" Target="../media/image64.png"/><Relationship Id="rId7" Type="http://schemas.openxmlformats.org/officeDocument/2006/relationships/image" Target="../media/image46.png"/><Relationship Id="rId2" Type="http://schemas.openxmlformats.org/officeDocument/2006/relationships/image" Target="../media/image43.png"/><Relationship Id="rId16" Type="http://schemas.openxmlformats.org/officeDocument/2006/relationships/image" Target="../media/image83.svg"/><Relationship Id="rId20" Type="http://schemas.openxmlformats.org/officeDocument/2006/relationships/image" Target="../media/image87.svg"/><Relationship Id="rId29" Type="http://schemas.openxmlformats.org/officeDocument/2006/relationships/image" Target="../media/image57.png"/><Relationship Id="rId41" Type="http://schemas.openxmlformats.org/officeDocument/2006/relationships/image" Target="../media/image10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svg"/><Relationship Id="rId11" Type="http://schemas.openxmlformats.org/officeDocument/2006/relationships/image" Target="../media/image48.png"/><Relationship Id="rId24" Type="http://schemas.openxmlformats.org/officeDocument/2006/relationships/image" Target="../media/image91.svg"/><Relationship Id="rId32" Type="http://schemas.openxmlformats.org/officeDocument/2006/relationships/image" Target="../media/image59.png"/><Relationship Id="rId37" Type="http://schemas.openxmlformats.org/officeDocument/2006/relationships/image" Target="../media/image103.svg"/><Relationship Id="rId40" Type="http://schemas.openxmlformats.org/officeDocument/2006/relationships/image" Target="../media/image63.png"/><Relationship Id="rId5" Type="http://schemas.openxmlformats.org/officeDocument/2006/relationships/image" Target="../media/image45.png"/><Relationship Id="rId15" Type="http://schemas.openxmlformats.org/officeDocument/2006/relationships/image" Target="../media/image50.png"/><Relationship Id="rId23" Type="http://schemas.openxmlformats.org/officeDocument/2006/relationships/image" Target="../media/image54.png"/><Relationship Id="rId28" Type="http://schemas.openxmlformats.org/officeDocument/2006/relationships/image" Target="../media/image95.svg"/><Relationship Id="rId36" Type="http://schemas.openxmlformats.org/officeDocument/2006/relationships/image" Target="../media/image61.png"/><Relationship Id="rId10" Type="http://schemas.openxmlformats.org/officeDocument/2006/relationships/image" Target="../media/image77.svg"/><Relationship Id="rId19" Type="http://schemas.openxmlformats.org/officeDocument/2006/relationships/image" Target="../media/image52.png"/><Relationship Id="rId31" Type="http://schemas.openxmlformats.org/officeDocument/2006/relationships/image" Target="../media/image97.svg"/><Relationship Id="rId4" Type="http://schemas.openxmlformats.org/officeDocument/2006/relationships/image" Target="../media/image71.svg"/><Relationship Id="rId9" Type="http://schemas.openxmlformats.org/officeDocument/2006/relationships/image" Target="../media/image47.png"/><Relationship Id="rId14" Type="http://schemas.openxmlformats.org/officeDocument/2006/relationships/image" Target="../media/image81.svg"/><Relationship Id="rId22" Type="http://schemas.openxmlformats.org/officeDocument/2006/relationships/image" Target="../media/image89.svg"/><Relationship Id="rId27" Type="http://schemas.openxmlformats.org/officeDocument/2006/relationships/image" Target="../media/image56.png"/><Relationship Id="rId30" Type="http://schemas.openxmlformats.org/officeDocument/2006/relationships/image" Target="../media/image58.png"/><Relationship Id="rId35" Type="http://schemas.openxmlformats.org/officeDocument/2006/relationships/image" Target="../media/image101.svg"/><Relationship Id="rId43" Type="http://schemas.openxmlformats.org/officeDocument/2006/relationships/image" Target="../media/image109.svg"/><Relationship Id="rId8" Type="http://schemas.openxmlformats.org/officeDocument/2006/relationships/image" Target="../media/image75.svg"/><Relationship Id="rId3" Type="http://schemas.openxmlformats.org/officeDocument/2006/relationships/image" Target="../media/image44.png"/><Relationship Id="rId12" Type="http://schemas.openxmlformats.org/officeDocument/2006/relationships/image" Target="../media/image79.svg"/><Relationship Id="rId17" Type="http://schemas.openxmlformats.org/officeDocument/2006/relationships/image" Target="../media/image51.png"/><Relationship Id="rId25" Type="http://schemas.openxmlformats.org/officeDocument/2006/relationships/image" Target="../media/image55.png"/><Relationship Id="rId33" Type="http://schemas.openxmlformats.org/officeDocument/2006/relationships/image" Target="../media/image99.svg"/><Relationship Id="rId38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6.jpeg"/><Relationship Id="rId5" Type="http://schemas.openxmlformats.org/officeDocument/2006/relationships/image" Target="../media/image65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5.svg"/><Relationship Id="rId18" Type="http://schemas.openxmlformats.org/officeDocument/2006/relationships/image" Target="../media/image12.png"/><Relationship Id="rId3" Type="http://schemas.openxmlformats.org/officeDocument/2006/relationships/image" Target="../media/image5.svg"/><Relationship Id="rId21" Type="http://schemas.openxmlformats.org/officeDocument/2006/relationships/image" Target="../media/image23.svg"/><Relationship Id="rId7" Type="http://schemas.openxmlformats.org/officeDocument/2006/relationships/image" Target="../media/image9.svg"/><Relationship Id="rId12" Type="http://schemas.openxmlformats.org/officeDocument/2006/relationships/image" Target="../media/image9.png"/><Relationship Id="rId17" Type="http://schemas.openxmlformats.org/officeDocument/2006/relationships/image" Target="../media/image19.svg"/><Relationship Id="rId2" Type="http://schemas.openxmlformats.org/officeDocument/2006/relationships/image" Target="../media/image4.png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8.png"/><Relationship Id="rId19" Type="http://schemas.openxmlformats.org/officeDocument/2006/relationships/image" Target="../media/image21.svg"/><Relationship Id="rId4" Type="http://schemas.openxmlformats.org/officeDocument/2006/relationships/image" Target="../media/image5.png"/><Relationship Id="rId9" Type="http://schemas.openxmlformats.org/officeDocument/2006/relationships/image" Target="../media/image11.sv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12" Type="http://schemas.openxmlformats.org/officeDocument/2006/relationships/image" Target="../media/image34.sv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image" Target="../media/image32.svg"/><Relationship Id="rId4" Type="http://schemas.openxmlformats.org/officeDocument/2006/relationships/image" Target="../media/image16.jpeg"/><Relationship Id="rId9" Type="http://schemas.openxmlformats.org/officeDocument/2006/relationships/image" Target="../media/image19.png"/><Relationship Id="rId14" Type="http://schemas.openxmlformats.org/officeDocument/2006/relationships/image" Target="../media/image3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39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microsoft.com/office/2007/relationships/hdphoto" Target="../media/hdphoto1.wdp"/><Relationship Id="rId7" Type="http://schemas.openxmlformats.org/officeDocument/2006/relationships/image" Target="../media/image52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50.svg"/><Relationship Id="rId4" Type="http://schemas.openxmlformats.org/officeDocument/2006/relationships/image" Target="../media/image33.png"/><Relationship Id="rId9" Type="http://schemas.openxmlformats.org/officeDocument/2006/relationships/image" Target="../media/image54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0.sv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B21A24-F6D5-4380-913E-E729A5EFAB7A}"/>
              </a:ext>
            </a:extLst>
          </p:cNvPr>
          <p:cNvSpPr txBox="1"/>
          <p:nvPr/>
        </p:nvSpPr>
        <p:spPr>
          <a:xfrm>
            <a:off x="4470400" y="2747516"/>
            <a:ext cx="7403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3200" b="1" dirty="0"/>
              <a:t>INCLUSIÓN FINANCIERA DE LAS MUJERES: áreas de oportunidad para el SFPS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0952997-9ACD-4D28-B6FB-0B6702EE9946}"/>
              </a:ext>
            </a:extLst>
          </p:cNvPr>
          <p:cNvSpPr txBox="1"/>
          <p:nvPr/>
        </p:nvSpPr>
        <p:spPr>
          <a:xfrm>
            <a:off x="6112476" y="4488626"/>
            <a:ext cx="57611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419" sz="2800" dirty="0"/>
              <a:t>MARISOL ESCUDERO</a:t>
            </a:r>
          </a:p>
          <a:p>
            <a:pPr algn="r"/>
            <a:r>
              <a:rPr lang="es-419" sz="2800" dirty="0"/>
              <a:t>ASESORA LEGAL, POLÍTICAS Y GÉNERO</a:t>
            </a:r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F7D4C5E-59B2-754B-9AAB-D28777C7AFAD}"/>
              </a:ext>
            </a:extLst>
          </p:cNvPr>
          <p:cNvSpPr txBox="1"/>
          <p:nvPr/>
        </p:nvSpPr>
        <p:spPr>
          <a:xfrm>
            <a:off x="0" y="0"/>
            <a:ext cx="5151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BRECHAS DE GÉNERO EN EL SFPS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</a:t>
            </a:r>
          </a:p>
        </p:txBody>
      </p:sp>
      <p:graphicFrame>
        <p:nvGraphicFramePr>
          <p:cNvPr id="39" name="Chart 25">
            <a:extLst>
              <a:ext uri="{FF2B5EF4-FFF2-40B4-BE49-F238E27FC236}">
                <a16:creationId xmlns:a16="http://schemas.microsoft.com/office/drawing/2014/main" xmlns="" id="{53DAA0CD-9C01-9543-BF22-B54220EBB8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2781302"/>
              </p:ext>
            </p:extLst>
          </p:nvPr>
        </p:nvGraphicFramePr>
        <p:xfrm>
          <a:off x="7716267" y="3315813"/>
          <a:ext cx="2507814" cy="229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F0D7B245-025A-944B-A29F-9EE98570E690}"/>
              </a:ext>
            </a:extLst>
          </p:cNvPr>
          <p:cNvSpPr/>
          <p:nvPr/>
        </p:nvSpPr>
        <p:spPr>
          <a:xfrm>
            <a:off x="5193350" y="3601069"/>
            <a:ext cx="2453870" cy="21275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7688BA27-CDBD-3B4B-B626-F7A8B09627F0}"/>
              </a:ext>
            </a:extLst>
          </p:cNvPr>
          <p:cNvSpPr/>
          <p:nvPr/>
        </p:nvSpPr>
        <p:spPr>
          <a:xfrm>
            <a:off x="2684448" y="3601069"/>
            <a:ext cx="2453870" cy="21275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xmlns="" id="{19625075-1618-EF4D-952F-3052A4422A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1616659"/>
              </p:ext>
            </p:extLst>
          </p:nvPr>
        </p:nvGraphicFramePr>
        <p:xfrm>
          <a:off x="2545627" y="3264025"/>
          <a:ext cx="2609232" cy="2338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xmlns="" id="{87A85854-F934-9044-98F1-AB76E9D964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8694902"/>
              </p:ext>
            </p:extLst>
          </p:nvPr>
        </p:nvGraphicFramePr>
        <p:xfrm>
          <a:off x="5079875" y="3257405"/>
          <a:ext cx="2609232" cy="2338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4" name="Text Placeholder 3">
            <a:extLst>
              <a:ext uri="{FF2B5EF4-FFF2-40B4-BE49-F238E27FC236}">
                <a16:creationId xmlns:a16="http://schemas.microsoft.com/office/drawing/2014/main" xmlns="" id="{50832CF2-B020-724A-955C-1013CCD0CE76}"/>
              </a:ext>
            </a:extLst>
          </p:cNvPr>
          <p:cNvSpPr txBox="1">
            <a:spLocks/>
          </p:cNvSpPr>
          <p:nvPr/>
        </p:nvSpPr>
        <p:spPr>
          <a:xfrm>
            <a:off x="451945" y="2739708"/>
            <a:ext cx="11472001" cy="5539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defPPr>
              <a:defRPr lang="es-419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600"/>
              <a:t>Entre el 2016 y 2020 existe una brecha constante para la mujer en el acceso y uso de servicios financieros donde los montos de crédito son menores aún cuando la mujer mantiene un saldo mayor de captación que el hombre.  </a:t>
            </a:r>
            <a:endParaRPr lang="es-ES_tradnl" sz="1600" dirty="0"/>
          </a:p>
        </p:txBody>
      </p:sp>
      <p:sp>
        <p:nvSpPr>
          <p:cNvPr id="45" name="CuadroTexto 8">
            <a:extLst>
              <a:ext uri="{FF2B5EF4-FFF2-40B4-BE49-F238E27FC236}">
                <a16:creationId xmlns:a16="http://schemas.microsoft.com/office/drawing/2014/main" xmlns="" id="{14011CEE-8D01-DB4E-89E4-74FB5B926DE6}"/>
              </a:ext>
            </a:extLst>
          </p:cNvPr>
          <p:cNvSpPr txBox="1"/>
          <p:nvPr/>
        </p:nvSpPr>
        <p:spPr>
          <a:xfrm>
            <a:off x="2606536" y="3310577"/>
            <a:ext cx="24609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050" i="1"/>
            </a:lvl1pPr>
          </a:lstStyle>
          <a:p>
            <a:r>
              <a:rPr lang="es-MX" sz="800" dirty="0"/>
              <a:t>Monto concedido por Género (USD) y tipo de crédito </a:t>
            </a:r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xmlns="" id="{A49D01DC-3801-5546-8711-5B70DD622E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8639844"/>
              </p:ext>
            </p:extLst>
          </p:nvPr>
        </p:nvGraphicFramePr>
        <p:xfrm>
          <a:off x="518727" y="3382638"/>
          <a:ext cx="2347468" cy="2230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7" name="Rectangle 46">
            <a:extLst>
              <a:ext uri="{FF2B5EF4-FFF2-40B4-BE49-F238E27FC236}">
                <a16:creationId xmlns:a16="http://schemas.microsoft.com/office/drawing/2014/main" xmlns="" id="{8756EE21-EEE2-8546-BC72-3A81C066A884}"/>
              </a:ext>
            </a:extLst>
          </p:cNvPr>
          <p:cNvSpPr/>
          <p:nvPr/>
        </p:nvSpPr>
        <p:spPr>
          <a:xfrm>
            <a:off x="451945" y="2738133"/>
            <a:ext cx="2127934" cy="3024912"/>
          </a:xfrm>
          <a:prstGeom prst="rect">
            <a:avLst/>
          </a:prstGeom>
          <a:noFill/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_tradnl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7D4614D7-CECF-604B-B7A1-C6D5A29EC052}"/>
              </a:ext>
            </a:extLst>
          </p:cNvPr>
          <p:cNvSpPr txBox="1"/>
          <p:nvPr/>
        </p:nvSpPr>
        <p:spPr>
          <a:xfrm>
            <a:off x="844404" y="3727454"/>
            <a:ext cx="656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>
                <a:latin typeface="Franklin Gothic Medium" panose="020B0603020102020204" pitchFamily="34" charset="0"/>
              </a:rPr>
              <a:t>1.04 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CD309E2A-94C1-6C40-B8C0-93E08249DA48}"/>
              </a:ext>
            </a:extLst>
          </p:cNvPr>
          <p:cNvSpPr txBox="1"/>
          <p:nvPr/>
        </p:nvSpPr>
        <p:spPr>
          <a:xfrm>
            <a:off x="1958221" y="3525341"/>
            <a:ext cx="5777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>
                <a:latin typeface="Franklin Gothic Medium" panose="020B0603020102020204" pitchFamily="34" charset="0"/>
              </a:rPr>
              <a:t>1.2 M</a:t>
            </a:r>
          </a:p>
        </p:txBody>
      </p:sp>
      <p:pic>
        <p:nvPicPr>
          <p:cNvPr id="50" name="Graphic 49" descr="Man">
            <a:extLst>
              <a:ext uri="{FF2B5EF4-FFF2-40B4-BE49-F238E27FC236}">
                <a16:creationId xmlns:a16="http://schemas.microsoft.com/office/drawing/2014/main" xmlns="" id="{C0E61B05-6485-D345-B5C5-8C76AB841B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85645" y="4067520"/>
            <a:ext cx="564527" cy="564527"/>
          </a:xfrm>
          <a:prstGeom prst="rect">
            <a:avLst/>
          </a:prstGeom>
        </p:spPr>
      </p:pic>
      <p:pic>
        <p:nvPicPr>
          <p:cNvPr id="51" name="Graphic 50" descr="Woman">
            <a:extLst>
              <a:ext uri="{FF2B5EF4-FFF2-40B4-BE49-F238E27FC236}">
                <a16:creationId xmlns:a16="http://schemas.microsoft.com/office/drawing/2014/main" xmlns="" id="{C95A67A6-FB89-0B43-9882-B9E77D7F592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62017" y="4793171"/>
            <a:ext cx="395920" cy="39592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4CBB9A82-A5FC-954A-A189-C9774DEB2067}"/>
              </a:ext>
            </a:extLst>
          </p:cNvPr>
          <p:cNvSpPr txBox="1"/>
          <p:nvPr/>
        </p:nvSpPr>
        <p:spPr>
          <a:xfrm>
            <a:off x="409962" y="3311811"/>
            <a:ext cx="17700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i="1" dirty="0"/>
              <a:t>Sujetos de crédito en millones (USD)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A036C4C1-D264-A34D-A14B-1125D675DEF0}"/>
              </a:ext>
            </a:extLst>
          </p:cNvPr>
          <p:cNvSpPr/>
          <p:nvPr/>
        </p:nvSpPr>
        <p:spPr>
          <a:xfrm>
            <a:off x="2643376" y="2898227"/>
            <a:ext cx="5044799" cy="2868464"/>
          </a:xfrm>
          <a:prstGeom prst="rect">
            <a:avLst/>
          </a:prstGeom>
          <a:noFill/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_tradnl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8D6D129D-3E6D-0244-B8F6-CB857E5EB86F}"/>
              </a:ext>
            </a:extLst>
          </p:cNvPr>
          <p:cNvSpPr txBox="1"/>
          <p:nvPr/>
        </p:nvSpPr>
        <p:spPr>
          <a:xfrm>
            <a:off x="4618104" y="3586777"/>
            <a:ext cx="518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rgbClr val="1F4E79"/>
                </a:solidFill>
                <a:latin typeface="Franklin Gothic Medium" panose="020B0603020102020204" pitchFamily="34" charset="0"/>
              </a:rPr>
              <a:t>2016</a:t>
            </a:r>
            <a:endParaRPr lang="es-ES_tradnl" dirty="0">
              <a:solidFill>
                <a:srgbClr val="1F4E79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55" name="Graphic 54" descr="Man">
            <a:extLst>
              <a:ext uri="{FF2B5EF4-FFF2-40B4-BE49-F238E27FC236}">
                <a16:creationId xmlns:a16="http://schemas.microsoft.com/office/drawing/2014/main" xmlns="" id="{9CE9FDCA-062F-234E-B808-8B8AB78B70A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363868" y="3791174"/>
            <a:ext cx="252000" cy="252000"/>
          </a:xfrm>
          <a:prstGeom prst="rect">
            <a:avLst/>
          </a:prstGeom>
        </p:spPr>
      </p:pic>
      <p:pic>
        <p:nvPicPr>
          <p:cNvPr id="56" name="Graphic 55" descr="Woman">
            <a:extLst>
              <a:ext uri="{FF2B5EF4-FFF2-40B4-BE49-F238E27FC236}">
                <a16:creationId xmlns:a16="http://schemas.microsoft.com/office/drawing/2014/main" xmlns="" id="{7B2AE394-1500-4B49-BA17-83AED10191B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363868" y="4075460"/>
            <a:ext cx="252000" cy="25200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9840A66D-85DA-6644-A6CD-688E68961A8E}"/>
              </a:ext>
            </a:extLst>
          </p:cNvPr>
          <p:cNvSpPr txBox="1"/>
          <p:nvPr/>
        </p:nvSpPr>
        <p:spPr>
          <a:xfrm>
            <a:off x="4505938" y="3850426"/>
            <a:ext cx="5757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/>
              <a:t>Hombres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F58586C7-1D78-1E49-90AE-B35BE1E6E7A6}"/>
              </a:ext>
            </a:extLst>
          </p:cNvPr>
          <p:cNvSpPr txBox="1"/>
          <p:nvPr/>
        </p:nvSpPr>
        <p:spPr>
          <a:xfrm>
            <a:off x="4505938" y="4096125"/>
            <a:ext cx="5357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/>
              <a:t>Mujeres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11518B0-2A24-614A-BA87-1D436F10A997}"/>
              </a:ext>
            </a:extLst>
          </p:cNvPr>
          <p:cNvSpPr txBox="1"/>
          <p:nvPr/>
        </p:nvSpPr>
        <p:spPr>
          <a:xfrm>
            <a:off x="7151390" y="3574585"/>
            <a:ext cx="5180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dirty="0">
                <a:solidFill>
                  <a:srgbClr val="1F4E79"/>
                </a:solidFill>
                <a:latin typeface="Franklin Gothic Medium" panose="020B0603020102020204" pitchFamily="34" charset="0"/>
              </a:rPr>
              <a:t>2020</a:t>
            </a:r>
            <a:endParaRPr lang="es-ES_tradnl" dirty="0">
              <a:solidFill>
                <a:srgbClr val="1F4E79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60" name="Graphic 59" descr="Man">
            <a:extLst>
              <a:ext uri="{FF2B5EF4-FFF2-40B4-BE49-F238E27FC236}">
                <a16:creationId xmlns:a16="http://schemas.microsoft.com/office/drawing/2014/main" xmlns="" id="{42D37D58-73AE-384C-8D1B-6C32D62D78C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019074" y="3791174"/>
            <a:ext cx="252000" cy="252000"/>
          </a:xfrm>
          <a:prstGeom prst="rect">
            <a:avLst/>
          </a:prstGeom>
        </p:spPr>
      </p:pic>
      <p:pic>
        <p:nvPicPr>
          <p:cNvPr id="61" name="Graphic 60" descr="Woman">
            <a:extLst>
              <a:ext uri="{FF2B5EF4-FFF2-40B4-BE49-F238E27FC236}">
                <a16:creationId xmlns:a16="http://schemas.microsoft.com/office/drawing/2014/main" xmlns="" id="{20DA7415-09F8-3E46-BDDE-A2A52FD0B85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019074" y="4075460"/>
            <a:ext cx="252000" cy="252000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E37C4AC7-49D8-AF44-B5ED-FA7070F1FB87}"/>
              </a:ext>
            </a:extLst>
          </p:cNvPr>
          <p:cNvSpPr txBox="1"/>
          <p:nvPr/>
        </p:nvSpPr>
        <p:spPr>
          <a:xfrm>
            <a:off x="7124568" y="3874810"/>
            <a:ext cx="5757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/>
              <a:t>Hombres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15277AF3-08FF-4447-B44A-FA49BCCEBB3C}"/>
              </a:ext>
            </a:extLst>
          </p:cNvPr>
          <p:cNvSpPr txBox="1"/>
          <p:nvPr/>
        </p:nvSpPr>
        <p:spPr>
          <a:xfrm>
            <a:off x="7124568" y="4181469"/>
            <a:ext cx="5357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dirty="0"/>
              <a:t>Mujeres</a:t>
            </a:r>
          </a:p>
        </p:txBody>
      </p:sp>
      <p:sp>
        <p:nvSpPr>
          <p:cNvPr id="64" name="TextBox 30">
            <a:extLst>
              <a:ext uri="{FF2B5EF4-FFF2-40B4-BE49-F238E27FC236}">
                <a16:creationId xmlns:a16="http://schemas.microsoft.com/office/drawing/2014/main" xmlns="" id="{1C91EB43-5C84-DF4E-9582-8CF03D3B2123}"/>
              </a:ext>
            </a:extLst>
          </p:cNvPr>
          <p:cNvSpPr txBox="1"/>
          <p:nvPr/>
        </p:nvSpPr>
        <p:spPr>
          <a:xfrm>
            <a:off x="9118167" y="3589022"/>
            <a:ext cx="56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dirty="0">
                <a:latin typeface="Franklin Gothic Medium" panose="020B0603020102020204" pitchFamily="34" charset="0"/>
              </a:rPr>
              <a:t>4.6 M</a:t>
            </a:r>
          </a:p>
        </p:txBody>
      </p:sp>
      <p:pic>
        <p:nvPicPr>
          <p:cNvPr id="65" name="Graphic 32" descr="Man">
            <a:extLst>
              <a:ext uri="{FF2B5EF4-FFF2-40B4-BE49-F238E27FC236}">
                <a16:creationId xmlns:a16="http://schemas.microsoft.com/office/drawing/2014/main" xmlns="" id="{94E56591-C7CB-5240-84B6-ABF8F6523B8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782201" y="4071962"/>
            <a:ext cx="392400" cy="392400"/>
          </a:xfrm>
          <a:prstGeom prst="rect">
            <a:avLst/>
          </a:prstGeom>
        </p:spPr>
      </p:pic>
      <p:pic>
        <p:nvPicPr>
          <p:cNvPr id="66" name="Graphic 34" descr="Woman">
            <a:extLst>
              <a:ext uri="{FF2B5EF4-FFF2-40B4-BE49-F238E27FC236}">
                <a16:creationId xmlns:a16="http://schemas.microsoft.com/office/drawing/2014/main" xmlns="" id="{2135EA4F-B312-6B45-8A51-3CD4E577A14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782201" y="4797613"/>
            <a:ext cx="392400" cy="392400"/>
          </a:xfrm>
          <a:prstGeom prst="rect">
            <a:avLst/>
          </a:prstGeom>
        </p:spPr>
      </p:pic>
      <p:sp>
        <p:nvSpPr>
          <p:cNvPr id="67" name="Rectangle 27">
            <a:extLst>
              <a:ext uri="{FF2B5EF4-FFF2-40B4-BE49-F238E27FC236}">
                <a16:creationId xmlns:a16="http://schemas.microsoft.com/office/drawing/2014/main" xmlns="" id="{A14582F1-1CAF-524C-93D7-61409C35C687}"/>
              </a:ext>
            </a:extLst>
          </p:cNvPr>
          <p:cNvSpPr/>
          <p:nvPr/>
        </p:nvSpPr>
        <p:spPr>
          <a:xfrm>
            <a:off x="7736969" y="2975441"/>
            <a:ext cx="4119611" cy="2787604"/>
          </a:xfrm>
          <a:prstGeom prst="rect">
            <a:avLst/>
          </a:prstGeom>
          <a:noFill/>
          <a:ln>
            <a:solidFill>
              <a:srgbClr val="1F4E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_tradnl"/>
          </a:p>
        </p:txBody>
      </p:sp>
      <p:pic>
        <p:nvPicPr>
          <p:cNvPr id="68" name="Graphic 32" descr="Man">
            <a:extLst>
              <a:ext uri="{FF2B5EF4-FFF2-40B4-BE49-F238E27FC236}">
                <a16:creationId xmlns:a16="http://schemas.microsoft.com/office/drawing/2014/main" xmlns="" id="{53844B9F-2AE4-8243-AE59-C1AB2A8E1E4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907097" y="3988942"/>
            <a:ext cx="392400" cy="392400"/>
          </a:xfrm>
          <a:prstGeom prst="rect">
            <a:avLst/>
          </a:prstGeom>
        </p:spPr>
      </p:pic>
      <p:pic>
        <p:nvPicPr>
          <p:cNvPr id="69" name="Graphic 34" descr="Woman">
            <a:extLst>
              <a:ext uri="{FF2B5EF4-FFF2-40B4-BE49-F238E27FC236}">
                <a16:creationId xmlns:a16="http://schemas.microsoft.com/office/drawing/2014/main" xmlns="" id="{FE8F3F0B-2DB0-EF47-AFEE-78CE7D989B0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869297" y="4714899"/>
            <a:ext cx="468000" cy="468000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069053F1-E66B-8348-B15F-116D4DEE51CC}"/>
              </a:ext>
            </a:extLst>
          </p:cNvPr>
          <p:cNvSpPr txBox="1"/>
          <p:nvPr/>
        </p:nvSpPr>
        <p:spPr>
          <a:xfrm>
            <a:off x="451945" y="2729133"/>
            <a:ext cx="2127934" cy="577081"/>
          </a:xfrm>
          <a:prstGeom prst="rect">
            <a:avLst/>
          </a:prstGeom>
          <a:solidFill>
            <a:srgbClr val="1F4E79"/>
          </a:solidFill>
          <a:ln>
            <a:solidFill>
              <a:srgbClr val="981D33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050" dirty="0">
                <a:solidFill>
                  <a:schemeClr val="bg1"/>
                </a:solidFill>
              </a:rPr>
              <a:t>Las colocaciones de crédito han aumentado, sin embargo la brecha de género se mantiene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A9BF0EC7-92D8-974B-884E-EB30E7C1D2D6}"/>
              </a:ext>
            </a:extLst>
          </p:cNvPr>
          <p:cNvSpPr txBox="1"/>
          <p:nvPr/>
        </p:nvSpPr>
        <p:spPr>
          <a:xfrm>
            <a:off x="2643376" y="2725225"/>
            <a:ext cx="5044799" cy="590588"/>
          </a:xfrm>
          <a:prstGeom prst="rect">
            <a:avLst/>
          </a:prstGeom>
          <a:solidFill>
            <a:srgbClr val="1F4E79"/>
          </a:solidFill>
          <a:ln>
            <a:solidFill>
              <a:srgbClr val="981D33"/>
            </a:solidFill>
          </a:ln>
        </p:spPr>
        <p:txBody>
          <a:bodyPr wrap="square" rtlCol="0">
            <a:noAutofit/>
          </a:bodyPr>
          <a:lstStyle/>
          <a:p>
            <a:r>
              <a:rPr lang="es-ES_tradnl" sz="1100" dirty="0">
                <a:solidFill>
                  <a:schemeClr val="bg1"/>
                </a:solidFill>
              </a:rPr>
              <a:t>Aunque en el 2020 los montos y créditos fueron menores la constante en los diferentes años mantiene marcada la diferencia en la mujer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D464162D-6290-D043-9918-CF4234E24D18}"/>
              </a:ext>
            </a:extLst>
          </p:cNvPr>
          <p:cNvSpPr txBox="1"/>
          <p:nvPr/>
        </p:nvSpPr>
        <p:spPr>
          <a:xfrm>
            <a:off x="7741464" y="2725225"/>
            <a:ext cx="4119611" cy="590588"/>
          </a:xfrm>
          <a:prstGeom prst="rect">
            <a:avLst/>
          </a:prstGeom>
          <a:solidFill>
            <a:srgbClr val="1F4E79"/>
          </a:solidFill>
          <a:ln>
            <a:solidFill>
              <a:srgbClr val="981D33"/>
            </a:solidFill>
          </a:ln>
        </p:spPr>
        <p:txBody>
          <a:bodyPr wrap="square" rtlCol="0">
            <a:noAutofit/>
          </a:bodyPr>
          <a:lstStyle/>
          <a:p>
            <a:r>
              <a:rPr lang="es-ES_tradnl" sz="1100" dirty="0">
                <a:solidFill>
                  <a:schemeClr val="bg1"/>
                </a:solidFill>
              </a:rPr>
              <a:t>El número de depositantes ha aumentado 17% con una participación equilibrada entre hombres y mujeres. El saldo aumentó con participación de mujeres significativamente mayor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A0CC053D-3B09-CA45-A576-C65FDB6067F8}"/>
              </a:ext>
            </a:extLst>
          </p:cNvPr>
          <p:cNvSpPr txBox="1"/>
          <p:nvPr/>
        </p:nvSpPr>
        <p:spPr>
          <a:xfrm>
            <a:off x="238683" y="1011464"/>
            <a:ext cx="11685263" cy="156966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>
                <a:solidFill>
                  <a:schemeClr val="bg1"/>
                </a:solidFill>
              </a:rPr>
              <a:t>Entre el 2016 y 2020 existe una brecha constante para la mujer en el acceso y uso a productos de crédito donde los montos son menores aún cuando la mujer mantiene un saldo mayor de captación que el hombre y una menor tasa de mora.</a:t>
            </a: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72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Woman">
            <a:extLst>
              <a:ext uri="{FF2B5EF4-FFF2-40B4-BE49-F238E27FC236}">
                <a16:creationId xmlns:a16="http://schemas.microsoft.com/office/drawing/2014/main" xmlns="" id="{80A24F92-440F-564E-B456-876884C0BA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9660" y="2772876"/>
            <a:ext cx="914400" cy="9144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C7C1992-394E-CC48-9785-45F161C45FDC}"/>
              </a:ext>
            </a:extLst>
          </p:cNvPr>
          <p:cNvSpPr txBox="1"/>
          <p:nvPr/>
        </p:nvSpPr>
        <p:spPr>
          <a:xfrm>
            <a:off x="0" y="0"/>
            <a:ext cx="5151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BRECHAS DE GÉNERO EN EL SFPS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AE1641-C7E3-6546-982A-9DAFDC003958}"/>
              </a:ext>
            </a:extLst>
          </p:cNvPr>
          <p:cNvSpPr txBox="1"/>
          <p:nvPr/>
        </p:nvSpPr>
        <p:spPr>
          <a:xfrm>
            <a:off x="238683" y="1011464"/>
            <a:ext cx="11685263" cy="120032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>
                <a:solidFill>
                  <a:schemeClr val="bg1"/>
                </a:solidFill>
              </a:rPr>
              <a:t>La representación de las mujeres en los órganos de administración de las entidades no es proporcional a su participación como socias de las entidades. </a:t>
            </a:r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1" name="Graphic 10" descr="Meeting">
            <a:extLst>
              <a:ext uri="{FF2B5EF4-FFF2-40B4-BE49-F238E27FC236}">
                <a16:creationId xmlns:a16="http://schemas.microsoft.com/office/drawing/2014/main" xmlns="" id="{3543E424-6A82-0445-9183-79E4975A6B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424062" y="2119978"/>
            <a:ext cx="1277739" cy="12777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B01B9DD-99C7-FF4E-8F70-2FE87EDE6F5D}"/>
              </a:ext>
            </a:extLst>
          </p:cNvPr>
          <p:cNvSpPr txBox="1"/>
          <p:nvPr/>
        </p:nvSpPr>
        <p:spPr>
          <a:xfrm>
            <a:off x="2740515" y="3757896"/>
            <a:ext cx="2530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600" b="1" dirty="0">
                <a:solidFill>
                  <a:srgbClr val="1F4E79"/>
                </a:solidFill>
              </a:rPr>
              <a:t>    33% </a:t>
            </a:r>
          </a:p>
          <a:p>
            <a:r>
              <a:rPr lang="x-none" dirty="0"/>
              <a:t>   de las entidades </a:t>
            </a:r>
          </a:p>
          <a:p>
            <a:r>
              <a:rPr lang="en-US" dirty="0"/>
              <a:t> una</a:t>
            </a:r>
            <a:r>
              <a:rPr lang="x-none" dirty="0"/>
              <a:t> mujer ocupa la    posición de GERENTE</a:t>
            </a:r>
          </a:p>
        </p:txBody>
      </p:sp>
      <p:pic>
        <p:nvPicPr>
          <p:cNvPr id="17" name="Content Placeholder 6" descr="Woman">
            <a:extLst>
              <a:ext uri="{FF2B5EF4-FFF2-40B4-BE49-F238E27FC236}">
                <a16:creationId xmlns:a16="http://schemas.microsoft.com/office/drawing/2014/main" xmlns="" id="{25E79181-E988-574D-909D-68EBF7C409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33402" y="2843496"/>
            <a:ext cx="9144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FC72C36-1E52-BF4A-A1FA-31700571FA26}"/>
              </a:ext>
            </a:extLst>
          </p:cNvPr>
          <p:cNvSpPr txBox="1"/>
          <p:nvPr/>
        </p:nvSpPr>
        <p:spPr>
          <a:xfrm>
            <a:off x="238683" y="3757896"/>
            <a:ext cx="2530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3600" b="1" dirty="0">
                <a:solidFill>
                  <a:srgbClr val="1F4E79"/>
                </a:solidFill>
              </a:rPr>
              <a:t>    30% </a:t>
            </a:r>
          </a:p>
          <a:p>
            <a:r>
              <a:rPr lang="x-none" dirty="0"/>
              <a:t>de las entidades </a:t>
            </a:r>
          </a:p>
          <a:p>
            <a:r>
              <a:rPr lang="en-US" dirty="0"/>
              <a:t>una</a:t>
            </a:r>
            <a:r>
              <a:rPr lang="x-none" dirty="0"/>
              <a:t> mujer ocupa la posición de PRESIDENTA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083CC5CE-5255-954D-80D4-FEE7C090B5C0}"/>
              </a:ext>
            </a:extLst>
          </p:cNvPr>
          <p:cNvSpPr txBox="1"/>
          <p:nvPr/>
        </p:nvSpPr>
        <p:spPr>
          <a:xfrm>
            <a:off x="5106555" y="3270576"/>
            <a:ext cx="6443868" cy="286232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x-none" b="1" dirty="0">
                <a:solidFill>
                  <a:srgbClr val="1F4E79"/>
                </a:solidFill>
                <a:ea typeface="Lato" panose="020F0502020204030203" pitchFamily="34" charset="0"/>
                <a:cs typeface="Lato" panose="020F0502020204030203" pitchFamily="34" charset="0"/>
              </a:rPr>
              <a:t>El 67% de las entidades tiene una representación de  menos del 50% de mujeres en sus Asambleas Generales de Socios</a:t>
            </a:r>
            <a:endParaRPr lang="x-none" b="1" dirty="0">
              <a:solidFill>
                <a:srgbClr val="1F4E79"/>
              </a:solidFill>
            </a:endParaRPr>
          </a:p>
          <a:p>
            <a:endParaRPr lang="x-none" b="1" dirty="0">
              <a:solidFill>
                <a:srgbClr val="1F4E79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x-none" b="1" dirty="0">
              <a:solidFill>
                <a:srgbClr val="1F4E79"/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x-none" b="1" dirty="0">
                <a:solidFill>
                  <a:srgbClr val="1F4E79"/>
                </a:solidFill>
                <a:ea typeface="Lato" panose="020F0502020204030203" pitchFamily="34" charset="0"/>
                <a:cs typeface="Lato" panose="020F0502020204030203" pitchFamily="34" charset="0"/>
              </a:rPr>
              <a:t>En el Segmento 1, el 72% de las COACs indican tener una o ninguna mujer como integrante del Consejo de Vigilancia</a:t>
            </a:r>
            <a:endParaRPr lang="x-none" b="1" dirty="0">
              <a:solidFill>
                <a:srgbClr val="1F4E79"/>
              </a:solidFill>
            </a:endParaRPr>
          </a:p>
          <a:p>
            <a:endParaRPr lang="x-none" b="1" dirty="0">
              <a:solidFill>
                <a:srgbClr val="1F4E7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endParaRPr lang="x-none" b="1" dirty="0">
              <a:solidFill>
                <a:srgbClr val="1F4E79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r>
              <a:rPr lang="x-none" b="1" dirty="0">
                <a:solidFill>
                  <a:srgbClr val="1F4E79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 mayoría de las entidades tiene menos del 50% de mujeres en sus Consejos de Administración</a:t>
            </a:r>
            <a:endParaRPr lang="x-none" dirty="0"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82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86370CF-29F1-8D49-9E0F-780C8FB3E38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53" y="1708584"/>
            <a:ext cx="2905292" cy="229024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xmlns="" id="{1C1FA550-253D-1143-9B1A-D043A1D83060}"/>
              </a:ext>
            </a:extLst>
          </p:cNvPr>
          <p:cNvSpPr/>
          <p:nvPr/>
        </p:nvSpPr>
        <p:spPr>
          <a:xfrm>
            <a:off x="6464971" y="1261041"/>
            <a:ext cx="1989219" cy="1857309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85A43AD4-5DA4-D645-AB37-EFA5AD85FCC6}"/>
              </a:ext>
            </a:extLst>
          </p:cNvPr>
          <p:cNvSpPr/>
          <p:nvPr/>
        </p:nvSpPr>
        <p:spPr>
          <a:xfrm>
            <a:off x="3039005" y="1251178"/>
            <a:ext cx="1989219" cy="185730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D7FE33B3-2A92-D543-A304-807C5D9334DE}"/>
              </a:ext>
            </a:extLst>
          </p:cNvPr>
          <p:cNvSpPr/>
          <p:nvPr/>
        </p:nvSpPr>
        <p:spPr>
          <a:xfrm>
            <a:off x="4913315" y="3739650"/>
            <a:ext cx="1989219" cy="185730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42336B01-9137-8044-97D2-4E3D8B843822}"/>
              </a:ext>
            </a:extLst>
          </p:cNvPr>
          <p:cNvSpPr/>
          <p:nvPr/>
        </p:nvSpPr>
        <p:spPr>
          <a:xfrm>
            <a:off x="6689559" y="1457939"/>
            <a:ext cx="1540042" cy="1443789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B84770BD-02B2-2A4D-8D2A-0BE2FE5FFAD3}"/>
              </a:ext>
            </a:extLst>
          </p:cNvPr>
          <p:cNvSpPr/>
          <p:nvPr/>
        </p:nvSpPr>
        <p:spPr>
          <a:xfrm>
            <a:off x="3280611" y="1465961"/>
            <a:ext cx="1540042" cy="1443789"/>
          </a:xfrm>
          <a:prstGeom prst="ellipse">
            <a:avLst/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21FFF3C9-F29E-D945-A3ED-91871FFE65BE}"/>
              </a:ext>
            </a:extLst>
          </p:cNvPr>
          <p:cNvSpPr/>
          <p:nvPr/>
        </p:nvSpPr>
        <p:spPr>
          <a:xfrm>
            <a:off x="5149517" y="3960510"/>
            <a:ext cx="1540042" cy="1443789"/>
          </a:xfrm>
          <a:prstGeom prst="ellipse">
            <a:avLst/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4BC27A1-160E-3D44-941C-03D07A674B5A}"/>
              </a:ext>
            </a:extLst>
          </p:cNvPr>
          <p:cNvSpPr txBox="1"/>
          <p:nvPr/>
        </p:nvSpPr>
        <p:spPr>
          <a:xfrm>
            <a:off x="3444201" y="2283923"/>
            <a:ext cx="121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/>
              <a:t>DEMANDA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FE47DAA-9373-3541-B91F-1D9E534895FB}"/>
              </a:ext>
            </a:extLst>
          </p:cNvPr>
          <p:cNvSpPr txBox="1"/>
          <p:nvPr/>
        </p:nvSpPr>
        <p:spPr>
          <a:xfrm>
            <a:off x="7029611" y="2227777"/>
            <a:ext cx="121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/>
              <a:t>OFERTA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325E343-6248-B648-A619-507FC9872350}"/>
              </a:ext>
            </a:extLst>
          </p:cNvPr>
          <p:cNvSpPr txBox="1"/>
          <p:nvPr/>
        </p:nvSpPr>
        <p:spPr>
          <a:xfrm>
            <a:off x="5109408" y="4522774"/>
            <a:ext cx="1540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b="1" dirty="0"/>
              <a:t>LEGALES Y NORMATIVAS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9D75EEC-2672-0A4D-BAA8-F4AFAB3CC824}"/>
              </a:ext>
            </a:extLst>
          </p:cNvPr>
          <p:cNvSpPr txBox="1"/>
          <p:nvPr/>
        </p:nvSpPr>
        <p:spPr>
          <a:xfrm>
            <a:off x="5185609" y="2795184"/>
            <a:ext cx="1211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b="1" dirty="0"/>
              <a:t>BARRERAS EN EL SFPS</a:t>
            </a:r>
          </a:p>
        </p:txBody>
      </p:sp>
      <p:pic>
        <p:nvPicPr>
          <p:cNvPr id="17" name="Graphic 16" descr="Group of women">
            <a:extLst>
              <a:ext uri="{FF2B5EF4-FFF2-40B4-BE49-F238E27FC236}">
                <a16:creationId xmlns:a16="http://schemas.microsoft.com/office/drawing/2014/main" xmlns="" id="{62E10825-2AB4-694A-AE4B-5B5AB54504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768639" y="1826723"/>
            <a:ext cx="457200" cy="457200"/>
          </a:xfrm>
          <a:prstGeom prst="rect">
            <a:avLst/>
          </a:prstGeom>
        </p:spPr>
      </p:pic>
      <p:pic>
        <p:nvPicPr>
          <p:cNvPr id="19" name="Graphic 18" descr="Bank">
            <a:extLst>
              <a:ext uri="{FF2B5EF4-FFF2-40B4-BE49-F238E27FC236}">
                <a16:creationId xmlns:a16="http://schemas.microsoft.com/office/drawing/2014/main" xmlns="" id="{262C9E33-2138-7542-AB1B-8EF91EC48F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7194883" y="1714428"/>
            <a:ext cx="583603" cy="583603"/>
          </a:xfrm>
          <a:prstGeom prst="rect">
            <a:avLst/>
          </a:prstGeom>
        </p:spPr>
      </p:pic>
      <p:pic>
        <p:nvPicPr>
          <p:cNvPr id="21" name="Graphic 20" descr="Scales of justice">
            <a:extLst>
              <a:ext uri="{FF2B5EF4-FFF2-40B4-BE49-F238E27FC236}">
                <a16:creationId xmlns:a16="http://schemas.microsoft.com/office/drawing/2014/main" xmlns="" id="{2BBC516F-1650-474B-AA9B-2245E72CC4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638800" y="4118806"/>
            <a:ext cx="457200" cy="457200"/>
          </a:xfrm>
          <a:prstGeom prst="rect">
            <a:avLst/>
          </a:prstGeom>
        </p:spPr>
      </p:pic>
      <p:pic>
        <p:nvPicPr>
          <p:cNvPr id="23" name="Graphic 22" descr="Venn diagram">
            <a:extLst>
              <a:ext uri="{FF2B5EF4-FFF2-40B4-BE49-F238E27FC236}">
                <a16:creationId xmlns:a16="http://schemas.microsoft.com/office/drawing/2014/main" xmlns="" id="{2330BED2-95E6-524C-9B9A-3F5BFAA68B5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320582" y="2052470"/>
            <a:ext cx="914400" cy="914400"/>
          </a:xfrm>
          <a:prstGeom prst="rect">
            <a:avLst/>
          </a:prstGeom>
        </p:spPr>
      </p:pic>
      <p:pic>
        <p:nvPicPr>
          <p:cNvPr id="26" name="Graphic 25" descr="Female">
            <a:extLst>
              <a:ext uri="{FF2B5EF4-FFF2-40B4-BE49-F238E27FC236}">
                <a16:creationId xmlns:a16="http://schemas.microsoft.com/office/drawing/2014/main" xmlns="" id="{6284B9DB-DD6D-7F49-8BCC-A4BF1DE87E8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798900" y="5047537"/>
            <a:ext cx="619834" cy="61983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7E807F6-A36B-0840-8135-DF52C16FD4DC}"/>
              </a:ext>
            </a:extLst>
          </p:cNvPr>
          <p:cNvSpPr txBox="1"/>
          <p:nvPr/>
        </p:nvSpPr>
        <p:spPr>
          <a:xfrm>
            <a:off x="6523759" y="5596959"/>
            <a:ext cx="1395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LEYES QUE PROHIBAN </a:t>
            </a:r>
            <a:r>
              <a:rPr lang="x-none" sz="1200" b="1" dirty="0" smtClean="0"/>
              <a:t>DISCRIMINACI</a:t>
            </a:r>
            <a:r>
              <a:rPr lang="es-ES" sz="1200" b="1" dirty="0" err="1" smtClean="0"/>
              <a:t>Ó</a:t>
            </a:r>
            <a:r>
              <a:rPr lang="x-none" sz="1200" b="1" dirty="0" smtClean="0"/>
              <a:t>N </a:t>
            </a:r>
            <a:r>
              <a:rPr lang="x-none" sz="1200" b="1" dirty="0"/>
              <a:t>POR </a:t>
            </a:r>
            <a:r>
              <a:rPr lang="x-none" sz="1200" b="1" dirty="0" smtClean="0"/>
              <a:t>G</a:t>
            </a:r>
            <a:r>
              <a:rPr lang="es-ES" sz="1200" b="1" dirty="0"/>
              <a:t>É</a:t>
            </a:r>
            <a:r>
              <a:rPr lang="x-none" sz="1200" b="1" dirty="0" smtClean="0"/>
              <a:t>NERO</a:t>
            </a:r>
            <a:endParaRPr lang="x-none" sz="1200" b="1" dirty="0"/>
          </a:p>
        </p:txBody>
      </p:sp>
      <p:pic>
        <p:nvPicPr>
          <p:cNvPr id="29" name="Graphic 28" descr="Contract RTL">
            <a:extLst>
              <a:ext uri="{FF2B5EF4-FFF2-40B4-BE49-F238E27FC236}">
                <a16:creationId xmlns:a16="http://schemas.microsoft.com/office/drawing/2014/main" xmlns="" id="{BD3A0371-64EE-6D44-B902-E10B31672B1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5879429" y="5611064"/>
            <a:ext cx="619834" cy="61983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6C4A3146-2705-BA4A-B806-83E23B7228A7}"/>
              </a:ext>
            </a:extLst>
          </p:cNvPr>
          <p:cNvSpPr txBox="1"/>
          <p:nvPr/>
        </p:nvSpPr>
        <p:spPr>
          <a:xfrm>
            <a:off x="5777782" y="6267606"/>
            <a:ext cx="874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FIRMA DE </a:t>
            </a:r>
            <a:r>
              <a:rPr lang="x-none" sz="1200" b="1" dirty="0" smtClean="0"/>
              <a:t>C</a:t>
            </a:r>
            <a:r>
              <a:rPr lang="es-ES" sz="1200" b="1" dirty="0" err="1" smtClean="0"/>
              <a:t>Ó</a:t>
            </a:r>
            <a:r>
              <a:rPr lang="x-none" sz="1200" b="1" dirty="0" smtClean="0"/>
              <a:t>NYUGE</a:t>
            </a:r>
            <a:endParaRPr lang="x-none" sz="1200" b="1" dirty="0"/>
          </a:p>
        </p:txBody>
      </p:sp>
      <p:pic>
        <p:nvPicPr>
          <p:cNvPr id="32" name="Graphic 31" descr="Employee badge">
            <a:extLst>
              <a:ext uri="{FF2B5EF4-FFF2-40B4-BE49-F238E27FC236}">
                <a16:creationId xmlns:a16="http://schemas.microsoft.com/office/drawing/2014/main" xmlns="" id="{24142515-9F73-A44E-8EE9-51B83792375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4980233" y="5601558"/>
            <a:ext cx="596182" cy="59618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FC03027-635B-7E48-8B03-F061E6999B14}"/>
              </a:ext>
            </a:extLst>
          </p:cNvPr>
          <p:cNvSpPr txBox="1"/>
          <p:nvPr/>
        </p:nvSpPr>
        <p:spPr>
          <a:xfrm>
            <a:off x="4613339" y="6252048"/>
            <a:ext cx="1229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IDENTIFICACION DE </a:t>
            </a:r>
            <a:r>
              <a:rPr lang="x-none" sz="1200" b="1" dirty="0" smtClean="0"/>
              <a:t>C</a:t>
            </a:r>
            <a:r>
              <a:rPr lang="es-ES" sz="1200" b="1" dirty="0" err="1" smtClean="0"/>
              <a:t>Ó</a:t>
            </a:r>
            <a:r>
              <a:rPr lang="x-none" sz="1200" b="1" dirty="0" smtClean="0"/>
              <a:t>NYUGE</a:t>
            </a:r>
            <a:endParaRPr lang="x-none" sz="1200" b="1" dirty="0"/>
          </a:p>
        </p:txBody>
      </p:sp>
      <p:pic>
        <p:nvPicPr>
          <p:cNvPr id="35" name="Graphic 34" descr="Smart Phone">
            <a:extLst>
              <a:ext uri="{FF2B5EF4-FFF2-40B4-BE49-F238E27FC236}">
                <a16:creationId xmlns:a16="http://schemas.microsoft.com/office/drawing/2014/main" xmlns="" id="{4D38F1AD-6772-3643-AED6-578827817F71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4246595" y="4913213"/>
            <a:ext cx="596183" cy="59618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252F9C58-517C-D743-9E2A-10D866B695AF}"/>
              </a:ext>
            </a:extLst>
          </p:cNvPr>
          <p:cNvSpPr txBox="1"/>
          <p:nvPr/>
        </p:nvSpPr>
        <p:spPr>
          <a:xfrm>
            <a:off x="4125982" y="5494334"/>
            <a:ext cx="1229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REGULACION SFD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5BA54F3-2F66-3443-880E-CE913EF3970E}"/>
              </a:ext>
            </a:extLst>
          </p:cNvPr>
          <p:cNvSpPr txBox="1"/>
          <p:nvPr/>
        </p:nvSpPr>
        <p:spPr>
          <a:xfrm>
            <a:off x="0" y="0"/>
            <a:ext cx="91693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BARRERAS DE LAS MUJERES EN LA DEMANDA Y LA OFERTA </a:t>
            </a:r>
          </a:p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PARA EL ACCESO A LOS PRODUCTOS DE CRÉDITO EN EL SFPS 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40" name="Graphic 39" descr="Artist">
            <a:extLst>
              <a:ext uri="{FF2B5EF4-FFF2-40B4-BE49-F238E27FC236}">
                <a16:creationId xmlns:a16="http://schemas.microsoft.com/office/drawing/2014/main" xmlns="" id="{8F840BC2-70AA-1342-9A92-477855E74C62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8467061" y="1119330"/>
            <a:ext cx="589254" cy="589254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827D2F7B-5E30-2A43-80E2-BF273C8B81ED}"/>
              </a:ext>
            </a:extLst>
          </p:cNvPr>
          <p:cNvSpPr txBox="1"/>
          <p:nvPr/>
        </p:nvSpPr>
        <p:spPr>
          <a:xfrm>
            <a:off x="9051777" y="1057939"/>
            <a:ext cx="139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PRODUCTOS NO DISEÑADOS PARA MUJERES</a:t>
            </a:r>
          </a:p>
        </p:txBody>
      </p:sp>
      <p:pic>
        <p:nvPicPr>
          <p:cNvPr id="43" name="Graphic 42" descr="Male profile">
            <a:extLst>
              <a:ext uri="{FF2B5EF4-FFF2-40B4-BE49-F238E27FC236}">
                <a16:creationId xmlns:a16="http://schemas.microsoft.com/office/drawing/2014/main" xmlns="" id="{E2B062E0-5A5C-D84A-B29F-37B946945898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8499615" y="1856885"/>
            <a:ext cx="589254" cy="58925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CAC53FE-406E-9C43-B600-49061D0A13AE}"/>
              </a:ext>
            </a:extLst>
          </p:cNvPr>
          <p:cNvSpPr txBox="1"/>
          <p:nvPr/>
        </p:nvSpPr>
        <p:spPr>
          <a:xfrm>
            <a:off x="9059799" y="1868063"/>
            <a:ext cx="139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SESGOS PERSONAL EJECUTIVO CREDITOS</a:t>
            </a:r>
          </a:p>
        </p:txBody>
      </p:sp>
      <p:pic>
        <p:nvPicPr>
          <p:cNvPr id="46" name="Graphic 45" descr="Workflow">
            <a:extLst>
              <a:ext uri="{FF2B5EF4-FFF2-40B4-BE49-F238E27FC236}">
                <a16:creationId xmlns:a16="http://schemas.microsoft.com/office/drawing/2014/main" xmlns="" id="{684AAA25-1920-6A4D-87BA-3B2FD5D63AB9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>
            <a:off x="8454189" y="2559079"/>
            <a:ext cx="589254" cy="589254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519089A4-E6BA-ED47-AAC0-1445E655B59F}"/>
              </a:ext>
            </a:extLst>
          </p:cNvPr>
          <p:cNvSpPr txBox="1"/>
          <p:nvPr/>
        </p:nvSpPr>
        <p:spPr>
          <a:xfrm>
            <a:off x="9035737" y="2565891"/>
            <a:ext cx="85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PROCESOS LARGOS E INCIERTOS</a:t>
            </a:r>
          </a:p>
        </p:txBody>
      </p:sp>
      <p:pic>
        <p:nvPicPr>
          <p:cNvPr id="49" name="Graphic 48" descr="Statistics">
            <a:extLst>
              <a:ext uri="{FF2B5EF4-FFF2-40B4-BE49-F238E27FC236}">
                <a16:creationId xmlns:a16="http://schemas.microsoft.com/office/drawing/2014/main" xmlns="" id="{446250F9-9DE5-EC42-BCFF-CDDBDABC1408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6"/>
              </a:ext>
            </a:extLst>
          </a:blip>
          <a:stretch>
            <a:fillRect/>
          </a:stretch>
        </p:blipFill>
        <p:spPr>
          <a:xfrm>
            <a:off x="8090901" y="3128297"/>
            <a:ext cx="513346" cy="51334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E7F7FF1A-008B-2E4D-88C2-42404ED6D9E4}"/>
              </a:ext>
            </a:extLst>
          </p:cNvPr>
          <p:cNvSpPr txBox="1"/>
          <p:nvPr/>
        </p:nvSpPr>
        <p:spPr>
          <a:xfrm>
            <a:off x="8058330" y="3573152"/>
            <a:ext cx="998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ALTOS INTERESES</a:t>
            </a:r>
          </a:p>
        </p:txBody>
      </p:sp>
      <p:pic>
        <p:nvPicPr>
          <p:cNvPr id="51" name="Graphic 50" descr="Employee badge">
            <a:extLst>
              <a:ext uri="{FF2B5EF4-FFF2-40B4-BE49-F238E27FC236}">
                <a16:creationId xmlns:a16="http://schemas.microsoft.com/office/drawing/2014/main" xmlns="" id="{B4511172-4A5F-0A43-922A-832EBDA39B2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7186021" y="3155136"/>
            <a:ext cx="596182" cy="59618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04049773-C076-774C-947A-8028688EED6D}"/>
              </a:ext>
            </a:extLst>
          </p:cNvPr>
          <p:cNvSpPr txBox="1"/>
          <p:nvPr/>
        </p:nvSpPr>
        <p:spPr>
          <a:xfrm>
            <a:off x="6888108" y="3677441"/>
            <a:ext cx="1311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1200" b="1" dirty="0"/>
              <a:t>ACREDITACION IDENTIFICACION MIGRANTES</a:t>
            </a:r>
          </a:p>
        </p:txBody>
      </p:sp>
      <p:pic>
        <p:nvPicPr>
          <p:cNvPr id="55" name="Graphic 54" descr="User network">
            <a:extLst>
              <a:ext uri="{FF2B5EF4-FFF2-40B4-BE49-F238E27FC236}">
                <a16:creationId xmlns:a16="http://schemas.microsoft.com/office/drawing/2014/main" xmlns="" id="{95ACA054-1E67-424B-975A-DD4A20579950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8"/>
              </a:ext>
            </a:extLst>
          </a:blip>
          <a:stretch>
            <a:fillRect/>
          </a:stretch>
        </p:blipFill>
        <p:spPr>
          <a:xfrm>
            <a:off x="2421950" y="897196"/>
            <a:ext cx="651090" cy="65109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C5E04C1C-4AC2-CB43-B76C-261685C31E12}"/>
              </a:ext>
            </a:extLst>
          </p:cNvPr>
          <p:cNvSpPr txBox="1"/>
          <p:nvPr/>
        </p:nvSpPr>
        <p:spPr>
          <a:xfrm>
            <a:off x="1102541" y="1054562"/>
            <a:ext cx="1423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NORMAS SOCIALES Y CULTURALES</a:t>
            </a:r>
          </a:p>
        </p:txBody>
      </p:sp>
      <p:pic>
        <p:nvPicPr>
          <p:cNvPr id="62" name="Graphic 61" descr="Female">
            <a:extLst>
              <a:ext uri="{FF2B5EF4-FFF2-40B4-BE49-F238E27FC236}">
                <a16:creationId xmlns:a16="http://schemas.microsoft.com/office/drawing/2014/main" xmlns="" id="{4DE5ABCE-7E62-4F43-A2C5-8D2F6A206D53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2349916" y="1628097"/>
            <a:ext cx="599680" cy="599680"/>
          </a:xfrm>
          <a:prstGeom prst="rect">
            <a:avLst/>
          </a:prstGeom>
        </p:spPr>
      </p:pic>
      <p:pic>
        <p:nvPicPr>
          <p:cNvPr id="64" name="Graphic 63" descr="No sign">
            <a:extLst>
              <a:ext uri="{FF2B5EF4-FFF2-40B4-BE49-F238E27FC236}">
                <a16:creationId xmlns:a16="http://schemas.microsoft.com/office/drawing/2014/main" xmlns="" id="{BAAA2B40-BD6F-F341-8F6D-328672CA0BF3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2239308" y="1446495"/>
            <a:ext cx="807781" cy="9144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47D62323-41CF-7C40-8D6C-B1A95CD2C90C}"/>
              </a:ext>
            </a:extLst>
          </p:cNvPr>
          <p:cNvSpPr txBox="1"/>
          <p:nvPr/>
        </p:nvSpPr>
        <p:spPr>
          <a:xfrm>
            <a:off x="963380" y="1768488"/>
            <a:ext cx="1467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VIOLENCIA CONTRA LAS MUJERES</a:t>
            </a:r>
          </a:p>
        </p:txBody>
      </p:sp>
      <p:pic>
        <p:nvPicPr>
          <p:cNvPr id="67" name="Graphic 66" descr="Coins">
            <a:extLst>
              <a:ext uri="{FF2B5EF4-FFF2-40B4-BE49-F238E27FC236}">
                <a16:creationId xmlns:a16="http://schemas.microsoft.com/office/drawing/2014/main" xmlns="" id="{BC2F4716-A9B3-E248-B8AF-53FEF76F8057}"/>
              </a:ext>
            </a:extLst>
          </p:cNvPr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3"/>
              </a:ext>
            </a:extLst>
          </a:blip>
          <a:stretch>
            <a:fillRect/>
          </a:stretch>
        </p:blipFill>
        <p:spPr>
          <a:xfrm>
            <a:off x="2353525" y="2376984"/>
            <a:ext cx="539301" cy="539301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6DBF33D7-CB21-0543-9F8F-8A3F704C399F}"/>
              </a:ext>
            </a:extLst>
          </p:cNvPr>
          <p:cNvSpPr txBox="1"/>
          <p:nvPr/>
        </p:nvSpPr>
        <p:spPr>
          <a:xfrm>
            <a:off x="1991141" y="2872749"/>
            <a:ext cx="1532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FALTA DE INGRESO PROPIO Y TRABAJO FORMAL</a:t>
            </a:r>
          </a:p>
        </p:txBody>
      </p:sp>
      <p:pic>
        <p:nvPicPr>
          <p:cNvPr id="70" name="Graphic 69" descr="Graduation cap">
            <a:extLst>
              <a:ext uri="{FF2B5EF4-FFF2-40B4-BE49-F238E27FC236}">
                <a16:creationId xmlns:a16="http://schemas.microsoft.com/office/drawing/2014/main" xmlns="" id="{529098EC-855D-2F4E-AC5C-D434EB2E403B}"/>
              </a:ext>
            </a:extLst>
          </p:cNvPr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5"/>
              </a:ext>
            </a:extLst>
          </a:blip>
          <a:stretch>
            <a:fillRect/>
          </a:stretch>
        </p:blipFill>
        <p:spPr>
          <a:xfrm>
            <a:off x="1132846" y="2283923"/>
            <a:ext cx="623280" cy="623280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DFA72DBE-6D61-2A47-87C3-93EFD5FC7D2F}"/>
              </a:ext>
            </a:extLst>
          </p:cNvPr>
          <p:cNvSpPr txBox="1"/>
          <p:nvPr/>
        </p:nvSpPr>
        <p:spPr>
          <a:xfrm>
            <a:off x="652150" y="2802482"/>
            <a:ext cx="1467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FALTA DE ACCESO A EDUCACION</a:t>
            </a:r>
          </a:p>
        </p:txBody>
      </p:sp>
      <p:pic>
        <p:nvPicPr>
          <p:cNvPr id="73" name="Graphic 72" descr="Money">
            <a:extLst>
              <a:ext uri="{FF2B5EF4-FFF2-40B4-BE49-F238E27FC236}">
                <a16:creationId xmlns:a16="http://schemas.microsoft.com/office/drawing/2014/main" xmlns="" id="{993F6F53-9CA4-A641-87DD-388264879130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7"/>
              </a:ext>
            </a:extLst>
          </a:blip>
          <a:stretch>
            <a:fillRect/>
          </a:stretch>
        </p:blipFill>
        <p:spPr>
          <a:xfrm>
            <a:off x="2606358" y="3285907"/>
            <a:ext cx="677003" cy="677003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EC466118-0CA3-5C4B-8644-F1B35F8D67E2}"/>
              </a:ext>
            </a:extLst>
          </p:cNvPr>
          <p:cNvSpPr txBox="1"/>
          <p:nvPr/>
        </p:nvSpPr>
        <p:spPr>
          <a:xfrm>
            <a:off x="2215988" y="3922870"/>
            <a:ext cx="15875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FALTA CAPACIDADES IDENTIFICAR NECESIDADES FINANCIERAS</a:t>
            </a:r>
          </a:p>
        </p:txBody>
      </p:sp>
      <p:pic>
        <p:nvPicPr>
          <p:cNvPr id="76" name="Graphic 75" descr="Credit card">
            <a:extLst>
              <a:ext uri="{FF2B5EF4-FFF2-40B4-BE49-F238E27FC236}">
                <a16:creationId xmlns:a16="http://schemas.microsoft.com/office/drawing/2014/main" xmlns="" id="{DDC753EA-8E40-1C4F-9ED6-A953AAC67A27}"/>
              </a:ext>
            </a:extLst>
          </p:cNvPr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9"/>
              </a:ext>
            </a:extLst>
          </a:blip>
          <a:stretch>
            <a:fillRect/>
          </a:stretch>
        </p:blipFill>
        <p:spPr>
          <a:xfrm>
            <a:off x="900352" y="3238430"/>
            <a:ext cx="669843" cy="66984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1273197B-FAF5-F343-AA5E-0CBD19E6AC78}"/>
              </a:ext>
            </a:extLst>
          </p:cNvPr>
          <p:cNvSpPr txBox="1"/>
          <p:nvPr/>
        </p:nvSpPr>
        <p:spPr>
          <a:xfrm>
            <a:off x="579378" y="3759472"/>
            <a:ext cx="1587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DESCONOCIMIENTO OFERTA CREDITICIA</a:t>
            </a:r>
          </a:p>
        </p:txBody>
      </p:sp>
      <p:pic>
        <p:nvPicPr>
          <p:cNvPr id="79" name="Graphic 78" descr="Home">
            <a:extLst>
              <a:ext uri="{FF2B5EF4-FFF2-40B4-BE49-F238E27FC236}">
                <a16:creationId xmlns:a16="http://schemas.microsoft.com/office/drawing/2014/main" xmlns="" id="{0F07FFCA-5834-EB4E-8A8C-974EEC9A1C72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1"/>
              </a:ext>
            </a:extLst>
          </a:blip>
          <a:stretch>
            <a:fillRect/>
          </a:stretch>
        </p:blipFill>
        <p:spPr>
          <a:xfrm>
            <a:off x="791222" y="4290152"/>
            <a:ext cx="594624" cy="59462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07D45F9E-A6B3-0B4C-87C3-728077DCC871}"/>
              </a:ext>
            </a:extLst>
          </p:cNvPr>
          <p:cNvSpPr txBox="1"/>
          <p:nvPr/>
        </p:nvSpPr>
        <p:spPr>
          <a:xfrm>
            <a:off x="532005" y="4894169"/>
            <a:ext cx="1224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FALTA DE BIENES PARA GARANTIAS</a:t>
            </a:r>
          </a:p>
        </p:txBody>
      </p:sp>
      <p:pic>
        <p:nvPicPr>
          <p:cNvPr id="81" name="Graphic 80" descr="Smart Phone">
            <a:extLst>
              <a:ext uri="{FF2B5EF4-FFF2-40B4-BE49-F238E27FC236}">
                <a16:creationId xmlns:a16="http://schemas.microsoft.com/office/drawing/2014/main" xmlns="" id="{4553A9F7-8157-A941-91F8-313EF506095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8"/>
              </a:ext>
            </a:extLst>
          </a:blip>
          <a:stretch>
            <a:fillRect/>
          </a:stretch>
        </p:blipFill>
        <p:spPr>
          <a:xfrm>
            <a:off x="1975085" y="4884776"/>
            <a:ext cx="596183" cy="596183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FBBA23B-BB73-1740-82B8-1151044C9E15}"/>
              </a:ext>
            </a:extLst>
          </p:cNvPr>
          <p:cNvSpPr txBox="1"/>
          <p:nvPr/>
        </p:nvSpPr>
        <p:spPr>
          <a:xfrm>
            <a:off x="1963473" y="5509396"/>
            <a:ext cx="1006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FALTA CONFIANZA USO SFD</a:t>
            </a:r>
          </a:p>
        </p:txBody>
      </p:sp>
      <p:pic>
        <p:nvPicPr>
          <p:cNvPr id="84" name="Graphic 83" descr="Wireless">
            <a:extLst>
              <a:ext uri="{FF2B5EF4-FFF2-40B4-BE49-F238E27FC236}">
                <a16:creationId xmlns:a16="http://schemas.microsoft.com/office/drawing/2014/main" xmlns="" id="{A3D1B109-DB0C-DC4F-BEDF-5061C893D081}"/>
              </a:ext>
            </a:extLst>
          </p:cNvPr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3"/>
              </a:ext>
            </a:extLst>
          </a:blip>
          <a:stretch>
            <a:fillRect/>
          </a:stretch>
        </p:blipFill>
        <p:spPr>
          <a:xfrm>
            <a:off x="873033" y="5617001"/>
            <a:ext cx="646331" cy="646331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B98F85B1-8B34-C44E-91A4-C8D6386FFC81}"/>
              </a:ext>
            </a:extLst>
          </p:cNvPr>
          <p:cNvSpPr txBox="1"/>
          <p:nvPr/>
        </p:nvSpPr>
        <p:spPr>
          <a:xfrm>
            <a:off x="907304" y="6197740"/>
            <a:ext cx="1224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200" b="1" dirty="0"/>
              <a:t>BRECHA DIGITAL</a:t>
            </a:r>
          </a:p>
        </p:txBody>
      </p:sp>
    </p:spTree>
    <p:extLst>
      <p:ext uri="{BB962C8B-B14F-4D97-AF65-F5344CB8AC3E}">
        <p14:creationId xmlns:p14="http://schemas.microsoft.com/office/powerpoint/2010/main" val="33995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xmlns="" id="{F72C70FD-9A33-1840-878E-D5FDF249CBC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xmlns="" id="{F72C70FD-9A33-1840-878E-D5FDF249CB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5DF2283-9DA2-4D40-A7CB-08AB7A93D42C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C4C03FAE-4990-7A44-8273-9D276255FB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218987"/>
            <a:fld id="{5361768D-E9D1-064D-8610-E9F36676037F}" type="slidenum">
              <a:rPr lang="es-AR" smtClean="0"/>
              <a:pPr defTabSz="1218987"/>
              <a:t>13</a:t>
            </a:fld>
            <a:endParaRPr lang="es-AR"/>
          </a:p>
        </p:txBody>
      </p:sp>
      <p:pic>
        <p:nvPicPr>
          <p:cNvPr id="4" name="Imagen 137" descr="Un florero con plantas verdes&#10;&#10;Descripción generada automáticamente con confianza media">
            <a:extLst>
              <a:ext uri="{FF2B5EF4-FFF2-40B4-BE49-F238E27FC236}">
                <a16:creationId xmlns:a16="http://schemas.microsoft.com/office/drawing/2014/main" xmlns="" id="{5FF5F182-7896-4041-A936-E630E41A1C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alphaModFix amt="5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96" r="35725" b="28378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4F26D8E-326F-B043-8852-A6F919857AE8}"/>
              </a:ext>
            </a:extLst>
          </p:cNvPr>
          <p:cNvSpPr txBox="1"/>
          <p:nvPr/>
        </p:nvSpPr>
        <p:spPr>
          <a:xfrm>
            <a:off x="617221" y="731520"/>
            <a:ext cx="81152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accent1"/>
                </a:solidFill>
              </a:rPr>
              <a:t>La legislación vigente, que regula la administración de </a:t>
            </a:r>
            <a:r>
              <a:rPr lang="es-ES" sz="3200" b="1" dirty="0">
                <a:solidFill>
                  <a:schemeClr val="accent1"/>
                </a:solidFill>
              </a:rPr>
              <a:t>los bienes en el matrimonio, limita la autonomía de las mujeres casadas o separadas </a:t>
            </a:r>
            <a:r>
              <a:rPr lang="es-ES" sz="2800" dirty="0">
                <a:solidFill>
                  <a:schemeClr val="accent1"/>
                </a:solidFill>
              </a:rPr>
              <a:t>para tomar decisiones financieras al imponerles la necesidad de contar con </a:t>
            </a:r>
            <a:r>
              <a:rPr lang="es-ES" sz="3200" b="1" dirty="0">
                <a:solidFill>
                  <a:schemeClr val="accent1"/>
                </a:solidFill>
              </a:rPr>
              <a:t>la firma del esposo</a:t>
            </a:r>
            <a:r>
              <a:rPr lang="es-ES" sz="2800" dirty="0">
                <a:solidFill>
                  <a:schemeClr val="accent1"/>
                </a:solidFill>
              </a:rPr>
              <a:t> para acceder a productos financieros de crédito. 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xmlns="" id="{16B65AE6-44EF-AE41-841F-D18EFF3EAB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8074"/>
              </p:ext>
            </p:extLst>
          </p:nvPr>
        </p:nvGraphicFramePr>
        <p:xfrm>
          <a:off x="575310" y="4331514"/>
          <a:ext cx="11357610" cy="2316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5110">
                  <a:extLst>
                    <a:ext uri="{9D8B030D-6E8A-4147-A177-3AD203B41FA5}">
                      <a16:colId xmlns:a16="http://schemas.microsoft.com/office/drawing/2014/main" xmlns="" val="1739213339"/>
                    </a:ext>
                  </a:extLst>
                </a:gridCol>
                <a:gridCol w="3786250">
                  <a:extLst>
                    <a:ext uri="{9D8B030D-6E8A-4147-A177-3AD203B41FA5}">
                      <a16:colId xmlns:a16="http://schemas.microsoft.com/office/drawing/2014/main" xmlns="" val="3203209692"/>
                    </a:ext>
                  </a:extLst>
                </a:gridCol>
                <a:gridCol w="3786250">
                  <a:extLst>
                    <a:ext uri="{9D8B030D-6E8A-4147-A177-3AD203B41FA5}">
                      <a16:colId xmlns:a16="http://schemas.microsoft.com/office/drawing/2014/main" xmlns="" val="1027717515"/>
                    </a:ext>
                  </a:extLst>
                </a:gridCol>
              </a:tblGrid>
              <a:tr h="1932126">
                <a:tc>
                  <a:txBody>
                    <a:bodyPr/>
                    <a:lstStyle/>
                    <a:p>
                      <a:pPr algn="l"/>
                      <a:r>
                        <a:rPr lang="es-MX" sz="20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“</a:t>
                      </a:r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 la práctica parece que sí, si una mujer quiere crédito le van a pedir la firma de su esposo y se para su opción de financiamiento. En la práctica creo que sí hay discriminación</a:t>
                      </a:r>
                      <a:r>
                        <a:rPr lang="es-MX" sz="20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”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/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/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_Autoridad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“</a:t>
                      </a:r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Hay mujeres que aparecen casadas y que no viven con sus esposos, y lo hacemos a través de una carta notariada. Cuando no están casadas podemos ayudar sin ningún problema</a:t>
                      </a:r>
                      <a:r>
                        <a:rPr lang="es-MX" sz="20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”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/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/>
                      <a:r>
                        <a:rPr lang="es-MX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_Red de COACs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20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“</a:t>
                      </a:r>
                      <a:r>
                        <a:rPr lang="es-ES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 una cuestión de suerte y las mujeres tienen problemas, por lo que la mujer que tiene que pedirle la firma al esposo y las limitan, en muchas ocasiones si es el hombre el que hace el crédito es una imposición, mientras que si pedimos las mujeres es irle a rogar.</a:t>
                      </a:r>
                      <a:r>
                        <a:rPr lang="es-MX" sz="20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”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/>
                      <a:r>
                        <a:rPr lang="es-ES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just"/>
                      <a:r>
                        <a:rPr lang="es-ES" sz="1600" b="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_Socia</a:t>
                      </a:r>
                      <a:endParaRPr lang="x-none" sz="1600" b="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86070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230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27A6E76-1901-ED4B-8B64-0F9980D17254}"/>
              </a:ext>
            </a:extLst>
          </p:cNvPr>
          <p:cNvSpPr txBox="1"/>
          <p:nvPr/>
        </p:nvSpPr>
        <p:spPr>
          <a:xfrm>
            <a:off x="-1" y="0"/>
            <a:ext cx="8669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NECESIDADES DE LAS MUJERES DEL SFPS EN EL ACCESO Y USO DE LOS SERVICIOS FINANCIEROS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xmlns="" id="{9B20693A-FA91-BA42-BC4D-C5E039BB9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509289"/>
              </p:ext>
            </p:extLst>
          </p:nvPr>
        </p:nvGraphicFramePr>
        <p:xfrm>
          <a:off x="735264" y="1170303"/>
          <a:ext cx="10721472" cy="4733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0736">
                  <a:extLst>
                    <a:ext uri="{9D8B030D-6E8A-4147-A177-3AD203B41FA5}">
                      <a16:colId xmlns:a16="http://schemas.microsoft.com/office/drawing/2014/main" xmlns="" val="2261715881"/>
                    </a:ext>
                  </a:extLst>
                </a:gridCol>
                <a:gridCol w="5360736">
                  <a:extLst>
                    <a:ext uri="{9D8B030D-6E8A-4147-A177-3AD203B41FA5}">
                      <a16:colId xmlns:a16="http://schemas.microsoft.com/office/drawing/2014/main" xmlns="" val="2474615927"/>
                    </a:ext>
                  </a:extLst>
                </a:gridCol>
              </a:tblGrid>
              <a:tr h="577852"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NECESIDADES DE GÉNERO PRÁCTICAS</a:t>
                      </a:r>
                    </a:p>
                  </a:txBody>
                  <a:tcPr anchor="ctr"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419" dirty="0"/>
                        <a:t>NECESIDADES DE GÉNERO ESTRATÉGICAS</a:t>
                      </a:r>
                    </a:p>
                  </a:txBody>
                  <a:tcPr anchor="ctr">
                    <a:solidFill>
                      <a:srgbClr val="1F4E7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0056716"/>
                  </a:ext>
                </a:extLst>
              </a:tr>
              <a:tr h="433571">
                <a:tc>
                  <a:txBody>
                    <a:bodyPr/>
                    <a:lstStyle/>
                    <a:p>
                      <a:pPr algn="just"/>
                      <a:r>
                        <a:rPr lang="es-419" sz="1400" b="1" dirty="0"/>
                        <a:t>Eliminación de requisitos de acceso a los productos financieros asociados al estatus conyugal de las mujeres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Acceso a mayores niveles de educación  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4076293"/>
                  </a:ext>
                </a:extLst>
              </a:tr>
              <a:tr h="492927">
                <a:tc>
                  <a:txBody>
                    <a:bodyPr/>
                    <a:lstStyle/>
                    <a:p>
                      <a:pPr algn="just"/>
                      <a:r>
                        <a:rPr lang="es-419" sz="1400" b="1" dirty="0"/>
                        <a:t>Desarrollo de metodología para la validación de garantías sin la necesidad de contar con la firma del cónyuge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Prevención de la violencia patrimonial y económica en contra de las mujeres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5628906"/>
                  </a:ext>
                </a:extLst>
              </a:tr>
              <a:tr h="311651">
                <a:tc>
                  <a:txBody>
                    <a:bodyPr/>
                    <a:lstStyle/>
                    <a:p>
                      <a:pPr algn="just"/>
                      <a:r>
                        <a:rPr lang="es-419" sz="1400" b="1" dirty="0"/>
                        <a:t>Mecanismo para acreditar la identificación de las mujeres migrantes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Prevención de la violencia intrafamiliar en contra de las mujeres 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0784707"/>
                  </a:ext>
                </a:extLst>
              </a:tr>
              <a:tr h="513347">
                <a:tc>
                  <a:txBody>
                    <a:bodyPr/>
                    <a:lstStyle/>
                    <a:p>
                      <a:pPr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Desarrollo de metodología de acceso a productos de crédito para organizaciones productivas de la EPS 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Mayor capacidad de negociación en la familia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3118539"/>
                  </a:ext>
                </a:extLst>
              </a:tr>
              <a:tr h="412282"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Acceso a información sobre oferta de productos financieros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Políticas para disminuir la carga de trabajo no remunerado de las mujeres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1827743"/>
                  </a:ext>
                </a:extLst>
              </a:tr>
              <a:tr h="247048">
                <a:tc>
                  <a:txBody>
                    <a:bodyPr/>
                    <a:lstStyle/>
                    <a:p>
                      <a:pPr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Acceso a educación financiera, digital y empresarial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Acceso a oportunidades de trabajo formal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6612589"/>
                  </a:ext>
                </a:extLst>
              </a:tr>
              <a:tr h="198922">
                <a:tc>
                  <a:txBody>
                    <a:bodyPr/>
                    <a:lstStyle/>
                    <a:p>
                      <a:pPr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Representación en espacios de toma de decisión en las entidades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Eliminación de la brecha de género salarial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750571"/>
                  </a:ext>
                </a:extLst>
              </a:tr>
              <a:tr h="231006">
                <a:tc>
                  <a:txBody>
                    <a:bodyPr/>
                    <a:lstStyle/>
                    <a:p>
                      <a:pPr algn="just"/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Generación de información estadística desagregada por género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8156338"/>
                  </a:ext>
                </a:extLst>
              </a:tr>
              <a:tr h="471638">
                <a:tc>
                  <a:txBody>
                    <a:bodyPr/>
                    <a:lstStyle/>
                    <a:p>
                      <a:pPr algn="just"/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Reducción de la exacerbación de desigualdades de género por pandemia de COVID-19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0451999"/>
                  </a:ext>
                </a:extLst>
              </a:tr>
              <a:tr h="338489">
                <a:tc>
                  <a:txBody>
                    <a:bodyPr/>
                    <a:lstStyle/>
                    <a:p>
                      <a:pPr algn="just"/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Reducción del analfabetismo y la brecha digital</a:t>
                      </a:r>
                      <a:endParaRPr lang="x-none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9824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19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27A6E76-1901-ED4B-8B64-0F9980D17254}"/>
              </a:ext>
            </a:extLst>
          </p:cNvPr>
          <p:cNvSpPr txBox="1"/>
          <p:nvPr/>
        </p:nvSpPr>
        <p:spPr>
          <a:xfrm>
            <a:off x="0" y="0"/>
            <a:ext cx="2588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CONCLUSIONES</a:t>
            </a: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F346030-814D-2C41-91B8-1B8A35C7DD65}"/>
              </a:ext>
            </a:extLst>
          </p:cNvPr>
          <p:cNvSpPr txBox="1"/>
          <p:nvPr/>
        </p:nvSpPr>
        <p:spPr>
          <a:xfrm>
            <a:off x="435719" y="1233230"/>
            <a:ext cx="11467523" cy="4524315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F4E79"/>
                </a:solidFill>
              </a:rPr>
              <a:t>Las brechas de género en el SFPS se concentran en la representación de las mujeres en los órganos de administración de las entidades y en el acceso a los productos de crédito, pero no así en el acceso a productos de ahorro. </a:t>
            </a:r>
            <a:endParaRPr lang="x-none" dirty="0">
              <a:solidFill>
                <a:srgbClr val="1F4E79"/>
              </a:solidFill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>
              <a:solidFill>
                <a:srgbClr val="1F4E79"/>
              </a:solidFill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F4E79"/>
                </a:solidFill>
              </a:rPr>
              <a:t>Existen barreras en la oferta, la demanda y legislativas y normativas que de manera diferenciada limitan el acceso a las mujeres a los productos de crédito en el SFPS.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>
              <a:solidFill>
                <a:srgbClr val="1F4E79"/>
              </a:solidFill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1F4E79"/>
                </a:solidFill>
              </a:rPr>
              <a:t>Existen factores externos al SFPS asociados a las relaciones de género que impiden a las mujeres el ejercicio pleno de su autonomía económica y financiera. </a:t>
            </a:r>
          </a:p>
          <a:p>
            <a:pPr algn="just">
              <a:buClr>
                <a:schemeClr val="accent1"/>
              </a:buClr>
            </a:pPr>
            <a:endParaRPr lang="x-none" dirty="0">
              <a:solidFill>
                <a:srgbClr val="1F4E79"/>
              </a:solidFill>
            </a:endParaRP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x-none" dirty="0">
                <a:solidFill>
                  <a:srgbClr val="1F4E79"/>
                </a:solidFill>
              </a:rPr>
              <a:t>Se identifican áreas de oportunidad para la promoción de políticas que promuevan un acceso igualitario al crédito para las mujeres en el SFPS.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x-none" dirty="0">
              <a:solidFill>
                <a:srgbClr val="1F4E7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>
                <a:solidFill>
                  <a:srgbClr val="1F4E79"/>
                </a:solidFill>
              </a:rPr>
              <a:t>Necesario </a:t>
            </a:r>
            <a:r>
              <a:rPr lang="es-ES" dirty="0" smtClean="0">
                <a:solidFill>
                  <a:srgbClr val="1F4E79"/>
                </a:solidFill>
              </a:rPr>
              <a:t>r</a:t>
            </a:r>
            <a:r>
              <a:rPr lang="x-none" dirty="0" smtClean="0">
                <a:solidFill>
                  <a:srgbClr val="1F4E79"/>
                </a:solidFill>
              </a:rPr>
              <a:t>econocer </a:t>
            </a:r>
            <a:r>
              <a:rPr lang="x-none" dirty="0">
                <a:solidFill>
                  <a:srgbClr val="1F4E79"/>
                </a:solidFill>
              </a:rPr>
              <a:t>el potencial de las mujeres como usuarias de los servicios. Diseñar productos y servicios adaptados a sus necesidades.  </a:t>
            </a:r>
            <a:endParaRPr lang="es-ES" dirty="0" smtClean="0">
              <a:solidFill>
                <a:srgbClr val="1F4E79"/>
              </a:solidFill>
            </a:endParaRPr>
          </a:p>
          <a:p>
            <a:endParaRPr lang="x-none" dirty="0">
              <a:solidFill>
                <a:srgbClr val="1F4E7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>
                <a:solidFill>
                  <a:srgbClr val="1F4E79"/>
                </a:solidFill>
              </a:rPr>
              <a:t>Necesario promover la participación de las mujeres en SFPS en espacios de toma de decisión.</a:t>
            </a:r>
          </a:p>
        </p:txBody>
      </p:sp>
    </p:spTree>
    <p:extLst>
      <p:ext uri="{BB962C8B-B14F-4D97-AF65-F5344CB8AC3E}">
        <p14:creationId xmlns:p14="http://schemas.microsoft.com/office/powerpoint/2010/main" val="3656800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BCE9AC3-ED78-354F-97C5-493BAE80AB43}"/>
              </a:ext>
            </a:extLst>
          </p:cNvPr>
          <p:cNvSpPr txBox="1"/>
          <p:nvPr/>
        </p:nvSpPr>
        <p:spPr>
          <a:xfrm>
            <a:off x="0" y="0"/>
            <a:ext cx="71993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ESTADO ACTUAL DE LA INCLUSIÓN FINANCIERA</a:t>
            </a:r>
          </a:p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LAS MUJERES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37B6C14-CE5C-C64B-A910-46514080ADF3}"/>
              </a:ext>
            </a:extLst>
          </p:cNvPr>
          <p:cNvSpPr txBox="1"/>
          <p:nvPr/>
        </p:nvSpPr>
        <p:spPr>
          <a:xfrm>
            <a:off x="619472" y="2278276"/>
            <a:ext cx="1701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200" b="1" dirty="0">
                <a:solidFill>
                  <a:schemeClr val="accent1">
                    <a:lumMod val="75000"/>
                  </a:schemeClr>
                </a:solidFill>
              </a:rPr>
              <a:t>6%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1F2B6D4-D5A0-0446-A813-99EE118E6209}"/>
              </a:ext>
            </a:extLst>
          </p:cNvPr>
          <p:cNvSpPr txBox="1"/>
          <p:nvPr/>
        </p:nvSpPr>
        <p:spPr>
          <a:xfrm>
            <a:off x="480480" y="2720401"/>
            <a:ext cx="21561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dirty="0"/>
              <a:t>Brecha de género en adultos que poseen una cuenta en LAC. </a:t>
            </a:r>
            <a:r>
              <a:rPr lang="x-none" sz="1100" dirty="0"/>
              <a:t>FINDEX 2017</a:t>
            </a:r>
            <a:endParaRPr lang="x-none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4FCCF45-2FE9-614B-A39A-5BAD84325A92}"/>
              </a:ext>
            </a:extLst>
          </p:cNvPr>
          <p:cNvSpPr txBox="1"/>
          <p:nvPr/>
        </p:nvSpPr>
        <p:spPr>
          <a:xfrm>
            <a:off x="361244" y="1154753"/>
            <a:ext cx="11342511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x-none" sz="2800" b="1" dirty="0">
                <a:solidFill>
                  <a:schemeClr val="bg1"/>
                </a:solidFill>
              </a:rPr>
              <a:t>No hay cambios significativos </a:t>
            </a:r>
            <a:r>
              <a:rPr lang="x-none" sz="2000" dirty="0">
                <a:solidFill>
                  <a:schemeClr val="bg1"/>
                </a:solidFill>
              </a:rPr>
              <a:t>de 2011 a 2017 en la reducción de las brechas de género en el acceso al sistema financiero. </a:t>
            </a:r>
            <a:r>
              <a:rPr lang="x-none" sz="1400" dirty="0">
                <a:solidFill>
                  <a:schemeClr val="bg1"/>
                </a:solidFill>
              </a:rPr>
              <a:t>FINDEX, 2017</a:t>
            </a:r>
            <a:endParaRPr lang="x-none" sz="20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0DA7536-5CF2-9248-A27C-4819418D0E0F}"/>
              </a:ext>
            </a:extLst>
          </p:cNvPr>
          <p:cNvSpPr txBox="1"/>
          <p:nvPr/>
        </p:nvSpPr>
        <p:spPr>
          <a:xfrm>
            <a:off x="2887076" y="4918836"/>
            <a:ext cx="1701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200" b="1" dirty="0">
                <a:solidFill>
                  <a:schemeClr val="accent1">
                    <a:lumMod val="75000"/>
                  </a:schemeClr>
                </a:solidFill>
              </a:rPr>
              <a:t>70%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93F702B-BB5D-2348-80DE-9105AADD2085}"/>
              </a:ext>
            </a:extLst>
          </p:cNvPr>
          <p:cNvSpPr txBox="1"/>
          <p:nvPr/>
        </p:nvSpPr>
        <p:spPr>
          <a:xfrm>
            <a:off x="2887076" y="5430288"/>
            <a:ext cx="2156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dirty="0"/>
              <a:t>PYMEs de Mujeres son desatendidas por las instituciones financieras. IFC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B8DF3AD-D9E1-2A45-ADBE-2A454B8E8870}"/>
              </a:ext>
            </a:extLst>
          </p:cNvPr>
          <p:cNvSpPr/>
          <p:nvPr/>
        </p:nvSpPr>
        <p:spPr>
          <a:xfrm>
            <a:off x="3064117" y="2187210"/>
            <a:ext cx="1802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x-none" sz="3200" b="1" dirty="0">
                <a:solidFill>
                  <a:schemeClr val="accent1">
                    <a:lumMod val="75000"/>
                  </a:schemeClr>
                </a:solidFill>
              </a:rPr>
              <a:t>257 años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CA728C-7AE6-C941-ACE8-DF1CA7260174}"/>
              </a:ext>
            </a:extLst>
          </p:cNvPr>
          <p:cNvSpPr txBox="1"/>
          <p:nvPr/>
        </p:nvSpPr>
        <p:spPr>
          <a:xfrm>
            <a:off x="2887076" y="2702290"/>
            <a:ext cx="215617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dirty="0"/>
              <a:t>Para el cierre de la brecha global de participación y oportunidad económica de las mujeres. </a:t>
            </a:r>
            <a:r>
              <a:rPr lang="x-none" sz="1400" dirty="0"/>
              <a:t>World Economic Forum, Global Gender Report 2020.  </a:t>
            </a:r>
          </a:p>
          <a:p>
            <a:pPr algn="just"/>
            <a:endParaRPr lang="x-non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93E7688A-E9A6-B248-8403-826E25D45FE8}"/>
              </a:ext>
            </a:extLst>
          </p:cNvPr>
          <p:cNvSpPr txBox="1"/>
          <p:nvPr/>
        </p:nvSpPr>
        <p:spPr>
          <a:xfrm>
            <a:off x="619472" y="3529828"/>
            <a:ext cx="17017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200" b="1" dirty="0">
                <a:solidFill>
                  <a:schemeClr val="accent1">
                    <a:lumMod val="75000"/>
                  </a:schemeClr>
                </a:solidFill>
              </a:rPr>
              <a:t>3%</a:t>
            </a:r>
          </a:p>
          <a:p>
            <a:pPr algn="ctr"/>
            <a:r>
              <a:rPr lang="x-none" sz="3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F69665B-0B6F-4347-BC36-7C4EE7012BCB}"/>
              </a:ext>
            </a:extLst>
          </p:cNvPr>
          <p:cNvSpPr txBox="1"/>
          <p:nvPr/>
        </p:nvSpPr>
        <p:spPr>
          <a:xfrm>
            <a:off x="480480" y="3936845"/>
            <a:ext cx="21561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dirty="0"/>
              <a:t>Brecha de género en adultos con ahorros en institución financiera en LAC</a:t>
            </a:r>
            <a:r>
              <a:rPr lang="x-none" dirty="0"/>
              <a:t>. </a:t>
            </a:r>
            <a:r>
              <a:rPr lang="x-none" sz="1100" dirty="0"/>
              <a:t>FINDEX 2017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32A8701-73F0-BE40-AACD-7AE8621F2BE6}"/>
              </a:ext>
            </a:extLst>
          </p:cNvPr>
          <p:cNvSpPr txBox="1"/>
          <p:nvPr/>
        </p:nvSpPr>
        <p:spPr>
          <a:xfrm>
            <a:off x="607293" y="5012585"/>
            <a:ext cx="1701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3200" b="1" dirty="0">
                <a:solidFill>
                  <a:schemeClr val="accent1">
                    <a:lumMod val="75000"/>
                  </a:schemeClr>
                </a:solidFill>
              </a:rPr>
              <a:t>3%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C8679A7-06A3-C246-B3F4-C9B7B07F3175}"/>
              </a:ext>
            </a:extLst>
          </p:cNvPr>
          <p:cNvSpPr txBox="1"/>
          <p:nvPr/>
        </p:nvSpPr>
        <p:spPr>
          <a:xfrm>
            <a:off x="480480" y="5430288"/>
            <a:ext cx="215617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dirty="0"/>
              <a:t>Brecha de género adultos con crédito en institución financiera en LAC</a:t>
            </a:r>
            <a:r>
              <a:rPr lang="x-none" dirty="0"/>
              <a:t>. </a:t>
            </a:r>
            <a:r>
              <a:rPr lang="x-none" sz="1100" dirty="0"/>
              <a:t>FINDEX 2017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A550D15-E3D2-A44F-92DA-C3372B7F45AD}"/>
              </a:ext>
            </a:extLst>
          </p:cNvPr>
          <p:cNvSpPr txBox="1"/>
          <p:nvPr/>
        </p:nvSpPr>
        <p:spPr>
          <a:xfrm>
            <a:off x="5220295" y="2186396"/>
            <a:ext cx="6483460" cy="70788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accent5">
                    <a:lumMod val="50000"/>
                  </a:schemeClr>
                </a:solidFill>
              </a:rPr>
              <a:t>Las mujeres enfrentan barreras diferenciadas en el uso y acceso a productos y servicios financieros</a:t>
            </a:r>
            <a:endParaRPr lang="es-419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1B7CAA0F-70F0-334A-BCAA-502620E58D9F}"/>
              </a:ext>
            </a:extLst>
          </p:cNvPr>
          <p:cNvSpPr txBox="1"/>
          <p:nvPr/>
        </p:nvSpPr>
        <p:spPr>
          <a:xfrm>
            <a:off x="5525212" y="3716523"/>
            <a:ext cx="10145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NORMAS Y CREENCIAS SOCIALES</a:t>
            </a:r>
          </a:p>
        </p:txBody>
      </p:sp>
      <p:pic>
        <p:nvPicPr>
          <p:cNvPr id="23" name="Graphic 43" descr="Highway scene">
            <a:extLst>
              <a:ext uri="{FF2B5EF4-FFF2-40B4-BE49-F238E27FC236}">
                <a16:creationId xmlns:a16="http://schemas.microsoft.com/office/drawing/2014/main" xmlns="" id="{2CAF2A2F-079A-8B4A-B057-3969AF941B2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915323" y="3223183"/>
            <a:ext cx="484835" cy="4848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B0025D4-28C1-E64B-819B-27308CE0BBEA}"/>
              </a:ext>
            </a:extLst>
          </p:cNvPr>
          <p:cNvSpPr txBox="1"/>
          <p:nvPr/>
        </p:nvSpPr>
        <p:spPr>
          <a:xfrm>
            <a:off x="6727945" y="3708282"/>
            <a:ext cx="10145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BARRERAS FISICAS DE ACCESO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E731160F-4C5A-7649-80FD-B86AF17DD11E}"/>
              </a:ext>
            </a:extLst>
          </p:cNvPr>
          <p:cNvSpPr txBox="1"/>
          <p:nvPr/>
        </p:nvSpPr>
        <p:spPr>
          <a:xfrm>
            <a:off x="7770034" y="3700041"/>
            <a:ext cx="11144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ACCESO LIMITADO A TELEFONOS CELULARES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2D19664-0B02-054A-A294-29067FD1F438}"/>
              </a:ext>
            </a:extLst>
          </p:cNvPr>
          <p:cNvSpPr txBox="1"/>
          <p:nvPr/>
        </p:nvSpPr>
        <p:spPr>
          <a:xfrm>
            <a:off x="8960404" y="3691800"/>
            <a:ext cx="12586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D</a:t>
            </a:r>
            <a:r>
              <a:rPr lang="x-none" sz="1400" b="1" dirty="0"/>
              <a:t>IFICULTADES PARA IDENTIFICAR A MUJERES EXCLUIDAS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6AE644F-3EF0-C44B-AEA8-C31FD9770C51}"/>
              </a:ext>
            </a:extLst>
          </p:cNvPr>
          <p:cNvSpPr txBox="1"/>
          <p:nvPr/>
        </p:nvSpPr>
        <p:spPr>
          <a:xfrm>
            <a:off x="10313894" y="3708282"/>
            <a:ext cx="12586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FALTA DE EDUCACION FORMAL</a:t>
            </a:r>
            <a:endParaRPr lang="x-none" sz="1400" b="1" dirty="0"/>
          </a:p>
        </p:txBody>
      </p:sp>
      <p:pic>
        <p:nvPicPr>
          <p:cNvPr id="31" name="Graphic 47" descr="Lightbulb and gear">
            <a:extLst>
              <a:ext uri="{FF2B5EF4-FFF2-40B4-BE49-F238E27FC236}">
                <a16:creationId xmlns:a16="http://schemas.microsoft.com/office/drawing/2014/main" xmlns="" id="{8C08ABFC-6DD4-424F-B8A0-4E699DAF8DA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656157" y="4781068"/>
            <a:ext cx="484835" cy="48483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B53AB21C-2A7B-C543-88B1-C89F56E8E36B}"/>
              </a:ext>
            </a:extLst>
          </p:cNvPr>
          <p:cNvSpPr txBox="1"/>
          <p:nvPr/>
        </p:nvSpPr>
        <p:spPr>
          <a:xfrm>
            <a:off x="5317235" y="5277428"/>
            <a:ext cx="1410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CONOCIMIENTO LIMITADO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952C2A73-4F23-B140-AE7B-593D7F12F651}"/>
              </a:ext>
            </a:extLst>
          </p:cNvPr>
          <p:cNvSpPr txBox="1"/>
          <p:nvPr/>
        </p:nvSpPr>
        <p:spPr>
          <a:xfrm>
            <a:off x="6727945" y="5295457"/>
            <a:ext cx="1410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CONDICIONES LABORALES INJUSTAS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835D5A18-B7E9-7B47-A426-4631B7EE558F}"/>
              </a:ext>
            </a:extLst>
          </p:cNvPr>
          <p:cNvSpPr txBox="1"/>
          <p:nvPr/>
        </p:nvSpPr>
        <p:spPr>
          <a:xfrm>
            <a:off x="7931062" y="5290525"/>
            <a:ext cx="14107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FALTA DISPONIBILIDAD CREDITO Y ALTO COSTO DE PRESTAMOS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6E748972-3460-B946-AA1B-86B3F90C7513}"/>
              </a:ext>
            </a:extLst>
          </p:cNvPr>
          <p:cNvSpPr txBox="1"/>
          <p:nvPr/>
        </p:nvSpPr>
        <p:spPr>
          <a:xfrm>
            <a:off x="9615752" y="5335750"/>
            <a:ext cx="1715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1400" b="1" dirty="0"/>
              <a:t>LEYES Y NORMAS DISCRIMINATORIAS</a:t>
            </a:r>
          </a:p>
        </p:txBody>
      </p:sp>
      <p:pic>
        <p:nvPicPr>
          <p:cNvPr id="40" name="Graphic 39" descr="Scales of justice">
            <a:extLst>
              <a:ext uri="{FF2B5EF4-FFF2-40B4-BE49-F238E27FC236}">
                <a16:creationId xmlns:a16="http://schemas.microsoft.com/office/drawing/2014/main" xmlns="" id="{15C355E0-156C-A341-91B5-9FD08807E2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910933" y="4699576"/>
            <a:ext cx="636618" cy="636618"/>
          </a:xfrm>
          <a:prstGeom prst="rect">
            <a:avLst/>
          </a:prstGeom>
        </p:spPr>
      </p:pic>
      <p:pic>
        <p:nvPicPr>
          <p:cNvPr id="42" name="Graphic 41" descr="Smart Phone">
            <a:extLst>
              <a:ext uri="{FF2B5EF4-FFF2-40B4-BE49-F238E27FC236}">
                <a16:creationId xmlns:a16="http://schemas.microsoft.com/office/drawing/2014/main" xmlns="" id="{FD4E0524-89B2-804C-8F69-940544B9F3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915833" y="3081082"/>
            <a:ext cx="625474" cy="625474"/>
          </a:xfrm>
          <a:prstGeom prst="rect">
            <a:avLst/>
          </a:prstGeom>
        </p:spPr>
      </p:pic>
      <p:pic>
        <p:nvPicPr>
          <p:cNvPr id="44" name="Graphic 43" descr="Classroom">
            <a:extLst>
              <a:ext uri="{FF2B5EF4-FFF2-40B4-BE49-F238E27FC236}">
                <a16:creationId xmlns:a16="http://schemas.microsoft.com/office/drawing/2014/main" xmlns="" id="{F8395073-A4DC-A64F-8B8E-52A4F6AE327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10572942" y="3116263"/>
            <a:ext cx="625474" cy="625474"/>
          </a:xfrm>
          <a:prstGeom prst="rect">
            <a:avLst/>
          </a:prstGeom>
        </p:spPr>
      </p:pic>
      <p:pic>
        <p:nvPicPr>
          <p:cNvPr id="46" name="Graphic 45" descr="Gavel">
            <a:extLst>
              <a:ext uri="{FF2B5EF4-FFF2-40B4-BE49-F238E27FC236}">
                <a16:creationId xmlns:a16="http://schemas.microsoft.com/office/drawing/2014/main" xmlns="" id="{BB35DB92-8193-884C-84C2-AA34B1BCC477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10085292" y="4755226"/>
            <a:ext cx="654975" cy="654975"/>
          </a:xfrm>
          <a:prstGeom prst="rect">
            <a:avLst/>
          </a:prstGeom>
        </p:spPr>
      </p:pic>
      <p:pic>
        <p:nvPicPr>
          <p:cNvPr id="48" name="Graphic 47" descr="Money">
            <a:extLst>
              <a:ext uri="{FF2B5EF4-FFF2-40B4-BE49-F238E27FC236}">
                <a16:creationId xmlns:a16="http://schemas.microsoft.com/office/drawing/2014/main" xmlns="" id="{6D86A92F-E1AF-F04D-8ECC-FFA71D95FD7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8264939" y="4741287"/>
            <a:ext cx="636618" cy="636618"/>
          </a:xfrm>
          <a:prstGeom prst="rect">
            <a:avLst/>
          </a:prstGeom>
        </p:spPr>
      </p:pic>
      <p:pic>
        <p:nvPicPr>
          <p:cNvPr id="50" name="Graphic 49" descr="User network">
            <a:extLst>
              <a:ext uri="{FF2B5EF4-FFF2-40B4-BE49-F238E27FC236}">
                <a16:creationId xmlns:a16="http://schemas.microsoft.com/office/drawing/2014/main" xmlns="" id="{B179EB3F-9C5D-DB49-81CD-91F2D225C09F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5545689" y="3067324"/>
            <a:ext cx="769937" cy="769937"/>
          </a:xfrm>
          <a:prstGeom prst="rect">
            <a:avLst/>
          </a:prstGeom>
        </p:spPr>
      </p:pic>
      <p:pic>
        <p:nvPicPr>
          <p:cNvPr id="54" name="Graphic 53" descr="Right pointing backhand index">
            <a:extLst>
              <a:ext uri="{FF2B5EF4-FFF2-40B4-BE49-F238E27FC236}">
                <a16:creationId xmlns:a16="http://schemas.microsoft.com/office/drawing/2014/main" xmlns="" id="{3A4C0315-28AD-8F4A-8522-78775D0A3D5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8861794" y="3116263"/>
            <a:ext cx="586405" cy="586405"/>
          </a:xfrm>
          <a:prstGeom prst="rect">
            <a:avLst/>
          </a:prstGeom>
        </p:spPr>
      </p:pic>
      <p:pic>
        <p:nvPicPr>
          <p:cNvPr id="56" name="Graphic 55" descr="Group of women">
            <a:extLst>
              <a:ext uri="{FF2B5EF4-FFF2-40B4-BE49-F238E27FC236}">
                <a16:creationId xmlns:a16="http://schemas.microsoft.com/office/drawing/2014/main" xmlns="" id="{B9E094A2-DBA7-F140-8193-4EDA999E16A6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9455515" y="3135797"/>
            <a:ext cx="586405" cy="58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5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A302DE2-DF90-3344-BDDC-C05E23D50B9E}"/>
              </a:ext>
            </a:extLst>
          </p:cNvPr>
          <p:cNvSpPr txBox="1"/>
          <p:nvPr/>
        </p:nvSpPr>
        <p:spPr>
          <a:xfrm>
            <a:off x="0" y="0"/>
            <a:ext cx="72926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INCLUSIÓN FINANCIERA DE LAS MUJERES </a:t>
            </a:r>
          </a:p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COMO PRIORIDAD GLOBAL </a:t>
            </a:r>
          </a:p>
        </p:txBody>
      </p:sp>
      <p:pic>
        <p:nvPicPr>
          <p:cNvPr id="1026" name="Picture 2" descr="Delegación del Gob. contra la Violencia de Género on Twitter: &amp;quot;La #CEDAW es  una herramienta líder para eliminar todas las formas de #discriminación  contra las mujeres y promover el #empoderamiento de las">
            <a:extLst>
              <a:ext uri="{FF2B5EF4-FFF2-40B4-BE49-F238E27FC236}">
                <a16:creationId xmlns:a16="http://schemas.microsoft.com/office/drawing/2014/main" xmlns="" id="{8654EBFA-2B9B-7B4F-BDDA-DB94FB0149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t="10041" r="4416" b="10617"/>
          <a:stretch/>
        </p:blipFill>
        <p:spPr bwMode="auto">
          <a:xfrm>
            <a:off x="225778" y="1095024"/>
            <a:ext cx="3784748" cy="52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ndicador 5.2.1 - Meta -">
            <a:extLst>
              <a:ext uri="{FF2B5EF4-FFF2-40B4-BE49-F238E27FC236}">
                <a16:creationId xmlns:a16="http://schemas.microsoft.com/office/drawing/2014/main" xmlns="" id="{77725E26-CF82-B946-9E6C-C632DEA09C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435" y="3973349"/>
            <a:ext cx="1259365" cy="97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F00FA18-4364-764F-BC7F-8813C7A25272}"/>
              </a:ext>
            </a:extLst>
          </p:cNvPr>
          <p:cNvSpPr txBox="1"/>
          <p:nvPr/>
        </p:nvSpPr>
        <p:spPr>
          <a:xfrm>
            <a:off x="5879177" y="4027769"/>
            <a:ext cx="5334912" cy="92333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ES" b="1" dirty="0">
                <a:solidFill>
                  <a:schemeClr val="accent5">
                    <a:lumMod val="50000"/>
                  </a:schemeClr>
                </a:solidFill>
              </a:rPr>
              <a:t>Se refiere a la igualdad de derechos, responsabilidades y oportunidades de las mujeres y los hombres y de las niñas y los niños.</a:t>
            </a:r>
            <a:endParaRPr lang="es-419" sz="1600" dirty="0"/>
          </a:p>
        </p:txBody>
      </p:sp>
      <p:pic>
        <p:nvPicPr>
          <p:cNvPr id="1028" name="Picture 4" descr="Plataforma CEDAW Sombra España">
            <a:extLst>
              <a:ext uri="{FF2B5EF4-FFF2-40B4-BE49-F238E27FC236}">
                <a16:creationId xmlns:a16="http://schemas.microsoft.com/office/drawing/2014/main" xmlns="" id="{F8C866C5-4B4F-374E-A785-8D430A68D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263" y="5181439"/>
            <a:ext cx="1346195" cy="117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6E65B4B-14B8-764C-B4D4-CC9F279C3D52}"/>
              </a:ext>
            </a:extLst>
          </p:cNvPr>
          <p:cNvSpPr txBox="1"/>
          <p:nvPr/>
        </p:nvSpPr>
        <p:spPr>
          <a:xfrm>
            <a:off x="5872250" y="5272386"/>
            <a:ext cx="5341839" cy="1077218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</a:rPr>
              <a:t>Es deber de los Estados asegurar </a:t>
            </a:r>
            <a:r>
              <a:rPr lang="x-none" sz="1200" dirty="0">
                <a:solidFill>
                  <a:schemeClr val="accent5">
                    <a:lumMod val="50000"/>
                  </a:schemeClr>
                </a:solidFill>
              </a:rPr>
              <a:t>(Artículos 3; 13.b; 14.1 y 14.2.e)</a:t>
            </a:r>
            <a:endParaRPr lang="es-ES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spcBef>
                <a:spcPts val="600"/>
              </a:spcBef>
            </a:pPr>
            <a:r>
              <a:rPr lang="es-ES" sz="1100" dirty="0">
                <a:solidFill>
                  <a:schemeClr val="accent5">
                    <a:lumMod val="50000"/>
                  </a:schemeClr>
                </a:solidFill>
              </a:rPr>
              <a:t>El </a:t>
            </a:r>
            <a:r>
              <a:rPr lang="x-none" sz="1100" dirty="0">
                <a:solidFill>
                  <a:schemeClr val="accent5">
                    <a:lumMod val="50000"/>
                  </a:schemeClr>
                </a:solidFill>
              </a:rPr>
              <a:t>pleno desarrollo económico</a:t>
            </a:r>
          </a:p>
          <a:p>
            <a:pPr algn="just">
              <a:spcBef>
                <a:spcPts val="600"/>
              </a:spcBef>
            </a:pPr>
            <a:r>
              <a:rPr lang="x-none" sz="1100" dirty="0">
                <a:solidFill>
                  <a:schemeClr val="accent5">
                    <a:lumMod val="50000"/>
                  </a:schemeClr>
                </a:solidFill>
              </a:rPr>
              <a:t>Igualdad de derechos para acceder a financiamientos </a:t>
            </a:r>
          </a:p>
          <a:p>
            <a:pPr algn="just">
              <a:spcBef>
                <a:spcPts val="600"/>
              </a:spcBef>
            </a:pPr>
            <a:r>
              <a:rPr lang="x-none" sz="1100" dirty="0">
                <a:solidFill>
                  <a:schemeClr val="accent5">
                    <a:lumMod val="50000"/>
                  </a:schemeClr>
                </a:solidFill>
              </a:rPr>
              <a:t>Derecho a acceder a oportunidades económicas de las mujeres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99A70C4-5C53-A54B-868F-3CAAAF991B31}"/>
              </a:ext>
            </a:extLst>
          </p:cNvPr>
          <p:cNvSpPr txBox="1"/>
          <p:nvPr/>
        </p:nvSpPr>
        <p:spPr>
          <a:xfrm>
            <a:off x="4156247" y="1115468"/>
            <a:ext cx="7057842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Inclusión financiera para fortalecer capacidad económica de mujeres y niñas y potenciar</a:t>
            </a:r>
            <a:endParaRPr lang="es-419" dirty="0">
              <a:solidFill>
                <a:schemeClr val="bg1"/>
              </a:solidFill>
            </a:endParaRPr>
          </a:p>
        </p:txBody>
      </p:sp>
      <p:pic>
        <p:nvPicPr>
          <p:cNvPr id="24" name="Graphic 23" descr="Fruit bowl">
            <a:extLst>
              <a:ext uri="{FF2B5EF4-FFF2-40B4-BE49-F238E27FC236}">
                <a16:creationId xmlns:a16="http://schemas.microsoft.com/office/drawing/2014/main" xmlns="" id="{C5AD2324-7031-E849-9722-1A764333F1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45962" y="2053694"/>
            <a:ext cx="914400" cy="914400"/>
          </a:xfrm>
          <a:prstGeom prst="rect">
            <a:avLst/>
          </a:prstGeom>
        </p:spPr>
      </p:pic>
      <p:pic>
        <p:nvPicPr>
          <p:cNvPr id="26" name="Graphic 25" descr="Bottle">
            <a:extLst>
              <a:ext uri="{FF2B5EF4-FFF2-40B4-BE49-F238E27FC236}">
                <a16:creationId xmlns:a16="http://schemas.microsoft.com/office/drawing/2014/main" xmlns="" id="{750EA6D6-AF5B-9F47-BBA7-FC9EB4FF367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301686" y="2002066"/>
            <a:ext cx="561295" cy="914400"/>
          </a:xfrm>
          <a:prstGeom prst="rect">
            <a:avLst/>
          </a:prstGeom>
        </p:spPr>
      </p:pic>
      <p:pic>
        <p:nvPicPr>
          <p:cNvPr id="28" name="Graphic 27" descr="Classroom">
            <a:extLst>
              <a:ext uri="{FF2B5EF4-FFF2-40B4-BE49-F238E27FC236}">
                <a16:creationId xmlns:a16="http://schemas.microsoft.com/office/drawing/2014/main" xmlns="" id="{4949BC33-E0E9-0C45-BB65-3578771609B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426351" y="2053694"/>
            <a:ext cx="914400" cy="914400"/>
          </a:xfrm>
          <a:prstGeom prst="rect">
            <a:avLst/>
          </a:prstGeom>
        </p:spPr>
      </p:pic>
      <p:pic>
        <p:nvPicPr>
          <p:cNvPr id="30" name="Graphic 29" descr="Factory">
            <a:extLst>
              <a:ext uri="{FF2B5EF4-FFF2-40B4-BE49-F238E27FC236}">
                <a16:creationId xmlns:a16="http://schemas.microsoft.com/office/drawing/2014/main" xmlns="" id="{270B5EC2-E42B-E547-B09D-D965328FF7C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7976187" y="2046993"/>
            <a:ext cx="914399" cy="914399"/>
          </a:xfrm>
          <a:prstGeom prst="rect">
            <a:avLst/>
          </a:prstGeom>
        </p:spPr>
      </p:pic>
      <p:pic>
        <p:nvPicPr>
          <p:cNvPr id="32" name="Graphic 31" descr="Stethoscope">
            <a:extLst>
              <a:ext uri="{FF2B5EF4-FFF2-40B4-BE49-F238E27FC236}">
                <a16:creationId xmlns:a16="http://schemas.microsoft.com/office/drawing/2014/main" xmlns="" id="{DA95DBE4-F78B-B94D-8DA5-FB7A7EC5519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756576" y="2140459"/>
            <a:ext cx="914400" cy="9144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2EB8F83-3D87-104D-9F21-1C34F4E07704}"/>
              </a:ext>
            </a:extLst>
          </p:cNvPr>
          <p:cNvSpPr txBox="1"/>
          <p:nvPr/>
        </p:nvSpPr>
        <p:spPr>
          <a:xfrm>
            <a:off x="4301686" y="3112168"/>
            <a:ext cx="17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/>
              <a:t>ALIMENTACIÓN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6B98E121-B470-AE46-B169-6453B9FC376E}"/>
              </a:ext>
            </a:extLst>
          </p:cNvPr>
          <p:cNvSpPr txBox="1"/>
          <p:nvPr/>
        </p:nvSpPr>
        <p:spPr>
          <a:xfrm>
            <a:off x="6282887" y="3120189"/>
            <a:ext cx="17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/>
              <a:t>EDUCACIÓN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2EDC232-0515-0A44-B32E-031508685871}"/>
              </a:ext>
            </a:extLst>
          </p:cNvPr>
          <p:cNvSpPr txBox="1"/>
          <p:nvPr/>
        </p:nvSpPr>
        <p:spPr>
          <a:xfrm>
            <a:off x="7846991" y="3112169"/>
            <a:ext cx="1794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/>
              <a:t>PROYECTOS PRODUCTIVOS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D7DBF2D8-2CFD-AA45-9F14-4494F43320FA}"/>
              </a:ext>
            </a:extLst>
          </p:cNvPr>
          <p:cNvSpPr txBox="1"/>
          <p:nvPr/>
        </p:nvSpPr>
        <p:spPr>
          <a:xfrm>
            <a:off x="9582597" y="3118871"/>
            <a:ext cx="1794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b="1" dirty="0"/>
              <a:t>  SALUD Y BIENESTAR</a:t>
            </a:r>
          </a:p>
        </p:txBody>
      </p:sp>
    </p:spTree>
    <p:extLst>
      <p:ext uri="{BB962C8B-B14F-4D97-AF65-F5344CB8AC3E}">
        <p14:creationId xmlns:p14="http://schemas.microsoft.com/office/powerpoint/2010/main" val="26322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06D4A9-8766-994E-BEBB-44BB52E038AF}"/>
              </a:ext>
            </a:extLst>
          </p:cNvPr>
          <p:cNvSpPr txBox="1"/>
          <p:nvPr/>
        </p:nvSpPr>
        <p:spPr>
          <a:xfrm>
            <a:off x="0" y="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TENDENCIAS INTERNACIONALES Y REGIONALES PARA LA INCLUSIÓN FINANCIERA DE LAS MUJERES </a:t>
            </a:r>
          </a:p>
        </p:txBody>
      </p:sp>
      <p:pic>
        <p:nvPicPr>
          <p:cNvPr id="3074" name="Picture 2" descr="Denarau Action Plan: The AFI Network Commitment to Gender and Women&amp;#39;s  Financial Inclusion by Alliance for Financial Inclusion - issuu">
            <a:extLst>
              <a:ext uri="{FF2B5EF4-FFF2-40B4-BE49-F238E27FC236}">
                <a16:creationId xmlns:a16="http://schemas.microsoft.com/office/drawing/2014/main" xmlns="" id="{3313ACE8-0A57-D544-BEC0-A0B357906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02" y="1678408"/>
            <a:ext cx="2689517" cy="330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xmlns="" id="{7699F5C4-8930-BC42-BCE0-C54A593F619B}"/>
              </a:ext>
            </a:extLst>
          </p:cNvPr>
          <p:cNvSpPr txBox="1"/>
          <p:nvPr/>
        </p:nvSpPr>
        <p:spPr>
          <a:xfrm>
            <a:off x="53839" y="5445419"/>
            <a:ext cx="34163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00" b="1" dirty="0">
                <a:solidFill>
                  <a:schemeClr val="accent1"/>
                </a:solidFill>
                <a:latin typeface="Lato" panose="020F0502020204030203" pitchFamily="34" charset="77"/>
                <a:cs typeface="Calibri" panose="020F0502020204030204" pitchFamily="34" charset="0"/>
              </a:rPr>
              <a:t>13 </a:t>
            </a:r>
            <a:r>
              <a:rPr lang="es-ES" sz="1700" b="1" dirty="0">
                <a:latin typeface="Lato" panose="020F0502020204030203" pitchFamily="34" charset="77"/>
                <a:cs typeface="Calibri" panose="020F0502020204030204" pitchFamily="34" charset="0"/>
              </a:rPr>
              <a:t>instituciones </a:t>
            </a:r>
          </a:p>
          <a:p>
            <a:r>
              <a:rPr lang="es-ES" sz="1700" b="1" dirty="0">
                <a:solidFill>
                  <a:schemeClr val="accent1"/>
                </a:solidFill>
                <a:latin typeface="Lato" panose="020F0502020204030203" pitchFamily="34" charset="77"/>
                <a:cs typeface="Calibri" panose="020F0502020204030204" pitchFamily="34" charset="0"/>
              </a:rPr>
              <a:t>12 </a:t>
            </a:r>
            <a:r>
              <a:rPr lang="es-ES" sz="1700" b="1" dirty="0">
                <a:latin typeface="Lato" panose="020F0502020204030203" pitchFamily="34" charset="77"/>
                <a:cs typeface="Calibri" panose="020F0502020204030204" pitchFamily="34" charset="0"/>
              </a:rPr>
              <a:t>países</a:t>
            </a:r>
          </a:p>
          <a:p>
            <a:r>
              <a:rPr lang="es-ES" sz="1700" b="1" dirty="0">
                <a:solidFill>
                  <a:schemeClr val="accent1"/>
                </a:solidFill>
                <a:latin typeface="Lato" panose="020F0502020204030203" pitchFamily="34" charset="77"/>
                <a:cs typeface="Calibri" panose="020F0502020204030204" pitchFamily="34" charset="0"/>
              </a:rPr>
              <a:t>21 </a:t>
            </a:r>
            <a:r>
              <a:rPr lang="es-ES" sz="1700" b="1" dirty="0">
                <a:latin typeface="Lato" panose="020F0502020204030203" pitchFamily="34" charset="77"/>
                <a:cs typeface="Calibri" panose="020F0502020204030204" pitchFamily="34" charset="0"/>
              </a:rPr>
              <a:t>cambios de política</a:t>
            </a:r>
            <a:endParaRPr lang="x-none" sz="1700" b="1" dirty="0">
              <a:latin typeface="Lato" panose="020F0502020204030203" pitchFamily="34" charset="77"/>
              <a:cs typeface="Calibri" panose="020F0502020204030204" pitchFamily="34" charset="0"/>
            </a:endParaRPr>
          </a:p>
        </p:txBody>
      </p:sp>
      <p:pic>
        <p:nvPicPr>
          <p:cNvPr id="7" name="Graphic 8" descr="Pie chart">
            <a:extLst>
              <a:ext uri="{FF2B5EF4-FFF2-40B4-BE49-F238E27FC236}">
                <a16:creationId xmlns:a16="http://schemas.microsoft.com/office/drawing/2014/main" xmlns="" id="{D9646CCD-9169-2B43-8916-EDE7FA06A6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555739" y="5038724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2ED07B-8204-9F4F-AA22-009B430C7975}"/>
              </a:ext>
            </a:extLst>
          </p:cNvPr>
          <p:cNvSpPr txBox="1"/>
          <p:nvPr/>
        </p:nvSpPr>
        <p:spPr>
          <a:xfrm>
            <a:off x="2119780" y="5860917"/>
            <a:ext cx="1786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b="1" dirty="0"/>
              <a:t>Datos desagregados por género </a:t>
            </a:r>
          </a:p>
        </p:txBody>
      </p:sp>
      <p:pic>
        <p:nvPicPr>
          <p:cNvPr id="3076" name="Picture 4" descr="WIC">
            <a:extLst>
              <a:ext uri="{FF2B5EF4-FFF2-40B4-BE49-F238E27FC236}">
                <a16:creationId xmlns:a16="http://schemas.microsoft.com/office/drawing/2014/main" xmlns="" id="{32031DB4-1E31-9F4D-865D-864BC69490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098" y="1664017"/>
            <a:ext cx="1981355" cy="315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3">
            <a:extLst>
              <a:ext uri="{FF2B5EF4-FFF2-40B4-BE49-F238E27FC236}">
                <a16:creationId xmlns:a16="http://schemas.microsoft.com/office/drawing/2014/main" xmlns="" id="{69963BC7-BEAF-BE4F-B679-1522C16BBFC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574" y="1664016"/>
            <a:ext cx="3288630" cy="36992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384D3E1-AEAC-CD49-A079-DC3D7E28358C}"/>
              </a:ext>
            </a:extLst>
          </p:cNvPr>
          <p:cNvSpPr txBox="1"/>
          <p:nvPr/>
        </p:nvSpPr>
        <p:spPr>
          <a:xfrm>
            <a:off x="417230" y="1132105"/>
            <a:ext cx="2689517" cy="33855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</a:rPr>
              <a:t>AGENDAS INTERNACIONALES</a:t>
            </a:r>
            <a:endParaRPr lang="es-419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052F284-26B7-1E41-B74E-6533B56B6C8C}"/>
              </a:ext>
            </a:extLst>
          </p:cNvPr>
          <p:cNvSpPr txBox="1"/>
          <p:nvPr/>
        </p:nvSpPr>
        <p:spPr>
          <a:xfrm>
            <a:off x="3906387" y="1172211"/>
            <a:ext cx="2689517" cy="33855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</a:rPr>
              <a:t>GENERACIÓN DE EVIDENCIA</a:t>
            </a:r>
            <a:endParaRPr lang="es-419" sz="1600" dirty="0"/>
          </a:p>
        </p:txBody>
      </p:sp>
      <p:pic>
        <p:nvPicPr>
          <p:cNvPr id="14" name="Picture 15">
            <a:extLst>
              <a:ext uri="{FF2B5EF4-FFF2-40B4-BE49-F238E27FC236}">
                <a16:creationId xmlns:a16="http://schemas.microsoft.com/office/drawing/2014/main" xmlns="" id="{F6D3CBB8-E661-A141-A1BC-6C76EE0D972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1359" y="2757310"/>
            <a:ext cx="2410239" cy="30427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A910E0B-EB4D-DF4A-8419-0CBFFC566045}"/>
              </a:ext>
            </a:extLst>
          </p:cNvPr>
          <p:cNvSpPr txBox="1"/>
          <p:nvPr/>
        </p:nvSpPr>
        <p:spPr>
          <a:xfrm>
            <a:off x="7031574" y="1156119"/>
            <a:ext cx="3392702" cy="338554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s-ES" sz="1600" b="1" dirty="0">
                <a:solidFill>
                  <a:schemeClr val="accent5">
                    <a:lumMod val="50000"/>
                  </a:schemeClr>
                </a:solidFill>
              </a:rPr>
              <a:t>BUENAS PRÁCTICAS EN LA REGIÓN</a:t>
            </a:r>
            <a:endParaRPr lang="es-419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D3D98F2D-F226-3544-A414-990E0B9CA7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26652" y="4378324"/>
            <a:ext cx="3156457" cy="223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3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27A6E76-1901-ED4B-8B64-0F9980D17254}"/>
              </a:ext>
            </a:extLst>
          </p:cNvPr>
          <p:cNvSpPr txBox="1"/>
          <p:nvPr/>
        </p:nvSpPr>
        <p:spPr>
          <a:xfrm>
            <a:off x="0" y="21058"/>
            <a:ext cx="80917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DIAGNÓSTICO DE GÉNERO SUPERVISIÓN Y CONTROL </a:t>
            </a:r>
          </a:p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LAS ORGANIZACIONES DE LA EPS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57D7E50-589E-9742-B0F4-FE969EB815AC}"/>
              </a:ext>
            </a:extLst>
          </p:cNvPr>
          <p:cNvGrpSpPr/>
          <p:nvPr/>
        </p:nvGrpSpPr>
        <p:grpSpPr>
          <a:xfrm>
            <a:off x="320063" y="2655883"/>
            <a:ext cx="6067848" cy="4005935"/>
            <a:chOff x="304021" y="2655883"/>
            <a:chExt cx="6067848" cy="4005935"/>
          </a:xfrm>
        </p:grpSpPr>
        <p:pic>
          <p:nvPicPr>
            <p:cNvPr id="4098" name="Picture 2" descr="In Ecuador, COVID-19 could cause 11 percent dive in GDP this year | United  Nations Development Programme">
              <a:extLst>
                <a:ext uri="{FF2B5EF4-FFF2-40B4-BE49-F238E27FC236}">
                  <a16:creationId xmlns:a16="http://schemas.microsoft.com/office/drawing/2014/main" xmlns="" id="{ABE60E4B-035B-6648-A3C0-764AB993AE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21" y="2655883"/>
              <a:ext cx="3091697" cy="2060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Resilient, Ambitious Women in Ecuador Need You - GlobalGiving">
              <a:extLst>
                <a:ext uri="{FF2B5EF4-FFF2-40B4-BE49-F238E27FC236}">
                  <a16:creationId xmlns:a16="http://schemas.microsoft.com/office/drawing/2014/main" xmlns="" id="{6567AC52-13E9-8A4C-812B-D0B9B9A504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5719" y="2674297"/>
              <a:ext cx="2976150" cy="20604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Indigeneous Woman Wears Traditional Dress In Ecuador | Anthony John Coletti  Photography">
              <a:extLst>
                <a:ext uri="{FF2B5EF4-FFF2-40B4-BE49-F238E27FC236}">
                  <a16:creationId xmlns:a16="http://schemas.microsoft.com/office/drawing/2014/main" xmlns="" id="{5441ECC0-07A3-6E40-A7AE-397FE8350A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701" y="4716378"/>
              <a:ext cx="2244036" cy="1939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Women are rebuilding Ecuador, literally - Ecuador | ReliefWeb">
              <a:extLst>
                <a:ext uri="{FF2B5EF4-FFF2-40B4-BE49-F238E27FC236}">
                  <a16:creationId xmlns:a16="http://schemas.microsoft.com/office/drawing/2014/main" xmlns="" id="{8D8424A0-A1EB-F345-B3E1-305E9FE86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6737" y="4716378"/>
              <a:ext cx="3805131" cy="1945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D4B1108-E94D-9E44-9D8F-FE26FE4E3531}"/>
              </a:ext>
            </a:extLst>
          </p:cNvPr>
          <p:cNvSpPr txBox="1"/>
          <p:nvPr/>
        </p:nvSpPr>
        <p:spPr>
          <a:xfrm>
            <a:off x="7047210" y="805205"/>
            <a:ext cx="4822089" cy="5247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spcBef>
                <a:spcPts val="600"/>
              </a:spcBef>
            </a:pPr>
            <a:endParaRPr lang="es-419" dirty="0"/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Identificar el estado del empoderamiento </a:t>
            </a:r>
          </a:p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s-419" dirty="0"/>
              <a:t>económico de las mujeres en la EPS</a:t>
            </a:r>
            <a:br>
              <a:rPr lang="es-419" dirty="0"/>
            </a:br>
            <a:endParaRPr lang="es-419" dirty="0"/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Analizar la supervisión y el control con </a:t>
            </a:r>
          </a:p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s-419" dirty="0"/>
              <a:t>perspectiva de género</a:t>
            </a:r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s-419" dirty="0"/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Identificar brechas de género en el SFPS</a:t>
            </a:r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es-419" dirty="0"/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Identificar barreras que enfrentan las mujeres </a:t>
            </a:r>
          </a:p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s-419" dirty="0"/>
              <a:t>para la inclusión financiera en el SFPS</a:t>
            </a:r>
          </a:p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endParaRPr lang="es-419" dirty="0"/>
          </a:p>
          <a:p>
            <a:pPr marL="285750" indent="-285750"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s-419" dirty="0"/>
              <a:t>Identificar las necesidades de las mujeres en </a:t>
            </a:r>
          </a:p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s-419" dirty="0"/>
              <a:t>el contexto del acceso a productos y servicios </a:t>
            </a:r>
          </a:p>
          <a:p>
            <a:pPr algn="just">
              <a:spcBef>
                <a:spcPts val="600"/>
              </a:spcBef>
              <a:buClr>
                <a:schemeClr val="accent5">
                  <a:lumMod val="50000"/>
                </a:schemeClr>
              </a:buClr>
            </a:pPr>
            <a:r>
              <a:rPr lang="es-419" dirty="0"/>
              <a:t>financieros del SFPS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A5627AA-BF44-2444-97FA-36B1B77427C7}"/>
              </a:ext>
            </a:extLst>
          </p:cNvPr>
          <p:cNvSpPr txBox="1"/>
          <p:nvPr/>
        </p:nvSpPr>
        <p:spPr>
          <a:xfrm>
            <a:off x="211068" y="1101924"/>
            <a:ext cx="63692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</a:rPr>
              <a:t>OBJETIVO</a:t>
            </a:r>
          </a:p>
          <a:p>
            <a:pPr algn="just">
              <a:spcBef>
                <a:spcPts val="600"/>
              </a:spcBef>
            </a:pPr>
            <a:r>
              <a:rPr lang="es-419" sz="2000" dirty="0">
                <a:solidFill>
                  <a:srgbClr val="1F4E79"/>
                </a:solidFill>
              </a:rPr>
              <a:t>Generar evidencia para informar futuras políticas públicas en el sector  para la inclusión financiera con perspectiva de género</a:t>
            </a:r>
          </a:p>
          <a:p>
            <a:pPr>
              <a:spcBef>
                <a:spcPts val="600"/>
              </a:spcBef>
            </a:pPr>
            <a:endParaRPr lang="es-419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32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xmlns="" id="{8F9CF550-0EE5-384D-9EDB-96032AA33A7E}"/>
              </a:ext>
            </a:extLst>
          </p:cNvPr>
          <p:cNvSpPr/>
          <p:nvPr/>
        </p:nvSpPr>
        <p:spPr>
          <a:xfrm>
            <a:off x="2998584" y="962526"/>
            <a:ext cx="6464968" cy="5583487"/>
          </a:xfrm>
          <a:prstGeom prst="ellipse">
            <a:avLst/>
          </a:prstGeom>
          <a:ln>
            <a:solidFill>
              <a:schemeClr val="accent3">
                <a:lumMod val="50000"/>
              </a:schemeClr>
            </a:solidFill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3D2C35B-278C-7B42-BB85-BB39D8572629}"/>
              </a:ext>
            </a:extLst>
          </p:cNvPr>
          <p:cNvSpPr txBox="1"/>
          <p:nvPr/>
        </p:nvSpPr>
        <p:spPr>
          <a:xfrm>
            <a:off x="0" y="21058"/>
            <a:ext cx="6915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REPRESENTACIÓN DE LAS MUJERES EN LA EPS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EF9F58E-AC10-D948-AE88-CF05C8A47EC3}"/>
              </a:ext>
            </a:extLst>
          </p:cNvPr>
          <p:cNvSpPr txBox="1"/>
          <p:nvPr/>
        </p:nvSpPr>
        <p:spPr>
          <a:xfrm>
            <a:off x="2452155" y="1098652"/>
            <a:ext cx="7074950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La igualdad de género es un principio del cooperativismo, LOEPS. </a:t>
            </a:r>
            <a:endParaRPr lang="es-419" dirty="0">
              <a:solidFill>
                <a:schemeClr val="bg1"/>
              </a:solidFill>
            </a:endParaRPr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xmlns="" id="{A2FD1F5C-CE19-134E-B047-8A35867D2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895810" cy="365125"/>
          </a:xfrm>
        </p:spPr>
        <p:txBody>
          <a:bodyPr/>
          <a:lstStyle/>
          <a:p>
            <a:fld id="{5361768D-E9D1-064D-8610-E9F36676037F}" type="slidenum">
              <a:rPr lang="es-ES_tradnl" noProof="0" smtClean="0"/>
              <a:pPr/>
              <a:t>6</a:t>
            </a:fld>
            <a:endParaRPr lang="es-ES_tradnl" noProof="0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CF4006DF-816A-1B4F-8BE4-EACC7C2B83BF}"/>
              </a:ext>
            </a:extLst>
          </p:cNvPr>
          <p:cNvSpPr/>
          <p:nvPr/>
        </p:nvSpPr>
        <p:spPr>
          <a:xfrm>
            <a:off x="4726147" y="1859463"/>
            <a:ext cx="1277908" cy="1064502"/>
          </a:xfrm>
          <a:custGeom>
            <a:avLst/>
            <a:gdLst>
              <a:gd name="connsiteX0" fmla="*/ 449771 w 1538902"/>
              <a:gd name="connsiteY0" fmla="*/ 0 h 1451121"/>
              <a:gd name="connsiteX1" fmla="*/ 1431625 w 1538902"/>
              <a:gd name="connsiteY1" fmla="*/ 352476 h 1451121"/>
              <a:gd name="connsiteX2" fmla="*/ 1538902 w 1538902"/>
              <a:gd name="connsiteY2" fmla="*/ 449976 h 1451121"/>
              <a:gd name="connsiteX3" fmla="*/ 1536563 w 1538902"/>
              <a:gd name="connsiteY3" fmla="*/ 452101 h 1451121"/>
              <a:gd name="connsiteX4" fmla="*/ 1092431 w 1538902"/>
              <a:gd name="connsiteY4" fmla="*/ 1385749 h 1451121"/>
              <a:gd name="connsiteX5" fmla="*/ 1089130 w 1538902"/>
              <a:gd name="connsiteY5" fmla="*/ 1451121 h 1451121"/>
              <a:gd name="connsiteX6" fmla="*/ 1079892 w 1538902"/>
              <a:gd name="connsiteY6" fmla="*/ 1448745 h 1451121"/>
              <a:gd name="connsiteX7" fmla="*/ 3301 w 1538902"/>
              <a:gd name="connsiteY7" fmla="*/ 132392 h 1451121"/>
              <a:gd name="connsiteX8" fmla="*/ 0 w 1538902"/>
              <a:gd name="connsiteY8" fmla="*/ 67020 h 1451121"/>
              <a:gd name="connsiteX9" fmla="*/ 138688 w 1538902"/>
              <a:gd name="connsiteY9" fmla="*/ 31360 h 1451121"/>
              <a:gd name="connsiteX10" fmla="*/ 449771 w 1538902"/>
              <a:gd name="connsiteY10" fmla="*/ 0 h 145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8902" h="1451121">
                <a:moveTo>
                  <a:pt x="449771" y="0"/>
                </a:moveTo>
                <a:cubicBezTo>
                  <a:pt x="822736" y="0"/>
                  <a:pt x="1164805" y="132277"/>
                  <a:pt x="1431625" y="352476"/>
                </a:cubicBezTo>
                <a:lnTo>
                  <a:pt x="1538902" y="449976"/>
                </a:lnTo>
                <a:lnTo>
                  <a:pt x="1536563" y="452101"/>
                </a:lnTo>
                <a:cubicBezTo>
                  <a:pt x="1292149" y="696516"/>
                  <a:pt x="1129320" y="1022517"/>
                  <a:pt x="1092431" y="1385749"/>
                </a:cubicBezTo>
                <a:lnTo>
                  <a:pt x="1089130" y="1451121"/>
                </a:lnTo>
                <a:lnTo>
                  <a:pt x="1079892" y="1448745"/>
                </a:lnTo>
                <a:cubicBezTo>
                  <a:pt x="499887" y="1268345"/>
                  <a:pt x="66539" y="755076"/>
                  <a:pt x="3301" y="132392"/>
                </a:cubicBezTo>
                <a:lnTo>
                  <a:pt x="0" y="67020"/>
                </a:lnTo>
                <a:lnTo>
                  <a:pt x="138688" y="31360"/>
                </a:lnTo>
                <a:cubicBezTo>
                  <a:pt x="239171" y="10798"/>
                  <a:pt x="343210" y="0"/>
                  <a:pt x="449771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5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xmlns="" id="{E9025858-6EF1-9141-BD68-602728291C56}"/>
              </a:ext>
            </a:extLst>
          </p:cNvPr>
          <p:cNvSpPr/>
          <p:nvPr/>
        </p:nvSpPr>
        <p:spPr>
          <a:xfrm>
            <a:off x="5967474" y="1846247"/>
            <a:ext cx="1266327" cy="1106341"/>
          </a:xfrm>
          <a:custGeom>
            <a:avLst/>
            <a:gdLst>
              <a:gd name="connsiteX0" fmla="*/ 1089130 w 1538902"/>
              <a:gd name="connsiteY0" fmla="*/ 0 h 1451121"/>
              <a:gd name="connsiteX1" fmla="*/ 1400213 w 1538902"/>
              <a:gd name="connsiteY1" fmla="*/ 31360 h 1451121"/>
              <a:gd name="connsiteX2" fmla="*/ 1538902 w 1538902"/>
              <a:gd name="connsiteY2" fmla="*/ 67021 h 1451121"/>
              <a:gd name="connsiteX3" fmla="*/ 1535601 w 1538902"/>
              <a:gd name="connsiteY3" fmla="*/ 132392 h 1451121"/>
              <a:gd name="connsiteX4" fmla="*/ 459010 w 1538902"/>
              <a:gd name="connsiteY4" fmla="*/ 1448745 h 1451121"/>
              <a:gd name="connsiteX5" fmla="*/ 449771 w 1538902"/>
              <a:gd name="connsiteY5" fmla="*/ 1451121 h 1451121"/>
              <a:gd name="connsiteX6" fmla="*/ 446470 w 1538902"/>
              <a:gd name="connsiteY6" fmla="*/ 1385749 h 1451121"/>
              <a:gd name="connsiteX7" fmla="*/ 2338 w 1538902"/>
              <a:gd name="connsiteY7" fmla="*/ 452101 h 1451121"/>
              <a:gd name="connsiteX8" fmla="*/ 0 w 1538902"/>
              <a:gd name="connsiteY8" fmla="*/ 449976 h 1451121"/>
              <a:gd name="connsiteX9" fmla="*/ 107276 w 1538902"/>
              <a:gd name="connsiteY9" fmla="*/ 352476 h 1451121"/>
              <a:gd name="connsiteX10" fmla="*/ 1089130 w 1538902"/>
              <a:gd name="connsiteY10" fmla="*/ 0 h 1451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38902" h="1451121">
                <a:moveTo>
                  <a:pt x="1089130" y="0"/>
                </a:moveTo>
                <a:cubicBezTo>
                  <a:pt x="1195691" y="0"/>
                  <a:pt x="1299731" y="10798"/>
                  <a:pt x="1400213" y="31360"/>
                </a:cubicBezTo>
                <a:lnTo>
                  <a:pt x="1538902" y="67021"/>
                </a:lnTo>
                <a:lnTo>
                  <a:pt x="1535601" y="132392"/>
                </a:lnTo>
                <a:cubicBezTo>
                  <a:pt x="1472364" y="755076"/>
                  <a:pt x="1039016" y="1268345"/>
                  <a:pt x="459010" y="1448745"/>
                </a:cubicBezTo>
                <a:lnTo>
                  <a:pt x="449771" y="1451121"/>
                </a:lnTo>
                <a:lnTo>
                  <a:pt x="446470" y="1385749"/>
                </a:lnTo>
                <a:cubicBezTo>
                  <a:pt x="409582" y="1022517"/>
                  <a:pt x="246753" y="696516"/>
                  <a:pt x="2338" y="452101"/>
                </a:cubicBezTo>
                <a:lnTo>
                  <a:pt x="0" y="449976"/>
                </a:lnTo>
                <a:lnTo>
                  <a:pt x="107276" y="352476"/>
                </a:lnTo>
                <a:cubicBezTo>
                  <a:pt x="374096" y="132277"/>
                  <a:pt x="716166" y="0"/>
                  <a:pt x="108913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5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18155839-B16E-064D-BC59-0F27D9134310}"/>
              </a:ext>
            </a:extLst>
          </p:cNvPr>
          <p:cNvSpPr/>
          <p:nvPr/>
        </p:nvSpPr>
        <p:spPr>
          <a:xfrm>
            <a:off x="5625636" y="2923965"/>
            <a:ext cx="742333" cy="921437"/>
          </a:xfrm>
          <a:custGeom>
            <a:avLst/>
            <a:gdLst>
              <a:gd name="connsiteX0" fmla="*/ 4668 w 908879"/>
              <a:gd name="connsiteY0" fmla="*/ 0 h 1186044"/>
              <a:gd name="connsiteX1" fmla="*/ 143357 w 908879"/>
              <a:gd name="connsiteY1" fmla="*/ 35660 h 1186044"/>
              <a:gd name="connsiteX2" fmla="*/ 454440 w 908879"/>
              <a:gd name="connsiteY2" fmla="*/ 67020 h 1186044"/>
              <a:gd name="connsiteX3" fmla="*/ 765523 w 908879"/>
              <a:gd name="connsiteY3" fmla="*/ 35660 h 1186044"/>
              <a:gd name="connsiteX4" fmla="*/ 904211 w 908879"/>
              <a:gd name="connsiteY4" fmla="*/ 0 h 1186044"/>
              <a:gd name="connsiteX5" fmla="*/ 908879 w 908879"/>
              <a:gd name="connsiteY5" fmla="*/ 92449 h 1186044"/>
              <a:gd name="connsiteX6" fmla="*/ 456778 w 908879"/>
              <a:gd name="connsiteY6" fmla="*/ 1183918 h 1186044"/>
              <a:gd name="connsiteX7" fmla="*/ 454440 w 908879"/>
              <a:gd name="connsiteY7" fmla="*/ 1186044 h 1186044"/>
              <a:gd name="connsiteX8" fmla="*/ 452101 w 908879"/>
              <a:gd name="connsiteY8" fmla="*/ 1183918 h 1186044"/>
              <a:gd name="connsiteX9" fmla="*/ 0 w 908879"/>
              <a:gd name="connsiteY9" fmla="*/ 92449 h 1186044"/>
              <a:gd name="connsiteX10" fmla="*/ 4668 w 908879"/>
              <a:gd name="connsiteY10" fmla="*/ 0 h 1186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08879" h="1186044">
                <a:moveTo>
                  <a:pt x="4668" y="0"/>
                </a:moveTo>
                <a:lnTo>
                  <a:pt x="143357" y="35660"/>
                </a:lnTo>
                <a:cubicBezTo>
                  <a:pt x="243840" y="56222"/>
                  <a:pt x="347879" y="67020"/>
                  <a:pt x="454440" y="67020"/>
                </a:cubicBezTo>
                <a:cubicBezTo>
                  <a:pt x="561001" y="67020"/>
                  <a:pt x="665041" y="56222"/>
                  <a:pt x="765523" y="35660"/>
                </a:cubicBezTo>
                <a:lnTo>
                  <a:pt x="904211" y="0"/>
                </a:lnTo>
                <a:lnTo>
                  <a:pt x="908879" y="92449"/>
                </a:lnTo>
                <a:cubicBezTo>
                  <a:pt x="908879" y="518694"/>
                  <a:pt x="736109" y="904587"/>
                  <a:pt x="456778" y="1183918"/>
                </a:cubicBezTo>
                <a:lnTo>
                  <a:pt x="454440" y="1186044"/>
                </a:lnTo>
                <a:lnTo>
                  <a:pt x="452101" y="1183918"/>
                </a:lnTo>
                <a:cubicBezTo>
                  <a:pt x="172770" y="904587"/>
                  <a:pt x="0" y="518694"/>
                  <a:pt x="0" y="92449"/>
                </a:cubicBezTo>
                <a:lnTo>
                  <a:pt x="4668" y="0"/>
                </a:lnTo>
                <a:close/>
              </a:path>
            </a:pathLst>
          </a:custGeom>
          <a:solidFill>
            <a:schemeClr val="accent1">
              <a:lumMod val="75000"/>
              <a:alpha val="5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xmlns="" id="{B41B05DB-285B-B14C-8985-0386EC9BA410}"/>
              </a:ext>
            </a:extLst>
          </p:cNvPr>
          <p:cNvSpPr/>
          <p:nvPr/>
        </p:nvSpPr>
        <p:spPr>
          <a:xfrm>
            <a:off x="3834777" y="1907317"/>
            <a:ext cx="2169278" cy="2237054"/>
          </a:xfrm>
          <a:custGeom>
            <a:avLst/>
            <a:gdLst>
              <a:gd name="connsiteX0" fmla="*/ 1093799 w 2632701"/>
              <a:gd name="connsiteY0" fmla="*/ 0 h 3020120"/>
              <a:gd name="connsiteX1" fmla="*/ 1097100 w 2632701"/>
              <a:gd name="connsiteY1" fmla="*/ 65372 h 3020120"/>
              <a:gd name="connsiteX2" fmla="*/ 2173691 w 2632701"/>
              <a:gd name="connsiteY2" fmla="*/ 1381725 h 3020120"/>
              <a:gd name="connsiteX3" fmla="*/ 2182929 w 2632701"/>
              <a:gd name="connsiteY3" fmla="*/ 1384101 h 3020120"/>
              <a:gd name="connsiteX4" fmla="*/ 2178261 w 2632701"/>
              <a:gd name="connsiteY4" fmla="*/ 1476550 h 3020120"/>
              <a:gd name="connsiteX5" fmla="*/ 2630362 w 2632701"/>
              <a:gd name="connsiteY5" fmla="*/ 2568019 h 3020120"/>
              <a:gd name="connsiteX6" fmla="*/ 2632701 w 2632701"/>
              <a:gd name="connsiteY6" fmla="*/ 2570145 h 3020120"/>
              <a:gd name="connsiteX7" fmla="*/ 2525424 w 2632701"/>
              <a:gd name="connsiteY7" fmla="*/ 2667644 h 3020120"/>
              <a:gd name="connsiteX8" fmla="*/ 1543570 w 2632701"/>
              <a:gd name="connsiteY8" fmla="*/ 3020120 h 3020120"/>
              <a:gd name="connsiteX9" fmla="*/ 0 w 2632701"/>
              <a:gd name="connsiteY9" fmla="*/ 1476550 h 3020120"/>
              <a:gd name="connsiteX10" fmla="*/ 1084560 w 2632701"/>
              <a:gd name="connsiteY10" fmla="*/ 2376 h 3020120"/>
              <a:gd name="connsiteX11" fmla="*/ 1093799 w 2632701"/>
              <a:gd name="connsiteY11" fmla="*/ 0 h 302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32701" h="3020120">
                <a:moveTo>
                  <a:pt x="1093799" y="0"/>
                </a:moveTo>
                <a:lnTo>
                  <a:pt x="1097100" y="65372"/>
                </a:lnTo>
                <a:cubicBezTo>
                  <a:pt x="1160338" y="688056"/>
                  <a:pt x="1593686" y="1201325"/>
                  <a:pt x="2173691" y="1381725"/>
                </a:cubicBezTo>
                <a:lnTo>
                  <a:pt x="2182929" y="1384101"/>
                </a:lnTo>
                <a:lnTo>
                  <a:pt x="2178261" y="1476550"/>
                </a:lnTo>
                <a:cubicBezTo>
                  <a:pt x="2178261" y="1902795"/>
                  <a:pt x="2351031" y="2288688"/>
                  <a:pt x="2630362" y="2568019"/>
                </a:cubicBezTo>
                <a:lnTo>
                  <a:pt x="2632701" y="2570145"/>
                </a:lnTo>
                <a:lnTo>
                  <a:pt x="2525424" y="2667644"/>
                </a:lnTo>
                <a:cubicBezTo>
                  <a:pt x="2258604" y="2887843"/>
                  <a:pt x="1916535" y="3020120"/>
                  <a:pt x="1543570" y="3020120"/>
                </a:cubicBezTo>
                <a:cubicBezTo>
                  <a:pt x="691080" y="3020120"/>
                  <a:pt x="0" y="2329040"/>
                  <a:pt x="0" y="1476550"/>
                </a:cubicBezTo>
                <a:cubicBezTo>
                  <a:pt x="0" y="783902"/>
                  <a:pt x="456221" y="197810"/>
                  <a:pt x="1084560" y="2376"/>
                </a:cubicBezTo>
                <a:lnTo>
                  <a:pt x="1093799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5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C7CDC01B-FB36-054C-8AC6-1FF675E022C0}"/>
              </a:ext>
            </a:extLst>
          </p:cNvPr>
          <p:cNvSpPr/>
          <p:nvPr/>
        </p:nvSpPr>
        <p:spPr>
          <a:xfrm>
            <a:off x="5945365" y="1888091"/>
            <a:ext cx="2190845" cy="2256278"/>
          </a:xfrm>
          <a:custGeom>
            <a:avLst/>
            <a:gdLst>
              <a:gd name="connsiteX0" fmla="*/ 1538902 w 2632700"/>
              <a:gd name="connsiteY0" fmla="*/ 0 h 3020119"/>
              <a:gd name="connsiteX1" fmla="*/ 1548140 w 2632700"/>
              <a:gd name="connsiteY1" fmla="*/ 2375 h 3020119"/>
              <a:gd name="connsiteX2" fmla="*/ 2632700 w 2632700"/>
              <a:gd name="connsiteY2" fmla="*/ 1476549 h 3020119"/>
              <a:gd name="connsiteX3" fmla="*/ 1089130 w 2632700"/>
              <a:gd name="connsiteY3" fmla="*/ 3020119 h 3020119"/>
              <a:gd name="connsiteX4" fmla="*/ 107276 w 2632700"/>
              <a:gd name="connsiteY4" fmla="*/ 2667643 h 3020119"/>
              <a:gd name="connsiteX5" fmla="*/ 0 w 2632700"/>
              <a:gd name="connsiteY5" fmla="*/ 2570144 h 3020119"/>
              <a:gd name="connsiteX6" fmla="*/ 2338 w 2632700"/>
              <a:gd name="connsiteY6" fmla="*/ 2568018 h 3020119"/>
              <a:gd name="connsiteX7" fmla="*/ 454439 w 2632700"/>
              <a:gd name="connsiteY7" fmla="*/ 1476549 h 3020119"/>
              <a:gd name="connsiteX8" fmla="*/ 449771 w 2632700"/>
              <a:gd name="connsiteY8" fmla="*/ 1384100 h 3020119"/>
              <a:gd name="connsiteX9" fmla="*/ 459010 w 2632700"/>
              <a:gd name="connsiteY9" fmla="*/ 1381724 h 3020119"/>
              <a:gd name="connsiteX10" fmla="*/ 1535601 w 2632700"/>
              <a:gd name="connsiteY10" fmla="*/ 65371 h 3020119"/>
              <a:gd name="connsiteX11" fmla="*/ 1538902 w 2632700"/>
              <a:gd name="connsiteY11" fmla="*/ 0 h 302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32700" h="3020119">
                <a:moveTo>
                  <a:pt x="1538902" y="0"/>
                </a:moveTo>
                <a:lnTo>
                  <a:pt x="1548140" y="2375"/>
                </a:lnTo>
                <a:cubicBezTo>
                  <a:pt x="2176479" y="197809"/>
                  <a:pt x="2632700" y="783901"/>
                  <a:pt x="2632700" y="1476549"/>
                </a:cubicBezTo>
                <a:cubicBezTo>
                  <a:pt x="2632700" y="2329039"/>
                  <a:pt x="1941620" y="3020119"/>
                  <a:pt x="1089130" y="3020119"/>
                </a:cubicBezTo>
                <a:cubicBezTo>
                  <a:pt x="716166" y="3020119"/>
                  <a:pt x="374096" y="2887842"/>
                  <a:pt x="107276" y="2667643"/>
                </a:cubicBezTo>
                <a:lnTo>
                  <a:pt x="0" y="2570144"/>
                </a:lnTo>
                <a:lnTo>
                  <a:pt x="2338" y="2568018"/>
                </a:lnTo>
                <a:cubicBezTo>
                  <a:pt x="281669" y="2288687"/>
                  <a:pt x="454439" y="1902794"/>
                  <a:pt x="454439" y="1476549"/>
                </a:cubicBezTo>
                <a:lnTo>
                  <a:pt x="449771" y="1384100"/>
                </a:lnTo>
                <a:lnTo>
                  <a:pt x="459010" y="1381724"/>
                </a:lnTo>
                <a:cubicBezTo>
                  <a:pt x="1039016" y="1201324"/>
                  <a:pt x="1472364" y="688055"/>
                  <a:pt x="1535601" y="65371"/>
                </a:cubicBezTo>
                <a:lnTo>
                  <a:pt x="1538902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5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64B6572D-9664-914F-B584-1DB117D76577}"/>
              </a:ext>
            </a:extLst>
          </p:cNvPr>
          <p:cNvSpPr/>
          <p:nvPr/>
        </p:nvSpPr>
        <p:spPr>
          <a:xfrm>
            <a:off x="5625636" y="2219196"/>
            <a:ext cx="727988" cy="781744"/>
          </a:xfrm>
          <a:custGeom>
            <a:avLst/>
            <a:gdLst>
              <a:gd name="connsiteX0" fmla="*/ 449772 w 899543"/>
              <a:gd name="connsiteY0" fmla="*/ 0 h 1068165"/>
              <a:gd name="connsiteX1" fmla="*/ 452110 w 899543"/>
              <a:gd name="connsiteY1" fmla="*/ 2125 h 1068165"/>
              <a:gd name="connsiteX2" fmla="*/ 896242 w 899543"/>
              <a:gd name="connsiteY2" fmla="*/ 935773 h 1068165"/>
              <a:gd name="connsiteX3" fmla="*/ 899543 w 899543"/>
              <a:gd name="connsiteY3" fmla="*/ 1001145 h 1068165"/>
              <a:gd name="connsiteX4" fmla="*/ 760855 w 899543"/>
              <a:gd name="connsiteY4" fmla="*/ 1036805 h 1068165"/>
              <a:gd name="connsiteX5" fmla="*/ 449772 w 899543"/>
              <a:gd name="connsiteY5" fmla="*/ 1068165 h 1068165"/>
              <a:gd name="connsiteX6" fmla="*/ 138689 w 899543"/>
              <a:gd name="connsiteY6" fmla="*/ 1036805 h 1068165"/>
              <a:gd name="connsiteX7" fmla="*/ 0 w 899543"/>
              <a:gd name="connsiteY7" fmla="*/ 1001145 h 1068165"/>
              <a:gd name="connsiteX8" fmla="*/ 3301 w 899543"/>
              <a:gd name="connsiteY8" fmla="*/ 935773 h 1068165"/>
              <a:gd name="connsiteX9" fmla="*/ 447433 w 899543"/>
              <a:gd name="connsiteY9" fmla="*/ 2125 h 1068165"/>
              <a:gd name="connsiteX10" fmla="*/ 449772 w 899543"/>
              <a:gd name="connsiteY10" fmla="*/ 0 h 106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9543" h="1068165">
                <a:moveTo>
                  <a:pt x="449772" y="0"/>
                </a:moveTo>
                <a:lnTo>
                  <a:pt x="452110" y="2125"/>
                </a:lnTo>
                <a:cubicBezTo>
                  <a:pt x="696525" y="246540"/>
                  <a:pt x="859354" y="572541"/>
                  <a:pt x="896242" y="935773"/>
                </a:cubicBezTo>
                <a:lnTo>
                  <a:pt x="899543" y="1001145"/>
                </a:lnTo>
                <a:lnTo>
                  <a:pt x="760855" y="1036805"/>
                </a:lnTo>
                <a:cubicBezTo>
                  <a:pt x="660373" y="1057367"/>
                  <a:pt x="556333" y="1068165"/>
                  <a:pt x="449772" y="1068165"/>
                </a:cubicBezTo>
                <a:cubicBezTo>
                  <a:pt x="343211" y="1068165"/>
                  <a:pt x="239172" y="1057367"/>
                  <a:pt x="138689" y="1036805"/>
                </a:cubicBezTo>
                <a:lnTo>
                  <a:pt x="0" y="1001145"/>
                </a:lnTo>
                <a:lnTo>
                  <a:pt x="3301" y="935773"/>
                </a:lnTo>
                <a:cubicBezTo>
                  <a:pt x="40190" y="572541"/>
                  <a:pt x="203019" y="246540"/>
                  <a:pt x="447433" y="2125"/>
                </a:cubicBezTo>
                <a:lnTo>
                  <a:pt x="449772" y="0"/>
                </a:lnTo>
                <a:close/>
              </a:path>
            </a:pathLst>
          </a:custGeom>
          <a:solidFill>
            <a:schemeClr val="accent1">
              <a:lumMod val="75000"/>
              <a:alpha val="98000"/>
            </a:schemeClr>
          </a:solidFill>
          <a:ln w="12700" cap="flat" cmpd="sng" algn="ctr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xmlns="" id="{24CB31C7-A65D-B343-A184-DE6F4E36C4E2}"/>
              </a:ext>
            </a:extLst>
          </p:cNvPr>
          <p:cNvSpPr txBox="1"/>
          <p:nvPr/>
        </p:nvSpPr>
        <p:spPr>
          <a:xfrm>
            <a:off x="8610509" y="2618929"/>
            <a:ext cx="1731597" cy="646331"/>
          </a:xfrm>
          <a:prstGeom prst="rect">
            <a:avLst/>
          </a:prstGeom>
          <a:solidFill>
            <a:srgbClr val="1F4E79"/>
          </a:solidFill>
        </p:spPr>
        <p:txBody>
          <a:bodyPr wrap="square" lIns="90000" anchor="ctr">
            <a:noAutofit/>
          </a:bodyPr>
          <a:lstStyle>
            <a:defPPr>
              <a:defRPr lang="en-US"/>
            </a:defPPr>
            <a:lvl1pPr algn="ctr">
              <a:defRPr b="1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>
              <a:defRPr/>
            </a:pPr>
            <a:r>
              <a:rPr lang="en-US" kern="0" dirty="0">
                <a:solidFill>
                  <a:srgbClr val="FFFFFF"/>
                </a:solidFill>
                <a:latin typeface="+mn-lt"/>
              </a:rPr>
              <a:t>Sector </a:t>
            </a:r>
            <a:r>
              <a:rPr lang="en-US" kern="0" dirty="0" err="1">
                <a:solidFill>
                  <a:srgbClr val="FFFFFF"/>
                </a:solidFill>
                <a:latin typeface="+mn-lt"/>
              </a:rPr>
              <a:t>Financiero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xmlns="" id="{A0C326C0-04CE-FB44-ADFB-851573022CED}"/>
              </a:ext>
            </a:extLst>
          </p:cNvPr>
          <p:cNvSpPr txBox="1"/>
          <p:nvPr/>
        </p:nvSpPr>
        <p:spPr>
          <a:xfrm>
            <a:off x="1818270" y="2277634"/>
            <a:ext cx="1731597" cy="646331"/>
          </a:xfrm>
          <a:prstGeom prst="rect">
            <a:avLst/>
          </a:prstGeom>
          <a:solidFill>
            <a:srgbClr val="1F4E79"/>
          </a:solidFill>
        </p:spPr>
        <p:txBody>
          <a:bodyPr wrap="square" lIns="90000" anchor="ctr">
            <a:noAutofit/>
          </a:bodyPr>
          <a:lstStyle>
            <a:defPPr>
              <a:defRPr lang="en-US"/>
            </a:defPPr>
            <a:lvl1pPr algn="ctr">
              <a:defRPr b="1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</a:rPr>
              <a:t>Sector Real</a:t>
            </a:r>
          </a:p>
        </p:txBody>
      </p:sp>
      <p:cxnSp>
        <p:nvCxnSpPr>
          <p:cNvPr id="15" name="Conector recto de flecha 29">
            <a:extLst>
              <a:ext uri="{FF2B5EF4-FFF2-40B4-BE49-F238E27FC236}">
                <a16:creationId xmlns:a16="http://schemas.microsoft.com/office/drawing/2014/main" xmlns="" id="{70BA7559-5B0C-A04E-A80A-E189F2D1988F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549867" y="2600800"/>
            <a:ext cx="284909" cy="1"/>
          </a:xfrm>
          <a:prstGeom prst="straightConnector1">
            <a:avLst/>
          </a:prstGeom>
          <a:noFill/>
          <a:ln w="6350" cap="flat" cmpd="sng" algn="ctr">
            <a:solidFill>
              <a:srgbClr val="1F4E79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16" name="Conector recto de flecha 31">
            <a:extLst>
              <a:ext uri="{FF2B5EF4-FFF2-40B4-BE49-F238E27FC236}">
                <a16:creationId xmlns:a16="http://schemas.microsoft.com/office/drawing/2014/main" xmlns="" id="{364EDBF8-8211-3241-A00B-F99E5A5EC8B8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8234348" y="2942095"/>
            <a:ext cx="376161" cy="1"/>
          </a:xfrm>
          <a:prstGeom prst="straightConnector1">
            <a:avLst/>
          </a:prstGeom>
          <a:noFill/>
          <a:ln w="6350" cap="flat" cmpd="sng" algn="ctr">
            <a:solidFill>
              <a:srgbClr val="1F4E79"/>
            </a:solidFill>
            <a:prstDash val="solid"/>
            <a:miter lim="800000"/>
            <a:tailEnd type="oval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618DD45-CF5D-A848-98A6-FE44CFA8D6E7}"/>
              </a:ext>
            </a:extLst>
          </p:cNvPr>
          <p:cNvSpPr txBox="1"/>
          <p:nvPr/>
        </p:nvSpPr>
        <p:spPr>
          <a:xfrm>
            <a:off x="272072" y="6438291"/>
            <a:ext cx="13405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Lato" panose="020F0502020204030203" pitchFamily="34" charset="77"/>
              </a:rPr>
              <a:t>Datos</a:t>
            </a:r>
            <a:r>
              <a:rPr lang="en-US" sz="800" dirty="0">
                <a:latin typeface="Lato" panose="020F0502020204030203" pitchFamily="34" charset="77"/>
              </a:rPr>
              <a:t> a </a:t>
            </a:r>
            <a:r>
              <a:rPr lang="en-US" sz="800" dirty="0" err="1">
                <a:latin typeface="Lato" panose="020F0502020204030203" pitchFamily="34" charset="77"/>
              </a:rPr>
              <a:t>Diciembre</a:t>
            </a:r>
            <a:r>
              <a:rPr lang="en-US" sz="800" dirty="0">
                <a:latin typeface="Lato" panose="020F0502020204030203" pitchFamily="34" charset="77"/>
              </a:rPr>
              <a:t> 2020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7DC3CA1-8D7F-474E-8D02-47987913B7C7}"/>
              </a:ext>
            </a:extLst>
          </p:cNvPr>
          <p:cNvGrpSpPr/>
          <p:nvPr/>
        </p:nvGrpSpPr>
        <p:grpSpPr>
          <a:xfrm>
            <a:off x="354553" y="3193510"/>
            <a:ext cx="3861061" cy="3232024"/>
            <a:chOff x="587467" y="2987504"/>
            <a:chExt cx="3657582" cy="323202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D0D1B1B-D2F4-6846-A5A4-505AE71CC4BB}"/>
                </a:ext>
              </a:extLst>
            </p:cNvPr>
            <p:cNvSpPr txBox="1"/>
            <p:nvPr/>
          </p:nvSpPr>
          <p:spPr>
            <a:xfrm>
              <a:off x="587467" y="2987504"/>
              <a:ext cx="3440818" cy="1261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accent1"/>
                  </a:solidFill>
                </a:rPr>
                <a:t>491,000 </a:t>
              </a:r>
              <a:r>
                <a:rPr lang="en-US" sz="2800" b="1" dirty="0" err="1">
                  <a:solidFill>
                    <a:schemeClr val="accent1"/>
                  </a:solidFill>
                </a:rPr>
                <a:t>socias</a:t>
              </a:r>
              <a:r>
                <a:rPr lang="en-US" sz="2800" b="1" dirty="0">
                  <a:solidFill>
                    <a:schemeClr val="accent1"/>
                  </a:solidFill>
                </a:rPr>
                <a:t> y </a:t>
              </a:r>
              <a:r>
                <a:rPr lang="en-US" sz="2800" b="1" dirty="0" err="1">
                  <a:solidFill>
                    <a:schemeClr val="accent1"/>
                  </a:solidFill>
                </a:rPr>
                <a:t>socios</a:t>
              </a:r>
              <a:endParaRPr lang="en-US" sz="2800" b="1" dirty="0">
                <a:solidFill>
                  <a:schemeClr val="accent1"/>
                </a:solidFill>
              </a:endParaRPr>
            </a:p>
            <a:p>
              <a:pPr algn="ctr"/>
              <a:endParaRPr lang="en-US" sz="2400" dirty="0">
                <a:solidFill>
                  <a:schemeClr val="accent1"/>
                </a:solidFill>
                <a:latin typeface="Lato" panose="020F0502020204030203" pitchFamily="34" charset="77"/>
              </a:endParaRPr>
            </a:p>
            <a:p>
              <a:pPr algn="ctr"/>
              <a:r>
                <a:rPr lang="en-US" sz="2400" dirty="0">
                  <a:solidFill>
                    <a:schemeClr val="accent1"/>
                  </a:solidFill>
                  <a:latin typeface="Lato" panose="020F0502020204030203" pitchFamily="34" charset="77"/>
                </a:rPr>
                <a:t>33% | 67%</a:t>
              </a:r>
            </a:p>
          </p:txBody>
        </p:sp>
        <p:pic>
          <p:nvPicPr>
            <p:cNvPr id="20" name="Google Shape;137;p4" descr="Man">
              <a:extLst>
                <a:ext uri="{FF2B5EF4-FFF2-40B4-BE49-F238E27FC236}">
                  <a16:creationId xmlns:a16="http://schemas.microsoft.com/office/drawing/2014/main" xmlns="" id="{213E9971-C5C6-9D40-AA88-9025CFFB7564}"/>
                </a:ext>
              </a:extLst>
            </p:cNvPr>
            <p:cNvPicPr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bright="-10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2803084" y="3560987"/>
              <a:ext cx="564515" cy="56451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092C610-87BD-D844-B034-7EA8C5DA429E}"/>
                </a:ext>
              </a:extLst>
            </p:cNvPr>
            <p:cNvSpPr txBox="1"/>
            <p:nvPr/>
          </p:nvSpPr>
          <p:spPr>
            <a:xfrm>
              <a:off x="1589289" y="4311313"/>
              <a:ext cx="2655760" cy="1908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b="1" dirty="0">
                <a:solidFill>
                  <a:schemeClr val="accent1"/>
                </a:solidFill>
                <a:cs typeface="Latha" panose="020B0604020202020204" pitchFamily="34" charset="0"/>
              </a:endParaRPr>
            </a:p>
            <a:p>
              <a:r>
                <a:rPr lang="en-US" sz="2400" b="1" dirty="0">
                  <a:solidFill>
                    <a:schemeClr val="accent1"/>
                  </a:solidFill>
                  <a:cs typeface="Latha" panose="020B0604020202020204" pitchFamily="34" charset="0"/>
                </a:rPr>
                <a:t>278</a:t>
              </a:r>
              <a:r>
                <a:rPr lang="en-US" dirty="0">
                  <a:cs typeface="Latha" panose="020B0604020202020204" pitchFamily="34" charset="0"/>
                </a:rPr>
                <a:t>  100% </a:t>
              </a:r>
              <a:r>
                <a:rPr lang="en-US" sz="1400" dirty="0" err="1">
                  <a:cs typeface="Latha" panose="020B0604020202020204" pitchFamily="34" charset="0"/>
                </a:rPr>
                <a:t>organizaciones</a:t>
              </a:r>
              <a:r>
                <a:rPr lang="en-US" sz="1400" dirty="0">
                  <a:cs typeface="Latha" panose="020B0604020202020204" pitchFamily="34" charset="0"/>
                </a:rPr>
                <a:t> de </a:t>
              </a:r>
              <a:r>
                <a:rPr lang="en-US" sz="1400" dirty="0" err="1">
                  <a:cs typeface="Latha" panose="020B0604020202020204" pitchFamily="34" charset="0"/>
                </a:rPr>
                <a:t>mujeres</a:t>
              </a:r>
              <a:endParaRPr lang="en-US" sz="1400" dirty="0">
                <a:cs typeface="Latha" panose="020B0604020202020204" pitchFamily="34" charset="0"/>
              </a:endParaRPr>
            </a:p>
            <a:p>
              <a:r>
                <a:rPr lang="en-US" dirty="0">
                  <a:cs typeface="Latha" panose="020B0604020202020204" pitchFamily="34" charset="0"/>
                </a:rPr>
                <a:t>VS </a:t>
              </a:r>
            </a:p>
            <a:p>
              <a:r>
                <a:rPr lang="en-US" sz="2400" b="1" dirty="0">
                  <a:solidFill>
                    <a:schemeClr val="accent1"/>
                  </a:solidFill>
                  <a:cs typeface="Latha" panose="020B0604020202020204" pitchFamily="34" charset="0"/>
                </a:rPr>
                <a:t>317</a:t>
              </a:r>
              <a:r>
                <a:rPr lang="en-US" dirty="0">
                  <a:cs typeface="Latha" panose="020B0604020202020204" pitchFamily="34" charset="0"/>
                </a:rPr>
                <a:t> 100% </a:t>
              </a:r>
              <a:r>
                <a:rPr lang="en-US" sz="1400" dirty="0" err="1">
                  <a:cs typeface="Latha" panose="020B0604020202020204" pitchFamily="34" charset="0"/>
                </a:rPr>
                <a:t>organizaciones</a:t>
              </a:r>
              <a:r>
                <a:rPr lang="en-US" sz="1400" dirty="0">
                  <a:cs typeface="Latha" panose="020B0604020202020204" pitchFamily="34" charset="0"/>
                </a:rPr>
                <a:t> de hombres </a:t>
              </a:r>
              <a:endParaRPr lang="en-US" dirty="0">
                <a:cs typeface="Latha" panose="020B0604020202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6F72A6C4-2C05-454D-BB8A-97322B2031F9}"/>
              </a:ext>
            </a:extLst>
          </p:cNvPr>
          <p:cNvGrpSpPr/>
          <p:nvPr/>
        </p:nvGrpSpPr>
        <p:grpSpPr>
          <a:xfrm>
            <a:off x="9186798" y="3529807"/>
            <a:ext cx="2915532" cy="2923877"/>
            <a:chOff x="9549949" y="3428359"/>
            <a:chExt cx="2761883" cy="292387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6176486B-DB4D-3345-8B0E-0F3F30AE01C1}"/>
                </a:ext>
              </a:extLst>
            </p:cNvPr>
            <p:cNvSpPr txBox="1"/>
            <p:nvPr/>
          </p:nvSpPr>
          <p:spPr>
            <a:xfrm>
              <a:off x="9549949" y="3428359"/>
              <a:ext cx="2245412" cy="29238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</a:rPr>
                <a:t>522 </a:t>
              </a:r>
              <a:r>
                <a:rPr lang="en-US" sz="2800" b="1" dirty="0" err="1">
                  <a:solidFill>
                    <a:schemeClr val="accent1"/>
                  </a:solidFill>
                </a:rPr>
                <a:t>Entidades</a:t>
              </a:r>
              <a:endParaRPr lang="en-US" sz="2800" b="1" dirty="0">
                <a:solidFill>
                  <a:schemeClr val="accent1"/>
                </a:solidFill>
              </a:endParaRPr>
            </a:p>
            <a:p>
              <a:pPr algn="ctr"/>
              <a:endParaRPr lang="en-US" sz="2400" dirty="0">
                <a:solidFill>
                  <a:schemeClr val="accent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accent1"/>
                  </a:solidFill>
                </a:rPr>
                <a:t>43% | 57%</a:t>
              </a:r>
            </a:p>
            <a:p>
              <a:pPr algn="ctr"/>
              <a:r>
                <a:rPr lang="en-US" sz="1400" dirty="0"/>
                <a:t>PORTAFOLIO DE CREDITO
</a:t>
              </a:r>
              <a:r>
                <a:rPr lang="en-US" sz="1400" b="1" dirty="0"/>
                <a:t>US$ 12.6 MM</a:t>
              </a:r>
            </a:p>
            <a:p>
              <a:pPr algn="ctr"/>
              <a:endParaRPr lang="en-US" sz="1400" b="1" dirty="0">
                <a:solidFill>
                  <a:schemeClr val="accent1"/>
                </a:solidFill>
              </a:endParaRPr>
            </a:p>
            <a:p>
              <a:pPr algn="ctr"/>
              <a:r>
                <a:rPr lang="en-US" sz="2400" dirty="0">
                  <a:solidFill>
                    <a:schemeClr val="accent1"/>
                  </a:solidFill>
                </a:rPr>
                <a:t>52% | 48%</a:t>
              </a:r>
            </a:p>
            <a:p>
              <a:pPr algn="ctr"/>
              <a:r>
                <a:rPr lang="en-US" sz="1400" dirty="0"/>
                <a:t>DEPOSITOS</a:t>
              </a:r>
            </a:p>
            <a:p>
              <a:pPr algn="ctr"/>
              <a:r>
                <a:rPr lang="en-US" sz="1400" b="1" dirty="0"/>
                <a:t>US$ 14.6 MM</a:t>
              </a:r>
            </a:p>
            <a:p>
              <a:pPr algn="ctr"/>
              <a:endParaRPr lang="en-US" sz="1400" b="1" dirty="0">
                <a:solidFill>
                  <a:schemeClr val="accent1"/>
                </a:solidFill>
                <a:latin typeface="Lato" panose="020F0502020204030203" pitchFamily="34" charset="77"/>
              </a:endParaRPr>
            </a:p>
          </p:txBody>
        </p:sp>
        <p:pic>
          <p:nvPicPr>
            <p:cNvPr id="24" name="Google Shape;137;p4" descr="Man">
              <a:extLst>
                <a:ext uri="{FF2B5EF4-FFF2-40B4-BE49-F238E27FC236}">
                  <a16:creationId xmlns:a16="http://schemas.microsoft.com/office/drawing/2014/main" xmlns="" id="{9836F989-966D-E348-BA2C-C820BE525476}"/>
                </a:ext>
              </a:extLst>
            </p:cNvPr>
            <p:cNvPicPr/>
            <p:nvPr/>
          </p:nvPicPr>
          <p:blipFill rotWithShape="1">
            <a:blip r:embed="rId2"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  <a14:imgEffect>
                        <a14:brightnessContrast bright="-100000"/>
                      </a14:imgEffect>
                    </a14:imgLayer>
                  </a14:imgProps>
                </a:ext>
              </a:extLst>
            </a:blip>
            <a:srcRect/>
            <a:stretch/>
          </p:blipFill>
          <p:spPr>
            <a:xfrm>
              <a:off x="11747317" y="4683063"/>
              <a:ext cx="564515" cy="56451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8C015D46-DC8B-0247-9FA1-19A01E0F6024}"/>
              </a:ext>
            </a:extLst>
          </p:cNvPr>
          <p:cNvSpPr txBox="1"/>
          <p:nvPr/>
        </p:nvSpPr>
        <p:spPr>
          <a:xfrm>
            <a:off x="9350688" y="1815235"/>
            <a:ext cx="2441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400" b="1" dirty="0">
                <a:solidFill>
                  <a:schemeClr val="accent1"/>
                </a:solidFill>
              </a:rPr>
              <a:t>8,118,702 </a:t>
            </a:r>
          </a:p>
          <a:p>
            <a:r>
              <a:rPr lang="en-GB" b="1" dirty="0">
                <a:solidFill>
                  <a:schemeClr val="accent1"/>
                </a:solidFill>
              </a:rPr>
              <a:t>total </a:t>
            </a:r>
            <a:r>
              <a:rPr lang="en-GB" b="1" dirty="0" err="1">
                <a:solidFill>
                  <a:schemeClr val="accent1"/>
                </a:solidFill>
              </a:rPr>
              <a:t>socias</a:t>
            </a:r>
            <a:r>
              <a:rPr lang="en-GB" b="1" dirty="0">
                <a:solidFill>
                  <a:schemeClr val="accent1"/>
                </a:solidFill>
              </a:rPr>
              <a:t> y </a:t>
            </a:r>
            <a:r>
              <a:rPr lang="en-GB" b="1" dirty="0" err="1">
                <a:solidFill>
                  <a:schemeClr val="accent1"/>
                </a:solidFill>
              </a:rPr>
              <a:t>socios</a:t>
            </a:r>
            <a:r>
              <a:rPr lang="en-GB" b="1" dirty="0">
                <a:solidFill>
                  <a:schemeClr val="accent1"/>
                </a:solidFill>
                <a:latin typeface="Lato" panose="020F0502020204030203" pitchFamily="34" charset="77"/>
              </a:rPr>
              <a:t>
</a:t>
            </a:r>
            <a:endParaRPr lang="en-US" b="1" dirty="0">
              <a:solidFill>
                <a:schemeClr val="accent1"/>
              </a:solidFill>
              <a:latin typeface="Lato" panose="020F0502020204030203" pitchFamily="34" charset="77"/>
            </a:endParaRPr>
          </a:p>
        </p:txBody>
      </p:sp>
      <p:pic>
        <p:nvPicPr>
          <p:cNvPr id="26" name="Graphic 25" descr="Bank outline">
            <a:extLst>
              <a:ext uri="{FF2B5EF4-FFF2-40B4-BE49-F238E27FC236}">
                <a16:creationId xmlns:a16="http://schemas.microsoft.com/office/drawing/2014/main" xmlns="" id="{61D8DA6C-09C9-F64B-A976-C7FE19E1D3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704721" y="2700868"/>
            <a:ext cx="825234" cy="781744"/>
          </a:xfrm>
          <a:prstGeom prst="rect">
            <a:avLst/>
          </a:prstGeom>
        </p:spPr>
      </p:pic>
      <p:pic>
        <p:nvPicPr>
          <p:cNvPr id="27" name="Graphic 26" descr="Mining tools outline">
            <a:extLst>
              <a:ext uri="{FF2B5EF4-FFF2-40B4-BE49-F238E27FC236}">
                <a16:creationId xmlns:a16="http://schemas.microsoft.com/office/drawing/2014/main" xmlns="" id="{F3BB1309-C287-044C-A9DA-805916D943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4492367" y="2845411"/>
            <a:ext cx="734929" cy="696198"/>
          </a:xfrm>
          <a:prstGeom prst="rect">
            <a:avLst/>
          </a:prstGeom>
        </p:spPr>
      </p:pic>
      <p:pic>
        <p:nvPicPr>
          <p:cNvPr id="28" name="Graphic 27" descr="Woman">
            <a:extLst>
              <a:ext uri="{FF2B5EF4-FFF2-40B4-BE49-F238E27FC236}">
                <a16:creationId xmlns:a16="http://schemas.microsoft.com/office/drawing/2014/main" xmlns="" id="{3D0BE9C3-FAC9-864D-9640-2FB9AA41EB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688005" y="4663078"/>
            <a:ext cx="965270" cy="914400"/>
          </a:xfrm>
          <a:prstGeom prst="rect">
            <a:avLst/>
          </a:prstGeom>
        </p:spPr>
      </p:pic>
      <p:pic>
        <p:nvPicPr>
          <p:cNvPr id="29" name="Graphic 28" descr="Woman">
            <a:extLst>
              <a:ext uri="{FF2B5EF4-FFF2-40B4-BE49-F238E27FC236}">
                <a16:creationId xmlns:a16="http://schemas.microsoft.com/office/drawing/2014/main" xmlns="" id="{2DFD2F02-8A0E-3B48-8A03-82AA9A59B4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02739" y="3707125"/>
            <a:ext cx="96527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3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37" descr="Un florero con plantas verdes&#10;&#10;Descripción generada automáticamente con confianza media">
            <a:extLst>
              <a:ext uri="{FF2B5EF4-FFF2-40B4-BE49-F238E27FC236}">
                <a16:creationId xmlns:a16="http://schemas.microsoft.com/office/drawing/2014/main" xmlns="" id="{6BB6CEF7-4617-AA47-A704-569B9BE14E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5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96" r="35725" b="28378"/>
          <a:stretch/>
        </p:blipFill>
        <p:spPr>
          <a:xfrm>
            <a:off x="1" y="857250"/>
            <a:ext cx="12191999" cy="6000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82F88B-8699-164F-8EE6-05250B7CC608}"/>
              </a:ext>
            </a:extLst>
          </p:cNvPr>
          <p:cNvSpPr txBox="1"/>
          <p:nvPr/>
        </p:nvSpPr>
        <p:spPr>
          <a:xfrm>
            <a:off x="603283" y="1029286"/>
            <a:ext cx="81152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accent1"/>
                </a:solidFill>
              </a:rPr>
              <a:t>Se identificó la existencia de </a:t>
            </a:r>
            <a:r>
              <a:rPr lang="es-ES" sz="3200" b="1" dirty="0">
                <a:solidFill>
                  <a:schemeClr val="accent1"/>
                </a:solidFill>
              </a:rPr>
              <a:t>barreras sociales y culturales</a:t>
            </a:r>
            <a:r>
              <a:rPr lang="es-ES" sz="2800" dirty="0">
                <a:solidFill>
                  <a:schemeClr val="accent1"/>
                </a:solidFill>
              </a:rPr>
              <a:t> que limitan la capacidad económica de las mujeres ecuatorianas. Aunque la Constitución señala que </a:t>
            </a:r>
            <a:r>
              <a:rPr lang="es-ES" sz="3200" b="1" dirty="0">
                <a:solidFill>
                  <a:schemeClr val="accent1"/>
                </a:solidFill>
              </a:rPr>
              <a:t>las mujeres y los hombres tienen los mismos derechos legales </a:t>
            </a:r>
            <a:r>
              <a:rPr lang="es-ES" sz="2800" dirty="0">
                <a:solidFill>
                  <a:schemeClr val="accent1"/>
                </a:solidFill>
              </a:rPr>
              <a:t>para abrir una cuenta de banco y obtener un crédito en las instituciones financieras formales, </a:t>
            </a:r>
            <a:r>
              <a:rPr lang="es-ES" sz="3200" b="1" dirty="0">
                <a:solidFill>
                  <a:schemeClr val="accent1"/>
                </a:solidFill>
              </a:rPr>
              <a:t>prevalecen costumbres sociales, religiosas y tradicionales que en la práctica limitan a las mujeres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01FD1DD-042E-8641-A8EB-06D2DB7554E8}"/>
              </a:ext>
            </a:extLst>
          </p:cNvPr>
          <p:cNvSpPr/>
          <p:nvPr/>
        </p:nvSpPr>
        <p:spPr>
          <a:xfrm>
            <a:off x="6526868" y="5738267"/>
            <a:ext cx="5150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>
                <a:solidFill>
                  <a:schemeClr val="accent1"/>
                </a:solidFill>
                <a:cs typeface="Calibri" panose="020F0502020204030204" pitchFamily="34" charset="0"/>
              </a:rPr>
              <a:t>Global gender report, 2020, World Economic Forum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0BBB90F-6773-C54D-95AC-32B6D5FC7DDE}"/>
              </a:ext>
            </a:extLst>
          </p:cNvPr>
          <p:cNvSpPr txBox="1"/>
          <p:nvPr/>
        </p:nvSpPr>
        <p:spPr>
          <a:xfrm>
            <a:off x="-11513" y="0"/>
            <a:ext cx="71263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FACTORES QUE INFLUYEN EN EL DESARROLLO </a:t>
            </a:r>
          </a:p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ECONÓMICO DE LAS MUJERES EN EL ECUADOR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42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661FB0F-8730-474F-A06F-922A7772EC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8987"/>
            <a:fld id="{5361768D-E9D1-064D-8610-E9F36676037F}" type="slidenum">
              <a:rPr lang="es-AR" smtClean="0"/>
              <a:pPr defTabSz="1218987"/>
              <a:t>8</a:t>
            </a:fld>
            <a:endParaRPr lang="es-AR"/>
          </a:p>
        </p:txBody>
      </p:sp>
      <p:cxnSp>
        <p:nvCxnSpPr>
          <p:cNvPr id="5" name="Conector recto 2">
            <a:extLst>
              <a:ext uri="{FF2B5EF4-FFF2-40B4-BE49-F238E27FC236}">
                <a16:creationId xmlns:a16="http://schemas.microsoft.com/office/drawing/2014/main" xmlns="" id="{E9404DF4-8600-4049-B297-45BEBDCC9CFD}"/>
              </a:ext>
            </a:extLst>
          </p:cNvPr>
          <p:cNvCxnSpPr>
            <a:cxnSpLocks/>
          </p:cNvCxnSpPr>
          <p:nvPr/>
        </p:nvCxnSpPr>
        <p:spPr>
          <a:xfrm flipH="1">
            <a:off x="10791937" y="763020"/>
            <a:ext cx="1400063" cy="0"/>
          </a:xfrm>
          <a:prstGeom prst="line">
            <a:avLst/>
          </a:prstGeom>
          <a:ln>
            <a:solidFill>
              <a:srgbClr val="9213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Google Shape;461;p86">
            <a:extLst>
              <a:ext uri="{FF2B5EF4-FFF2-40B4-BE49-F238E27FC236}">
                <a16:creationId xmlns:a16="http://schemas.microsoft.com/office/drawing/2014/main" xmlns="" id="{B775A235-A5D3-9842-8C8D-5D900DE31B05}"/>
              </a:ext>
            </a:extLst>
          </p:cNvPr>
          <p:cNvSpPr txBox="1"/>
          <p:nvPr/>
        </p:nvSpPr>
        <p:spPr>
          <a:xfrm>
            <a:off x="9052038" y="1482298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3 </a:t>
            </a:r>
            <a:r>
              <a:rPr lang="en" sz="5000" b="1" dirty="0" err="1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en</a:t>
            </a: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 10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7" name="Google Shape;462;p86">
            <a:extLst>
              <a:ext uri="{FF2B5EF4-FFF2-40B4-BE49-F238E27FC236}">
                <a16:creationId xmlns:a16="http://schemas.microsoft.com/office/drawing/2014/main" xmlns="" id="{CF07C7CB-0721-BC4B-AFC5-CE15DF0F059E}"/>
              </a:ext>
            </a:extLst>
          </p:cNvPr>
          <p:cNvSpPr txBox="1"/>
          <p:nvPr/>
        </p:nvSpPr>
        <p:spPr>
          <a:xfrm>
            <a:off x="9052038" y="2191554"/>
            <a:ext cx="3298054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adultas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en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el Ecuador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tiene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negocio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propio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sp>
        <p:nvSpPr>
          <p:cNvPr id="8" name="Google Shape;463;p86">
            <a:extLst>
              <a:ext uri="{FF2B5EF4-FFF2-40B4-BE49-F238E27FC236}">
                <a16:creationId xmlns:a16="http://schemas.microsoft.com/office/drawing/2014/main" xmlns="" id="{D7523219-F3BC-3940-8C1C-4F7C111E0EB9}"/>
              </a:ext>
            </a:extLst>
          </p:cNvPr>
          <p:cNvSpPr txBox="1"/>
          <p:nvPr/>
        </p:nvSpPr>
        <p:spPr>
          <a:xfrm>
            <a:off x="9036749" y="3282364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1 </a:t>
            </a:r>
            <a:r>
              <a:rPr lang="en" sz="5000" b="1" dirty="0" err="1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en</a:t>
            </a: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 10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9" name="Google Shape;464;p86">
            <a:extLst>
              <a:ext uri="{FF2B5EF4-FFF2-40B4-BE49-F238E27FC236}">
                <a16:creationId xmlns:a16="http://schemas.microsoft.com/office/drawing/2014/main" xmlns="" id="{BADB65E5-5226-6543-921C-B00DEFD37F9E}"/>
              </a:ext>
            </a:extLst>
          </p:cNvPr>
          <p:cNvSpPr txBox="1"/>
          <p:nvPr/>
        </p:nvSpPr>
        <p:spPr>
          <a:xfrm>
            <a:off x="9057182" y="3816544"/>
            <a:ext cx="2941502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no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tiene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un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ingreso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propio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sp>
        <p:nvSpPr>
          <p:cNvPr id="10" name="Google Shape;466;p86">
            <a:extLst>
              <a:ext uri="{FF2B5EF4-FFF2-40B4-BE49-F238E27FC236}">
                <a16:creationId xmlns:a16="http://schemas.microsoft.com/office/drawing/2014/main" xmlns="" id="{AB498CB3-EF5A-F347-9D36-04E130A688C9}"/>
              </a:ext>
            </a:extLst>
          </p:cNvPr>
          <p:cNvSpPr txBox="1"/>
          <p:nvPr/>
        </p:nvSpPr>
        <p:spPr>
          <a:xfrm>
            <a:off x="9036749" y="4826919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378%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1" name="Google Shape;467;p86">
            <a:extLst>
              <a:ext uri="{FF2B5EF4-FFF2-40B4-BE49-F238E27FC236}">
                <a16:creationId xmlns:a16="http://schemas.microsoft.com/office/drawing/2014/main" xmlns="" id="{205A0EC8-49BA-504A-B1E2-E61E33C04151}"/>
              </a:ext>
            </a:extLst>
          </p:cNvPr>
          <p:cNvSpPr txBox="1"/>
          <p:nvPr/>
        </p:nvSpPr>
        <p:spPr>
          <a:xfrm>
            <a:off x="9036749" y="5323419"/>
            <a:ext cx="2577663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División sexual del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trabajo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en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el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hogar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grpSp>
        <p:nvGrpSpPr>
          <p:cNvPr id="31" name="Grupo 5454">
            <a:extLst>
              <a:ext uri="{FF2B5EF4-FFF2-40B4-BE49-F238E27FC236}">
                <a16:creationId xmlns:a16="http://schemas.microsoft.com/office/drawing/2014/main" xmlns="" id="{B8FB1EB9-7632-854D-9A79-66DA0B7F6843}"/>
              </a:ext>
            </a:extLst>
          </p:cNvPr>
          <p:cNvGrpSpPr/>
          <p:nvPr/>
        </p:nvGrpSpPr>
        <p:grpSpPr>
          <a:xfrm>
            <a:off x="8382239" y="3108016"/>
            <a:ext cx="3438286" cy="1447813"/>
            <a:chOff x="8382239" y="2791486"/>
            <a:chExt cx="3600000" cy="1447813"/>
          </a:xfrm>
        </p:grpSpPr>
        <p:cxnSp>
          <p:nvCxnSpPr>
            <p:cNvPr id="32" name="Conector recto de flecha 5450">
              <a:extLst>
                <a:ext uri="{FF2B5EF4-FFF2-40B4-BE49-F238E27FC236}">
                  <a16:creationId xmlns:a16="http://schemas.microsoft.com/office/drawing/2014/main" xmlns="" id="{9D7CADC9-DF0E-B742-8690-6A804E57C6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82239" y="4239298"/>
              <a:ext cx="3600000" cy="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de flecha 5453">
              <a:extLst>
                <a:ext uri="{FF2B5EF4-FFF2-40B4-BE49-F238E27FC236}">
                  <a16:creationId xmlns:a16="http://schemas.microsoft.com/office/drawing/2014/main" xmlns="" id="{252963A2-85C4-EC4A-B351-7B4305AFF7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82239" y="2791486"/>
              <a:ext cx="3600000" cy="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5293FA04-89FA-0B45-81E9-DB7701BACBD7}"/>
              </a:ext>
            </a:extLst>
          </p:cNvPr>
          <p:cNvSpPr txBox="1"/>
          <p:nvPr/>
        </p:nvSpPr>
        <p:spPr>
          <a:xfrm>
            <a:off x="211337" y="1115114"/>
            <a:ext cx="7850871" cy="6154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600"/>
              </a:spcBef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Ecuador es un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país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de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mujeres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800" b="1" dirty="0" err="1">
                <a:solidFill>
                  <a:schemeClr val="accent5">
                    <a:lumMod val="50000"/>
                  </a:schemeClr>
                </a:solidFill>
              </a:rPr>
              <a:t>emprendedoras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...</a:t>
            </a:r>
          </a:p>
        </p:txBody>
      </p:sp>
      <p:sp>
        <p:nvSpPr>
          <p:cNvPr id="37" name="Google Shape;461;p86">
            <a:extLst>
              <a:ext uri="{FF2B5EF4-FFF2-40B4-BE49-F238E27FC236}">
                <a16:creationId xmlns:a16="http://schemas.microsoft.com/office/drawing/2014/main" xmlns="" id="{1A6DECBC-F71A-FF4A-B853-C215AEF4C978}"/>
              </a:ext>
            </a:extLst>
          </p:cNvPr>
          <p:cNvSpPr txBox="1"/>
          <p:nvPr/>
        </p:nvSpPr>
        <p:spPr>
          <a:xfrm>
            <a:off x="838719" y="2660304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45%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38" name="Google Shape;462;p86">
            <a:extLst>
              <a:ext uri="{FF2B5EF4-FFF2-40B4-BE49-F238E27FC236}">
                <a16:creationId xmlns:a16="http://schemas.microsoft.com/office/drawing/2014/main" xmlns="" id="{D8041AD1-80BD-FC48-ADAF-3AC6FBADF4DF}"/>
              </a:ext>
            </a:extLst>
          </p:cNvPr>
          <p:cNvSpPr txBox="1"/>
          <p:nvPr/>
        </p:nvSpPr>
        <p:spPr>
          <a:xfrm>
            <a:off x="838719" y="3369560"/>
            <a:ext cx="3298054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De las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consideran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que los hombres son los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principales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responsables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de los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gastos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familiares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sp>
        <p:nvSpPr>
          <p:cNvPr id="39" name="Google Shape;463;p86">
            <a:extLst>
              <a:ext uri="{FF2B5EF4-FFF2-40B4-BE49-F238E27FC236}">
                <a16:creationId xmlns:a16="http://schemas.microsoft.com/office/drawing/2014/main" xmlns="" id="{6BCA1A4D-2295-9E4F-9AF2-0398B4617310}"/>
              </a:ext>
            </a:extLst>
          </p:cNvPr>
          <p:cNvSpPr txBox="1"/>
          <p:nvPr/>
        </p:nvSpPr>
        <p:spPr>
          <a:xfrm>
            <a:off x="823430" y="4460370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28%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0" name="Google Shape;464;p86">
            <a:extLst>
              <a:ext uri="{FF2B5EF4-FFF2-40B4-BE49-F238E27FC236}">
                <a16:creationId xmlns:a16="http://schemas.microsoft.com/office/drawing/2014/main" xmlns="" id="{93A080C7-A6CC-B74C-8C9D-CBA2C553CFF3}"/>
              </a:ext>
            </a:extLst>
          </p:cNvPr>
          <p:cNvSpPr txBox="1"/>
          <p:nvPr/>
        </p:nvSpPr>
        <p:spPr>
          <a:xfrm>
            <a:off x="843863" y="4994550"/>
            <a:ext cx="2941502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De las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consideran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que las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trabajadoras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abandonan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el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hogar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y a sus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hijas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e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hijos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sp>
        <p:nvSpPr>
          <p:cNvPr id="41" name="Google Shape;466;p86">
            <a:extLst>
              <a:ext uri="{FF2B5EF4-FFF2-40B4-BE49-F238E27FC236}">
                <a16:creationId xmlns:a16="http://schemas.microsoft.com/office/drawing/2014/main" xmlns="" id="{B87E568B-A64C-394D-9451-E183485819F3}"/>
              </a:ext>
            </a:extLst>
          </p:cNvPr>
          <p:cNvSpPr txBox="1"/>
          <p:nvPr/>
        </p:nvSpPr>
        <p:spPr>
          <a:xfrm>
            <a:off x="4902068" y="4460370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27%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2" name="Google Shape;467;p86">
            <a:extLst>
              <a:ext uri="{FF2B5EF4-FFF2-40B4-BE49-F238E27FC236}">
                <a16:creationId xmlns:a16="http://schemas.microsoft.com/office/drawing/2014/main" xmlns="" id="{185C829A-9C03-474A-B39F-DC7F77F94757}"/>
              </a:ext>
            </a:extLst>
          </p:cNvPr>
          <p:cNvSpPr txBox="1"/>
          <p:nvPr/>
        </p:nvSpPr>
        <p:spPr>
          <a:xfrm>
            <a:off x="4922501" y="5053130"/>
            <a:ext cx="2577663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De las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consideran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que una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buena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esposa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debe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obedecer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a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su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esposo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sp>
        <p:nvSpPr>
          <p:cNvPr id="43" name="Google Shape;461;p86">
            <a:extLst>
              <a:ext uri="{FF2B5EF4-FFF2-40B4-BE49-F238E27FC236}">
                <a16:creationId xmlns:a16="http://schemas.microsoft.com/office/drawing/2014/main" xmlns="" id="{154EBD62-C380-B146-91C8-3356771B8DFE}"/>
              </a:ext>
            </a:extLst>
          </p:cNvPr>
          <p:cNvSpPr txBox="1"/>
          <p:nvPr/>
        </p:nvSpPr>
        <p:spPr>
          <a:xfrm>
            <a:off x="4880466" y="2785864"/>
            <a:ext cx="2468964" cy="49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b="1" dirty="0">
                <a:solidFill>
                  <a:schemeClr val="accent1"/>
                </a:solidFill>
                <a:latin typeface="Playfair Display Bold Roman" pitchFamily="2" charset="77"/>
                <a:ea typeface="Quattrocento Sans"/>
                <a:cs typeface="Quattrocento Sans"/>
                <a:sym typeface="Quattrocento Sans"/>
              </a:rPr>
              <a:t>86%</a:t>
            </a:r>
            <a:endParaRPr sz="5000" b="1" dirty="0">
              <a:solidFill>
                <a:schemeClr val="accent1"/>
              </a:solidFill>
              <a:latin typeface="Playfair Display Bold Roman" pitchFamily="2" charset="77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44" name="Google Shape;462;p86">
            <a:extLst>
              <a:ext uri="{FF2B5EF4-FFF2-40B4-BE49-F238E27FC236}">
                <a16:creationId xmlns:a16="http://schemas.microsoft.com/office/drawing/2014/main" xmlns="" id="{3FC18CE2-E346-A648-B340-AAC69D382DAB}"/>
              </a:ext>
            </a:extLst>
          </p:cNvPr>
          <p:cNvSpPr txBox="1"/>
          <p:nvPr/>
        </p:nvSpPr>
        <p:spPr>
          <a:xfrm>
            <a:off x="4731147" y="3282364"/>
            <a:ext cx="3298054" cy="7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De las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mujeres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consideran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que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tienen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el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mismo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derecho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que los hombres de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trabajar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y </a:t>
            </a:r>
            <a:r>
              <a:rPr lang="en-GB" sz="1400" dirty="0" err="1">
                <a:ea typeface="Lato" panose="020F0502020204030203" pitchFamily="34" charset="0"/>
                <a:cs typeface="Lato" panose="020F0502020204030203" pitchFamily="34" charset="0"/>
              </a:rPr>
              <a:t>tener</a:t>
            </a:r>
            <a:r>
              <a:rPr lang="en-GB" sz="1400" dirty="0">
                <a:ea typeface="Lato" panose="020F0502020204030203" pitchFamily="34" charset="0"/>
                <a:cs typeface="Lato" panose="020F0502020204030203" pitchFamily="34" charset="0"/>
              </a:rPr>
              <a:t> dinero</a:t>
            </a:r>
            <a:endParaRPr sz="1400" dirty="0">
              <a:ea typeface="Lato" panose="020F0502020204030203" pitchFamily="34" charset="0"/>
              <a:cs typeface="Lato" panose="020F0502020204030203" pitchFamily="34" charset="0"/>
              <a:sym typeface="Quattrocento San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B0EE464-59FB-9D4A-818E-D1C761C30353}"/>
              </a:ext>
            </a:extLst>
          </p:cNvPr>
          <p:cNvSpPr txBox="1"/>
          <p:nvPr/>
        </p:nvSpPr>
        <p:spPr>
          <a:xfrm>
            <a:off x="281554" y="1752314"/>
            <a:ext cx="5365267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Persisten</a:t>
            </a:r>
            <a:r>
              <a:rPr lang="en-US" sz="2000" b="1" dirty="0">
                <a:solidFill>
                  <a:schemeClr val="bg1"/>
                </a:solidFill>
              </a:rPr>
              <a:t> roles </a:t>
            </a:r>
            <a:r>
              <a:rPr lang="en-US" sz="2000" b="1" dirty="0" err="1">
                <a:solidFill>
                  <a:schemeClr val="bg1"/>
                </a:solidFill>
              </a:rPr>
              <a:t>tradicionales</a:t>
            </a:r>
            <a:r>
              <a:rPr lang="en-US" sz="2000" b="1" dirty="0">
                <a:solidFill>
                  <a:schemeClr val="bg1"/>
                </a:solidFill>
              </a:rPr>
              <a:t> de </a:t>
            </a:r>
            <a:r>
              <a:rPr lang="en-US" sz="2000" b="1" dirty="0" err="1">
                <a:solidFill>
                  <a:schemeClr val="bg1"/>
                </a:solidFill>
              </a:rPr>
              <a:t>género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en</a:t>
            </a:r>
            <a:r>
              <a:rPr lang="en-US" sz="2000" b="1" dirty="0">
                <a:solidFill>
                  <a:schemeClr val="bg1"/>
                </a:solidFill>
              </a:rPr>
              <a:t> las </a:t>
            </a:r>
            <a:r>
              <a:rPr lang="en-US" sz="2000" b="1" dirty="0" err="1">
                <a:solidFill>
                  <a:schemeClr val="bg1"/>
                </a:solidFill>
              </a:rPr>
              <a:t>responsabilidades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económicas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en</a:t>
            </a:r>
            <a:r>
              <a:rPr lang="en-US" sz="2000" b="1" dirty="0">
                <a:solidFill>
                  <a:schemeClr val="bg1"/>
                </a:solidFill>
              </a:rPr>
              <a:t> el </a:t>
            </a:r>
            <a:r>
              <a:rPr lang="en-US" sz="2000" b="1" dirty="0" err="1">
                <a:solidFill>
                  <a:schemeClr val="bg1"/>
                </a:solidFill>
              </a:rPr>
              <a:t>hogar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097E51F2-0625-204F-A9C9-3AC5D587040A}"/>
              </a:ext>
            </a:extLst>
          </p:cNvPr>
          <p:cNvSpPr txBox="1"/>
          <p:nvPr/>
        </p:nvSpPr>
        <p:spPr>
          <a:xfrm>
            <a:off x="-11513" y="0"/>
            <a:ext cx="71263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FACTORES QUE INFLUYEN EN EL DESARROLLO </a:t>
            </a:r>
          </a:p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ECONÓMICO DE LAS MUJERES EN EL ECUADOR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577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5288699-D1F7-9845-B33E-442CDBDA3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8987"/>
            <a:fld id="{5361768D-E9D1-064D-8610-E9F36676037F}" type="slidenum">
              <a:rPr lang="es-ES_tradnl" noProof="0" smtClean="0"/>
              <a:pPr defTabSz="1218987"/>
              <a:t>9</a:t>
            </a:fld>
            <a:endParaRPr lang="es-ES_tradnl" noProof="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C731219-287E-274C-9353-72A7D84080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7031" y="2174902"/>
            <a:ext cx="11517938" cy="553998"/>
          </a:xfrm>
        </p:spPr>
        <p:txBody>
          <a:bodyPr/>
          <a:lstStyle/>
          <a:p>
            <a:pPr algn="just"/>
            <a:r>
              <a:rPr lang="es-ES" b="1" i="1" dirty="0">
                <a:solidFill>
                  <a:schemeClr val="accent1"/>
                </a:solidFill>
                <a:latin typeface="+mn-lt"/>
              </a:rPr>
              <a:t>“Se pierden 54 días al año porque las mujeres que son agredidas tienen que ir a hacer denuncias y no están en condiciones de realizar su trabajo, pierden 370 USD por año cada emprendedora y en especial hay un gasto de bolsillo que es el destinar gastos operativos del emprendimiento para ayudar a la mujer agredida.”</a:t>
            </a:r>
            <a:endParaRPr lang="x-none" dirty="0">
              <a:solidFill>
                <a:schemeClr val="accent1"/>
              </a:solidFill>
              <a:latin typeface="+mn-lt"/>
            </a:endParaRPr>
          </a:p>
          <a:p>
            <a:pPr algn="just"/>
            <a:r>
              <a:rPr lang="es-ES" b="1" i="1" dirty="0">
                <a:solidFill>
                  <a:schemeClr val="accent1"/>
                </a:solidFill>
                <a:latin typeface="+mn-lt"/>
              </a:rPr>
              <a:t>__Autoridad</a:t>
            </a:r>
            <a:endParaRPr lang="x-none" dirty="0">
              <a:solidFill>
                <a:schemeClr val="accent1"/>
              </a:solidFill>
              <a:latin typeface="+mn-lt"/>
            </a:endParaRPr>
          </a:p>
          <a:p>
            <a:endParaRPr lang="x-none" dirty="0"/>
          </a:p>
          <a:p>
            <a:r>
              <a:rPr lang="x-none" sz="5400" b="1" dirty="0">
                <a:solidFill>
                  <a:schemeClr val="accent1"/>
                </a:solidFill>
                <a:latin typeface="+mn-lt"/>
              </a:rPr>
              <a:t>6</a:t>
            </a:r>
            <a:r>
              <a:rPr lang="x-none" dirty="0">
                <a:latin typeface="+mn-lt"/>
              </a:rPr>
              <a:t> de cada 10 mujeres víctimas                     </a:t>
            </a:r>
            <a:r>
              <a:rPr lang="x-none" sz="5400" b="1" dirty="0">
                <a:solidFill>
                  <a:schemeClr val="accent1"/>
                </a:solidFill>
                <a:latin typeface="+mn-lt"/>
              </a:rPr>
              <a:t>30</a:t>
            </a:r>
            <a:r>
              <a:rPr lang="x-none" dirty="0">
                <a:latin typeface="+mn-lt"/>
              </a:rPr>
              <a:t> a </a:t>
            </a:r>
            <a:r>
              <a:rPr lang="x-none" sz="5400" b="1" dirty="0">
                <a:solidFill>
                  <a:schemeClr val="accent1"/>
                </a:solidFill>
                <a:latin typeface="+mn-lt"/>
              </a:rPr>
              <a:t>44 </a:t>
            </a:r>
            <a:r>
              <a:rPr lang="x-none" dirty="0">
                <a:latin typeface="+mn-lt"/>
              </a:rPr>
              <a:t>años</a:t>
            </a:r>
            <a:r>
              <a:rPr lang="es-ES" sz="2800" b="1" dirty="0">
                <a:solidFill>
                  <a:schemeClr val="accent1"/>
                </a:solidFill>
                <a:latin typeface="+mn-lt"/>
              </a:rPr>
              <a:t>		</a:t>
            </a:r>
            <a:r>
              <a:rPr lang="es-ES" sz="2800" b="1" dirty="0">
                <a:solidFill>
                  <a:schemeClr val="accent1"/>
                </a:solidFill>
              </a:rPr>
              <a:t>							</a:t>
            </a:r>
            <a:endParaRPr lang="x-non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3F19D03-CD65-0849-B280-37F2FCD40036}"/>
              </a:ext>
            </a:extLst>
          </p:cNvPr>
          <p:cNvSpPr txBox="1"/>
          <p:nvPr/>
        </p:nvSpPr>
        <p:spPr>
          <a:xfrm>
            <a:off x="7937499" y="3758062"/>
            <a:ext cx="35433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err="1">
                <a:solidFill>
                  <a:schemeClr val="accent1"/>
                </a:solidFill>
              </a:rPr>
              <a:t>Afroecuatorianas</a:t>
            </a:r>
            <a:r>
              <a:rPr lang="es-ES" sz="2800" b="1" dirty="0">
                <a:solidFill>
                  <a:schemeClr val="accent1"/>
                </a:solidFill>
              </a:rPr>
              <a:t>, mestizas, indígenas</a:t>
            </a:r>
            <a:endParaRPr lang="x-none" sz="2800" b="1" dirty="0">
              <a:solidFill>
                <a:schemeClr val="accent1"/>
              </a:solidFill>
            </a:endParaRPr>
          </a:p>
          <a:p>
            <a:pPr algn="ctr"/>
            <a:r>
              <a:rPr lang="es-ES" sz="2800" b="1" dirty="0">
                <a:solidFill>
                  <a:schemeClr val="accent1"/>
                </a:solidFill>
              </a:rPr>
              <a:t>	</a:t>
            </a:r>
            <a:r>
              <a:rPr lang="es-ES" b="1" dirty="0">
                <a:solidFill>
                  <a:schemeClr val="accent1"/>
                </a:solidFill>
              </a:rPr>
              <a:t>										</a:t>
            </a:r>
            <a:endParaRPr lang="x-non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7288A51-1285-0746-A8F6-4DEFBA9D7663}"/>
              </a:ext>
            </a:extLst>
          </p:cNvPr>
          <p:cNvSpPr txBox="1"/>
          <p:nvPr/>
        </p:nvSpPr>
        <p:spPr>
          <a:xfrm>
            <a:off x="2832100" y="5103638"/>
            <a:ext cx="744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En </a:t>
            </a:r>
            <a:r>
              <a:rPr lang="en-US" sz="2800" b="1" dirty="0">
                <a:solidFill>
                  <a:schemeClr val="accent1"/>
                </a:solidFill>
              </a:rPr>
              <a:t>4</a:t>
            </a:r>
            <a:r>
              <a:rPr lang="en-US" sz="2800" dirty="0"/>
              <a:t> de cada 10 casos el agresor es la pareja</a:t>
            </a:r>
            <a:endParaRPr lang="x-none" sz="2800" dirty="0"/>
          </a:p>
        </p:txBody>
      </p:sp>
      <p:pic>
        <p:nvPicPr>
          <p:cNvPr id="11" name="Graphic 10" descr="Two women">
            <a:extLst>
              <a:ext uri="{FF2B5EF4-FFF2-40B4-BE49-F238E27FC236}">
                <a16:creationId xmlns:a16="http://schemas.microsoft.com/office/drawing/2014/main" xmlns="" id="{56387867-C567-324F-ABC7-C57C36F170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298952" y="5659246"/>
            <a:ext cx="914400" cy="914400"/>
          </a:xfrm>
          <a:prstGeom prst="rect">
            <a:avLst/>
          </a:prstGeom>
        </p:spPr>
      </p:pic>
      <p:pic>
        <p:nvPicPr>
          <p:cNvPr id="17" name="Graphic 16" descr="Two women">
            <a:extLst>
              <a:ext uri="{FF2B5EF4-FFF2-40B4-BE49-F238E27FC236}">
                <a16:creationId xmlns:a16="http://schemas.microsoft.com/office/drawing/2014/main" xmlns="" id="{E2B8F020-E79A-854B-95FE-D06FC7FDA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968876" y="5671946"/>
            <a:ext cx="914400" cy="914400"/>
          </a:xfrm>
          <a:prstGeom prst="rect">
            <a:avLst/>
          </a:prstGeom>
        </p:spPr>
      </p:pic>
      <p:pic>
        <p:nvPicPr>
          <p:cNvPr id="18" name="Graphic 17" descr="Two women">
            <a:extLst>
              <a:ext uri="{FF2B5EF4-FFF2-40B4-BE49-F238E27FC236}">
                <a16:creationId xmlns:a16="http://schemas.microsoft.com/office/drawing/2014/main" xmlns="" id="{98B666BC-A371-A947-B0CA-C0896F65A5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638800" y="5671946"/>
            <a:ext cx="914400" cy="914400"/>
          </a:xfrm>
          <a:prstGeom prst="rect">
            <a:avLst/>
          </a:prstGeom>
        </p:spPr>
      </p:pic>
      <p:pic>
        <p:nvPicPr>
          <p:cNvPr id="19" name="Graphic 18" descr="Two women">
            <a:extLst>
              <a:ext uri="{FF2B5EF4-FFF2-40B4-BE49-F238E27FC236}">
                <a16:creationId xmlns:a16="http://schemas.microsoft.com/office/drawing/2014/main" xmlns="" id="{202DA785-3646-E640-8B53-59CF99F8CE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299200" y="5671946"/>
            <a:ext cx="914400" cy="914400"/>
          </a:xfrm>
          <a:prstGeom prst="rect">
            <a:avLst/>
          </a:prstGeom>
        </p:spPr>
      </p:pic>
      <p:pic>
        <p:nvPicPr>
          <p:cNvPr id="20" name="Graphic 19" descr="Two women">
            <a:extLst>
              <a:ext uri="{FF2B5EF4-FFF2-40B4-BE49-F238E27FC236}">
                <a16:creationId xmlns:a16="http://schemas.microsoft.com/office/drawing/2014/main" xmlns="" id="{254EC1F5-E448-0246-B918-6F26CBFC42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959602" y="5671946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8BC1536-AD8D-B344-8DB4-30306CA063CC}"/>
              </a:ext>
            </a:extLst>
          </p:cNvPr>
          <p:cNvSpPr txBox="1"/>
          <p:nvPr/>
        </p:nvSpPr>
        <p:spPr>
          <a:xfrm>
            <a:off x="0" y="0"/>
            <a:ext cx="71263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FACTORES QUE INFLUYEN EN EL DESARROLLO </a:t>
            </a:r>
          </a:p>
          <a:p>
            <a:r>
              <a:rPr lang="x-none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ECONÓMICO DE LAS MUJERES EN EL ECUADOR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37EF282-4552-5F41-AB2D-B86D56491015}"/>
              </a:ext>
            </a:extLst>
          </p:cNvPr>
          <p:cNvSpPr txBox="1"/>
          <p:nvPr/>
        </p:nvSpPr>
        <p:spPr>
          <a:xfrm>
            <a:off x="223628" y="1073262"/>
            <a:ext cx="11517937" cy="8309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La </a:t>
            </a:r>
            <a:r>
              <a:rPr lang="en-US" sz="2400" b="1" dirty="0" err="1">
                <a:solidFill>
                  <a:schemeClr val="bg1"/>
                </a:solidFill>
              </a:rPr>
              <a:t>violencia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en</a:t>
            </a:r>
            <a:r>
              <a:rPr lang="en-US" sz="2400" b="1" dirty="0">
                <a:solidFill>
                  <a:schemeClr val="bg1"/>
                </a:solidFill>
              </a:rPr>
              <a:t> contra de las </a:t>
            </a:r>
            <a:r>
              <a:rPr lang="en-US" sz="2400" b="1" dirty="0" err="1">
                <a:solidFill>
                  <a:schemeClr val="bg1"/>
                </a:solidFill>
              </a:rPr>
              <a:t>mujeres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afecta</a:t>
            </a:r>
            <a:r>
              <a:rPr lang="en-US" sz="2400" b="1" dirty="0">
                <a:solidFill>
                  <a:schemeClr val="bg1"/>
                </a:solidFill>
              </a:rPr>
              <a:t>  </a:t>
            </a:r>
            <a:r>
              <a:rPr lang="en-US" sz="2400" b="1" dirty="0" err="1">
                <a:solidFill>
                  <a:schemeClr val="bg1"/>
                </a:solidFill>
              </a:rPr>
              <a:t>económicamente</a:t>
            </a:r>
            <a:r>
              <a:rPr lang="en-US" sz="2400" b="1" dirty="0">
                <a:solidFill>
                  <a:schemeClr val="bg1"/>
                </a:solidFill>
              </a:rPr>
              <a:t> sus </a:t>
            </a:r>
            <a:r>
              <a:rPr lang="en-US" sz="2400" b="1" dirty="0" err="1">
                <a:solidFill>
                  <a:schemeClr val="bg1"/>
                </a:solidFill>
              </a:rPr>
              <a:t>proyectos</a:t>
            </a:r>
            <a:r>
              <a:rPr lang="en-US" sz="2400" b="1" dirty="0">
                <a:solidFill>
                  <a:schemeClr val="bg1"/>
                </a:solidFill>
              </a:rPr>
              <a:t> de </a:t>
            </a:r>
            <a:r>
              <a:rPr lang="en-US" sz="2400" b="1" dirty="0" err="1">
                <a:solidFill>
                  <a:schemeClr val="bg1"/>
                </a:solidFill>
              </a:rPr>
              <a:t>emprendimiento</a:t>
            </a:r>
            <a:r>
              <a:rPr lang="en-US" sz="2400" b="1" dirty="0">
                <a:solidFill>
                  <a:schemeClr val="bg1"/>
                </a:solidFill>
              </a:rPr>
              <a:t> y </a:t>
            </a:r>
            <a:r>
              <a:rPr lang="en-US" sz="2400" b="1" dirty="0" err="1">
                <a:solidFill>
                  <a:schemeClr val="bg1"/>
                </a:solidFill>
              </a:rPr>
              <a:t>trabajo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1712</Words>
  <Application>Microsoft Office PowerPoint</Application>
  <PresentationFormat>Panorámica</PresentationFormat>
  <Paragraphs>234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9" baseType="lpstr">
      <vt:lpstr>Arial</vt:lpstr>
      <vt:lpstr>Calibri</vt:lpstr>
      <vt:lpstr>Calibri Light</vt:lpstr>
      <vt:lpstr>Franklin Gothic Medium</vt:lpstr>
      <vt:lpstr>Latha</vt:lpstr>
      <vt:lpstr>Lato</vt:lpstr>
      <vt:lpstr>Playfair Display Bold Roman</vt:lpstr>
      <vt:lpstr>PLAYFAIR DISPLAY ITALIC</vt:lpstr>
      <vt:lpstr>PLAYFAIR DISPLAY ROMAN</vt:lpstr>
      <vt:lpstr>Quattrocento Sans</vt:lpstr>
      <vt:lpstr>Times New Roman</vt:lpstr>
      <vt:lpstr>Office Theme</vt:lpstr>
      <vt:lpstr>think-cell Slide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Palacios Luis Fernando</cp:lastModifiedBy>
  <cp:revision>12</cp:revision>
  <dcterms:created xsi:type="dcterms:W3CDTF">2021-07-29T14:23:10Z</dcterms:created>
  <dcterms:modified xsi:type="dcterms:W3CDTF">2021-09-29T19:40:51Z</dcterms:modified>
</cp:coreProperties>
</file>