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drawings/drawing1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  <p:sldMasterId id="2147483691" r:id="rId5"/>
  </p:sldMasterIdLst>
  <p:notesMasterIdLst>
    <p:notesMasterId r:id="rId21"/>
  </p:notesMasterIdLst>
  <p:sldIdLst>
    <p:sldId id="256" r:id="rId6"/>
    <p:sldId id="272" r:id="rId7"/>
    <p:sldId id="294" r:id="rId8"/>
    <p:sldId id="277" r:id="rId9"/>
    <p:sldId id="278" r:id="rId10"/>
    <p:sldId id="287" r:id="rId11"/>
    <p:sldId id="286" r:id="rId12"/>
    <p:sldId id="288" r:id="rId13"/>
    <p:sldId id="293" r:id="rId14"/>
    <p:sldId id="292" r:id="rId15"/>
    <p:sldId id="291" r:id="rId16"/>
    <p:sldId id="289" r:id="rId17"/>
    <p:sldId id="290" r:id="rId18"/>
    <p:sldId id="269" r:id="rId19"/>
    <p:sldId id="266" r:id="rId20"/>
  </p:sldIdLst>
  <p:sldSz cx="17297400" cy="9752013"/>
  <p:notesSz cx="6858000" cy="9144000"/>
  <p:defaultTextStyle>
    <a:defPPr>
      <a:defRPr lang="en-US"/>
    </a:defPPr>
    <a:lvl1pPr marL="0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1pPr>
    <a:lvl2pPr marL="652572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2pPr>
    <a:lvl3pPr marL="1305144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3pPr>
    <a:lvl4pPr marL="1957714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4pPr>
    <a:lvl5pPr marL="2610286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5pPr>
    <a:lvl6pPr marL="3262858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6pPr>
    <a:lvl7pPr marL="3915430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7pPr>
    <a:lvl8pPr marL="4568002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8pPr>
    <a:lvl9pPr marL="5220572" algn="l" defTabSz="1305144" rtl="0" eaLnBrk="1" latinLnBrk="0" hangingPunct="1">
      <a:defRPr sz="256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JIA, DIANA" initials="MD" lastIdx="2" clrIdx="0">
    <p:extLst>
      <p:ext uri="{19B8F6BF-5375-455C-9EA6-DF929625EA0E}">
        <p15:presenceInfo xmlns:p15="http://schemas.microsoft.com/office/powerpoint/2012/main" userId="S::dmejia@caf.com::24d08751-8328-4c53-92e5-a1d4b5cfaa7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ECD"/>
    <a:srgbClr val="959595"/>
    <a:srgbClr val="25C5D9"/>
    <a:srgbClr val="48DFC9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07"/>
    <p:restoredTop sz="94648"/>
  </p:normalViewPr>
  <p:slideViewPr>
    <p:cSldViewPr snapToGrid="0" snapToObjects="1">
      <p:cViewPr varScale="1">
        <p:scale>
          <a:sx n="115" d="100"/>
          <a:sy n="115" d="100"/>
        </p:scale>
        <p:origin x="14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Hoja_de_c_lculo_de_Microsoft_Excel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Hoja_de_c_lculo_de_Microsoft_Excel9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package" Target="../embeddings/Hoja_de_c_lculo_de_Microsoft_Excel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package" Target="../embeddings/Hoja_de_c_lculo_de_Microsoft_Excel11.xlsx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Hoja_de_c_lculo_de_Microsoft_Excel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Hoja_de_c_lculo_de_Microsoft_Excel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https://uniandes-my.sharepoint.com/personal/pa_remicio_uniandes_edu_co/Documents/CAF/Encuestas%20capacidades%20financieras%20Brasil%20y%20Ecuador/Ecuador/Ecuador1.xlsm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https://uniandes-my.sharepoint.com/personal/pa_remicio_uniandes_edu_co/Documents/CAF/Encuestas%20capacidades%20financieras%20Brasil%20y%20Ecuador/Ecuador/Ecuador1.xlsm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https://uniandes-my.sharepoint.com/personal/pa_remicio_uniandes_edu_co/Documents/CAF/Encuestas%20capacidades%20financieras%20Brasil%20y%20Ecuador/Ecuador/Ecuador1.xlsm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Hoja_de_c_lculo_de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Hoja_de_c_lculo_de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Hoja_de_c_lculo_de_Microsoft_Excel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Hoja_de_c_lculo_de_Microsoft_Excel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Hoja_de_c_lculo_de_Microsoft_Excel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Hoja_de_c_lculo_de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41BEC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Cuenta de ahorro</c:v>
                </c:pt>
                <c:pt idx="1">
                  <c:v>Cuenta corriente</c:v>
                </c:pt>
                <c:pt idx="2">
                  <c:v>Depósito/inversiones a plazo</c:v>
                </c:pt>
                <c:pt idx="3">
                  <c:v>Cuenta en el celular (dinero electrónico)</c:v>
                </c:pt>
              </c:strCache>
            </c:strRef>
          </c:cat>
          <c:val>
            <c:numRef>
              <c:f>Hoja1!$B$2:$B$5</c:f>
              <c:numCache>
                <c:formatCode>General\%</c:formatCode>
                <c:ptCount val="4"/>
                <c:pt idx="0">
                  <c:v>54</c:v>
                </c:pt>
                <c:pt idx="1">
                  <c:v>7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EB-4924-8F39-8D6E06EEC7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26700616"/>
        <c:axId val="826703568"/>
      </c:barChart>
      <c:catAx>
        <c:axId val="82670061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826703568"/>
        <c:crosses val="autoZero"/>
        <c:auto val="1"/>
        <c:lblAlgn val="ctr"/>
        <c:lblOffset val="100"/>
        <c:noMultiLvlLbl val="0"/>
      </c:catAx>
      <c:valAx>
        <c:axId val="826703568"/>
        <c:scaling>
          <c:orientation val="minMax"/>
          <c:max val="100"/>
        </c:scaling>
        <c:delete val="1"/>
        <c:axPos val="t"/>
        <c:numFmt formatCode="General\%" sourceLinked="1"/>
        <c:majorTickMark val="out"/>
        <c:minorTickMark val="none"/>
        <c:tickLblPos val="nextTo"/>
        <c:crossAx val="826700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35-45BC-B5E5-3B85373802AA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35-45BC-B5E5-3B85373802A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SÍ</c:v>
                </c:pt>
                <c:pt idx="1">
                  <c:v>NO</c:v>
                </c:pt>
                <c:pt idx="2">
                  <c:v>No sabe</c:v>
                </c:pt>
              </c:strCache>
            </c:strRef>
          </c:cat>
          <c:val>
            <c:numRef>
              <c:f>Hoja1!$B$2:$B$4</c:f>
              <c:numCache>
                <c:formatCode>General\%</c:formatCode>
                <c:ptCount val="3"/>
                <c:pt idx="0">
                  <c:v>40</c:v>
                </c:pt>
                <c:pt idx="1">
                  <c:v>58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35-45BC-B5E5-3B85373802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53046464"/>
        <c:axId val="753053024"/>
      </c:barChart>
      <c:catAx>
        <c:axId val="7530464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53053024"/>
        <c:crosses val="autoZero"/>
        <c:auto val="1"/>
        <c:lblAlgn val="ctr"/>
        <c:lblOffset val="100"/>
        <c:noMultiLvlLbl val="0"/>
      </c:catAx>
      <c:valAx>
        <c:axId val="753053024"/>
        <c:scaling>
          <c:orientation val="minMax"/>
        </c:scaling>
        <c:delete val="1"/>
        <c:axPos val="t"/>
        <c:numFmt formatCode="General\%" sourceLinked="1"/>
        <c:majorTickMark val="none"/>
        <c:minorTickMark val="none"/>
        <c:tickLblPos val="nextTo"/>
        <c:crossAx val="753046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2"/>
          <c:order val="2"/>
          <c:tx>
            <c:strRef>
              <c:f>Hoja1!$B$1</c:f>
              <c:strCache>
                <c:ptCount val="1"/>
                <c:pt idx="0">
                  <c:v>Nada seguro</c:v>
                </c:pt>
              </c:strCache>
            </c:strRef>
          </c:tx>
          <c:spPr>
            <a:solidFill>
              <a:srgbClr val="99003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Hoja1!$B$2</c:f>
              <c:numCache>
                <c:formatCode>General\%</c:formatCode>
                <c:ptCount val="1"/>
                <c:pt idx="0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C2-4F5F-A057-91B6ED654480}"/>
            </c:ext>
          </c:extLst>
        </c:ser>
        <c:ser>
          <c:idx val="3"/>
          <c:order val="3"/>
          <c:tx>
            <c:strRef>
              <c:f>Hoja1!$C$1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Hoja1!$C$2</c:f>
              <c:numCache>
                <c:formatCode>General\%</c:formatCode>
                <c:ptCount val="1"/>
                <c:pt idx="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C2-4F5F-A057-91B6ED654480}"/>
            </c:ext>
          </c:extLst>
        </c:ser>
        <c:ser>
          <c:idx val="4"/>
          <c:order val="4"/>
          <c:tx>
            <c:strRef>
              <c:f>Hoja1!$D$1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Hoja1!$D$2</c:f>
              <c:numCache>
                <c:formatCode>General\%</c:formatCode>
                <c:ptCount val="1"/>
                <c:pt idx="0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C2-4F5F-A057-91B6ED654480}"/>
            </c:ext>
          </c:extLst>
        </c:ser>
        <c:ser>
          <c:idx val="5"/>
          <c:order val="5"/>
          <c:tx>
            <c:strRef>
              <c:f>Hoja1!$E$1</c:f>
              <c:strCache>
                <c:ptCount val="1"/>
                <c:pt idx="0">
                  <c:v>4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Hoja1!$E$2</c:f>
              <c:numCache>
                <c:formatCode>General\%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C2-4F5F-A057-91B6ED654480}"/>
            </c:ext>
          </c:extLst>
        </c:ser>
        <c:ser>
          <c:idx val="6"/>
          <c:order val="6"/>
          <c:tx>
            <c:strRef>
              <c:f>Hoja1!$F$1</c:f>
              <c:strCache>
                <c:ptCount val="1"/>
                <c:pt idx="0">
                  <c:v>Muy seguro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</c:f>
              <c:numCache>
                <c:formatCode>General</c:formatCode>
                <c:ptCount val="1"/>
              </c:numCache>
            </c:numRef>
          </c:cat>
          <c:val>
            <c:numRef>
              <c:f>Hoja1!$F$2</c:f>
              <c:numCache>
                <c:formatCode>General\%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C2-4F5F-A057-91B6ED65448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10550512"/>
        <c:axId val="51055084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Hoja1!#REF!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Hoja1!$A$2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Hoja1!#REF!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12C2-4F5F-A057-91B6ED654480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Hoja1!#REF!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Hoja1!$A$2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Hoja1!#REF!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12C2-4F5F-A057-91B6ED654480}"/>
                  </c:ext>
                </c:extLst>
              </c15:ser>
            </c15:filteredBarSeries>
          </c:ext>
        </c:extLst>
      </c:barChart>
      <c:catAx>
        <c:axId val="510550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10550840"/>
        <c:crosses val="autoZero"/>
        <c:auto val="1"/>
        <c:lblAlgn val="ctr"/>
        <c:lblOffset val="100"/>
        <c:noMultiLvlLbl val="0"/>
      </c:catAx>
      <c:valAx>
        <c:axId val="51055084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510550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1.9800976796217545E-2"/>
          <c:y val="7.6012030006706574E-2"/>
          <c:w val="0.28565715466199965"/>
          <c:h val="0.891688900573990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9B-4539-81BA-27BEE22B35E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9B-4539-81BA-27BEE22B35E7}"/>
              </c:ext>
            </c:extLst>
          </c:dPt>
          <c:dLbls>
            <c:dLbl>
              <c:idx val="0"/>
              <c:layout>
                <c:manualLayout>
                  <c:x val="0"/>
                  <c:y val="-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9B-4539-81BA-27BEE22B35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Hoja1!$A$2:$A$12</c:f>
              <c:strCache>
                <c:ptCount val="11"/>
                <c:pt idx="0">
                  <c:v>Continuar trabajando</c:v>
                </c:pt>
                <c:pt idx="1">
                  <c:v>Depender de los ingresos de un negocio propio</c:v>
                </c:pt>
                <c:pt idx="2">
                  <c:v>Recurrir a sus ahorros</c:v>
                </c:pt>
                <c:pt idx="3">
                  <c:v>Depender del cónyuge o compañero que lo respalda</c:v>
                </c:pt>
                <c:pt idx="4">
                  <c:v>Recurrir a un plan obligatorio de pensión por su trabajo</c:v>
                </c:pt>
                <c:pt idx="5">
                  <c:v>Recurrir a un plan de pensión voluntaria</c:v>
                </c:pt>
                <c:pt idx="6">
                  <c:v>Depender de los hijos o de otros miembros de
familia que lo respaldan</c:v>
                </c:pt>
                <c:pt idx="7">
                  <c:v>Depender de la renta generada por sus activos
financieros o no financieros</c:v>
                </c:pt>
                <c:pt idx="8">
                  <c:v>Vender sus activos no financieros</c:v>
                </c:pt>
                <c:pt idx="9">
                  <c:v>Vender sus activos financieros</c:v>
                </c:pt>
                <c:pt idx="10">
                  <c:v>Otro</c:v>
                </c:pt>
              </c:strCache>
            </c:strRef>
          </c:cat>
          <c:val>
            <c:numRef>
              <c:f>Hoja1!$B$2:$B$12</c:f>
              <c:numCache>
                <c:formatCode>General\%</c:formatCode>
                <c:ptCount val="11"/>
                <c:pt idx="0">
                  <c:v>85</c:v>
                </c:pt>
                <c:pt idx="1">
                  <c:v>65</c:v>
                </c:pt>
                <c:pt idx="2">
                  <c:v>60</c:v>
                </c:pt>
                <c:pt idx="3">
                  <c:v>35</c:v>
                </c:pt>
                <c:pt idx="4">
                  <c:v>33</c:v>
                </c:pt>
                <c:pt idx="5">
                  <c:v>27</c:v>
                </c:pt>
                <c:pt idx="6">
                  <c:v>25</c:v>
                </c:pt>
                <c:pt idx="7">
                  <c:v>19</c:v>
                </c:pt>
                <c:pt idx="8">
                  <c:v>11</c:v>
                </c:pt>
                <c:pt idx="9">
                  <c:v>6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9B-4539-81BA-27BEE22B35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727204808"/>
        <c:axId val="727208416"/>
      </c:barChart>
      <c:catAx>
        <c:axId val="72720480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727208416"/>
        <c:crosses val="autoZero"/>
        <c:auto val="1"/>
        <c:lblAlgn val="ctr"/>
        <c:lblOffset val="100"/>
        <c:noMultiLvlLbl val="0"/>
      </c:catAx>
      <c:valAx>
        <c:axId val="727208416"/>
        <c:scaling>
          <c:orientation val="minMax"/>
          <c:max val="90"/>
          <c:min val="0"/>
        </c:scaling>
        <c:delete val="1"/>
        <c:axPos val="t"/>
        <c:numFmt formatCode="General\%" sourceLinked="1"/>
        <c:majorTickMark val="out"/>
        <c:minorTickMark val="none"/>
        <c:tickLblPos val="nextTo"/>
        <c:crossAx val="727204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41F-4C3D-8881-152C2A7AD04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41F-4C3D-8881-152C2A7AD04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General\%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1F-4C3D-8881-152C2A7AD04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315"/>
        <c:holeSize val="6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  <c:userShapes r:id="rId5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C7A-44F2-9FA2-E4F26F3B608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Hoja1!$A$2:$A$12</c:f>
              <c:strCache>
                <c:ptCount val="11"/>
                <c:pt idx="0">
                  <c:v>Recorté algunos gastos, gasté menos, o no realicé un gasto planeado</c:v>
                </c:pt>
                <c:pt idx="1">
                  <c:v>Trabajé horas extras, trabajé en otro lugar y/o gané dinero extra</c:v>
                </c:pt>
                <c:pt idx="2">
                  <c:v>Saqué dinero de mis ahorros o transferí parte de mis ahorros a una cuenta</c:v>
                </c:pt>
                <c:pt idx="3">
                  <c:v>Pagué mis cuentas tarde; fallé en los pagos</c:v>
                </c:pt>
                <c:pt idx="4">
                  <c:v>Pedí prestado de un familiar, amigos o comunidad</c:v>
                </c:pt>
                <c:pt idx="5">
                  <c:v>Vendí algo que me pertenece</c:v>
                </c:pt>
                <c:pt idx="6">
                  <c:v>Pedí un préstamo a un prestamista informal, gota a gota o chulquero</c:v>
                </c:pt>
                <c:pt idx="7">
                  <c:v>Tomé un préstamo de mi grupo de crédito y/u otros grupos de ahorro</c:v>
                </c:pt>
                <c:pt idx="8">
                  <c:v>Usé un adelanto en la tarjeta de crédito para pagar recibos o comida</c:v>
                </c:pt>
                <c:pt idx="9">
                  <c:v>Pedí un préstamo personal a un proveedor de servicios financieros</c:v>
                </c:pt>
                <c:pt idx="10">
                  <c:v>Organicé una actividad para recaudar dinero</c:v>
                </c:pt>
              </c:strCache>
            </c:strRef>
          </c:cat>
          <c:val>
            <c:numRef>
              <c:f>Hoja1!$B$2:$B$12</c:f>
              <c:numCache>
                <c:formatCode>General\%</c:formatCode>
                <c:ptCount val="11"/>
                <c:pt idx="0">
                  <c:v>72</c:v>
                </c:pt>
                <c:pt idx="1">
                  <c:v>49</c:v>
                </c:pt>
                <c:pt idx="2">
                  <c:v>48</c:v>
                </c:pt>
                <c:pt idx="3">
                  <c:v>43</c:v>
                </c:pt>
                <c:pt idx="4">
                  <c:v>35</c:v>
                </c:pt>
                <c:pt idx="5">
                  <c:v>26</c:v>
                </c:pt>
                <c:pt idx="6">
                  <c:v>12</c:v>
                </c:pt>
                <c:pt idx="7">
                  <c:v>11</c:v>
                </c:pt>
                <c:pt idx="8">
                  <c:v>11</c:v>
                </c:pt>
                <c:pt idx="9">
                  <c:v>11</c:v>
                </c:pt>
                <c:pt idx="10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C7A-44F2-9FA2-E4F26F3B608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0"/>
        <c:axId val="727204808"/>
        <c:axId val="727208416"/>
      </c:barChart>
      <c:catAx>
        <c:axId val="7272048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7208416"/>
        <c:crosses val="autoZero"/>
        <c:auto val="1"/>
        <c:lblAlgn val="ctr"/>
        <c:lblOffset val="100"/>
        <c:noMultiLvlLbl val="0"/>
      </c:catAx>
      <c:valAx>
        <c:axId val="727208416"/>
        <c:scaling>
          <c:orientation val="minMax"/>
          <c:max val="80"/>
          <c:min val="0"/>
        </c:scaling>
        <c:delete val="1"/>
        <c:axPos val="t"/>
        <c:numFmt formatCode="General\%" sourceLinked="1"/>
        <c:majorTickMark val="out"/>
        <c:minorTickMark val="none"/>
        <c:tickLblPos val="nextTo"/>
        <c:crossAx val="727204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'9.1'!$C$11</c:f>
              <c:strCache>
                <c:ptCount val="1"/>
                <c:pt idx="0">
                  <c:v>Conocimiento Financiero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390-4831-B5A2-328A094D85CC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390-4831-B5A2-328A094D85C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'9.1'!$B$12:$B$20</c:f>
              <c:strCache>
                <c:ptCount val="9"/>
                <c:pt idx="0">
                  <c:v>Chile</c:v>
                </c:pt>
                <c:pt idx="1">
                  <c:v>Bolivia</c:v>
                </c:pt>
                <c:pt idx="2">
                  <c:v>Ecuador</c:v>
                </c:pt>
                <c:pt idx="3">
                  <c:v>Perú</c:v>
                </c:pt>
                <c:pt idx="4">
                  <c:v>Argentina</c:v>
                </c:pt>
                <c:pt idx="5">
                  <c:v>Colombia</c:v>
                </c:pt>
                <c:pt idx="6">
                  <c:v>Paraguay</c:v>
                </c:pt>
                <c:pt idx="7">
                  <c:v>Brasil </c:v>
                </c:pt>
                <c:pt idx="8">
                  <c:v>AL</c:v>
                </c:pt>
              </c:strCache>
            </c:strRef>
          </c:cat>
          <c:val>
            <c:numRef>
              <c:f>'9.1'!$C$12:$C$20</c:f>
              <c:numCache>
                <c:formatCode>0.0</c:formatCode>
                <c:ptCount val="9"/>
                <c:pt idx="0">
                  <c:v>4.0440252330215047</c:v>
                </c:pt>
                <c:pt idx="1">
                  <c:v>3.9658333333333333</c:v>
                </c:pt>
                <c:pt idx="2">
                  <c:v>4.0599999999999996</c:v>
                </c:pt>
                <c:pt idx="3">
                  <c:v>4.0599999999999996</c:v>
                </c:pt>
                <c:pt idx="4">
                  <c:v>4.048489982493563</c:v>
                </c:pt>
                <c:pt idx="5">
                  <c:v>3.93</c:v>
                </c:pt>
                <c:pt idx="6">
                  <c:v>3.24</c:v>
                </c:pt>
                <c:pt idx="7">
                  <c:v>3.83</c:v>
                </c:pt>
                <c:pt idx="8">
                  <c:v>3.8972935686060497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90-4831-B5A2-328A094D85CC}"/>
            </c:ext>
          </c:extLst>
        </c:ser>
        <c:ser>
          <c:idx val="2"/>
          <c:order val="2"/>
          <c:tx>
            <c:strRef>
              <c:f>'9.1'!$E$11</c:f>
              <c:strCache>
                <c:ptCount val="1"/>
                <c:pt idx="0">
                  <c:v>Comportamiento Financiero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B390-4831-B5A2-328A094D85CC}"/>
              </c:ext>
            </c:extLst>
          </c:dPt>
          <c:dPt>
            <c:idx val="14"/>
            <c:invertIfNegative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B390-4831-B5A2-328A094D85C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'9.1'!$B$12:$B$20</c:f>
              <c:strCache>
                <c:ptCount val="9"/>
                <c:pt idx="0">
                  <c:v>Chile</c:v>
                </c:pt>
                <c:pt idx="1">
                  <c:v>Bolivia</c:v>
                </c:pt>
                <c:pt idx="2">
                  <c:v>Ecuador</c:v>
                </c:pt>
                <c:pt idx="3">
                  <c:v>Perú</c:v>
                </c:pt>
                <c:pt idx="4">
                  <c:v>Argentina</c:v>
                </c:pt>
                <c:pt idx="5">
                  <c:v>Colombia</c:v>
                </c:pt>
                <c:pt idx="6">
                  <c:v>Paraguay</c:v>
                </c:pt>
                <c:pt idx="7">
                  <c:v>Brasil </c:v>
                </c:pt>
                <c:pt idx="8">
                  <c:v>AL</c:v>
                </c:pt>
              </c:strCache>
            </c:strRef>
          </c:cat>
          <c:val>
            <c:numRef>
              <c:f>'9.1'!$E$12:$E$20</c:f>
              <c:numCache>
                <c:formatCode>0.0</c:formatCode>
                <c:ptCount val="9"/>
                <c:pt idx="0">
                  <c:v>6.1403960043600962</c:v>
                </c:pt>
                <c:pt idx="1">
                  <c:v>5.3591666666666669</c:v>
                </c:pt>
                <c:pt idx="2">
                  <c:v>4.92</c:v>
                </c:pt>
                <c:pt idx="3">
                  <c:v>5.0999999999999996</c:v>
                </c:pt>
                <c:pt idx="4">
                  <c:v>5.1707472407739923</c:v>
                </c:pt>
                <c:pt idx="5">
                  <c:v>4.63</c:v>
                </c:pt>
                <c:pt idx="6">
                  <c:v>4.95</c:v>
                </c:pt>
                <c:pt idx="7">
                  <c:v>4.9400000000000004</c:v>
                </c:pt>
                <c:pt idx="8">
                  <c:v>5.1512887389750937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390-4831-B5A2-328A094D85CC}"/>
            </c:ext>
          </c:extLst>
        </c:ser>
        <c:ser>
          <c:idx val="4"/>
          <c:order val="4"/>
          <c:tx>
            <c:strRef>
              <c:f>'9.1'!$G$11</c:f>
              <c:strCache>
                <c:ptCount val="1"/>
                <c:pt idx="0">
                  <c:v>Actitud Financiera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390-4831-B5A2-328A094D85C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'9.1'!$B$12:$B$20</c:f>
              <c:strCache>
                <c:ptCount val="9"/>
                <c:pt idx="0">
                  <c:v>Chile</c:v>
                </c:pt>
                <c:pt idx="1">
                  <c:v>Bolivia</c:v>
                </c:pt>
                <c:pt idx="2">
                  <c:v>Ecuador</c:v>
                </c:pt>
                <c:pt idx="3">
                  <c:v>Perú</c:v>
                </c:pt>
                <c:pt idx="4">
                  <c:v>Argentina</c:v>
                </c:pt>
                <c:pt idx="5">
                  <c:v>Colombia</c:v>
                </c:pt>
                <c:pt idx="6">
                  <c:v>Paraguay</c:v>
                </c:pt>
                <c:pt idx="7">
                  <c:v>Brasil </c:v>
                </c:pt>
                <c:pt idx="8">
                  <c:v>AL</c:v>
                </c:pt>
              </c:strCache>
            </c:strRef>
          </c:cat>
          <c:val>
            <c:numRef>
              <c:f>'9.1'!$G$12:$G$20</c:f>
              <c:numCache>
                <c:formatCode>0.0</c:formatCode>
                <c:ptCount val="9"/>
                <c:pt idx="0">
                  <c:v>2.9656937759296569</c:v>
                </c:pt>
                <c:pt idx="1">
                  <c:v>3.5522222336133322</c:v>
                </c:pt>
                <c:pt idx="2">
                  <c:v>3.17</c:v>
                </c:pt>
                <c:pt idx="3">
                  <c:v>3.26</c:v>
                </c:pt>
                <c:pt idx="4">
                  <c:v>2.9364249074186377</c:v>
                </c:pt>
                <c:pt idx="5">
                  <c:v>3.11</c:v>
                </c:pt>
                <c:pt idx="6">
                  <c:v>2.77</c:v>
                </c:pt>
                <c:pt idx="7">
                  <c:v>3.05</c:v>
                </c:pt>
                <c:pt idx="8">
                  <c:v>3.1017926146202033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390-4831-B5A2-328A094D85CC}"/>
            </c:ext>
          </c:extLst>
        </c:ser>
        <c:ser>
          <c:idx val="6"/>
          <c:order val="6"/>
          <c:tx>
            <c:strRef>
              <c:f>'9.1'!$I$11</c:f>
              <c:strCache>
                <c:ptCount val="1"/>
                <c:pt idx="0">
                  <c:v>Capacidad Financiera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'9.1'!$B$12:$B$20</c:f>
              <c:strCache>
                <c:ptCount val="9"/>
                <c:pt idx="0">
                  <c:v>Chile</c:v>
                </c:pt>
                <c:pt idx="1">
                  <c:v>Bolivia</c:v>
                </c:pt>
                <c:pt idx="2">
                  <c:v>Ecuador</c:v>
                </c:pt>
                <c:pt idx="3">
                  <c:v>Perú</c:v>
                </c:pt>
                <c:pt idx="4">
                  <c:v>Argentina</c:v>
                </c:pt>
                <c:pt idx="5">
                  <c:v>Colombia</c:v>
                </c:pt>
                <c:pt idx="6">
                  <c:v>Paraguay</c:v>
                </c:pt>
                <c:pt idx="7">
                  <c:v>Brasil </c:v>
                </c:pt>
                <c:pt idx="8">
                  <c:v>AL</c:v>
                </c:pt>
              </c:strCache>
            </c:strRef>
          </c:cat>
          <c:val>
            <c:numRef>
              <c:f>'9.1'!$I$12:$I$20</c:f>
              <c:numCache>
                <c:formatCode>0.0</c:formatCode>
                <c:ptCount val="9"/>
                <c:pt idx="0">
                  <c:v>13.150115013853007</c:v>
                </c:pt>
                <c:pt idx="1">
                  <c:v>12.877222266991934</c:v>
                </c:pt>
                <c:pt idx="2">
                  <c:v>12.15</c:v>
                </c:pt>
                <c:pt idx="3">
                  <c:v>12.42</c:v>
                </c:pt>
                <c:pt idx="4">
                  <c:v>12.15566210692225</c:v>
                </c:pt>
                <c:pt idx="5">
                  <c:v>11.67</c:v>
                </c:pt>
                <c:pt idx="6">
                  <c:v>10.96</c:v>
                </c:pt>
                <c:pt idx="7">
                  <c:v>11.82</c:v>
                </c:pt>
                <c:pt idx="8">
                  <c:v>12.150374923470899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B390-4831-B5A2-328A094D85C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94153231"/>
        <c:axId val="254257983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'9.1'!$D$11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Pt>
                  <c:idx val="14"/>
                  <c:invertIfNegative val="0"/>
                  <c:bubble3D val="0"/>
                  <c:extLst>
                    <c:ext xmlns:c16="http://schemas.microsoft.com/office/drawing/2014/chart" uri="{C3380CC4-5D6E-409C-BE32-E72D297353CC}">
                      <c16:uniqueId val="{0000000E-B390-4831-B5A2-328A094D85CC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prstDash val="solid"/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'9.1'!$B$12:$B$20</c15:sqref>
                        </c15:formulaRef>
                      </c:ext>
                    </c:extLst>
                    <c:strCache>
                      <c:ptCount val="9"/>
                      <c:pt idx="0">
                        <c:v>Chile</c:v>
                      </c:pt>
                      <c:pt idx="1">
                        <c:v>Bolivia</c:v>
                      </c:pt>
                      <c:pt idx="2">
                        <c:v>Ecuador</c:v>
                      </c:pt>
                      <c:pt idx="3">
                        <c:v>Perú</c:v>
                      </c:pt>
                      <c:pt idx="4">
                        <c:v>Argentina</c:v>
                      </c:pt>
                      <c:pt idx="5">
                        <c:v>Colombia</c:v>
                      </c:pt>
                      <c:pt idx="6">
                        <c:v>Paraguay</c:v>
                      </c:pt>
                      <c:pt idx="7">
                        <c:v>Brasil </c:v>
                      </c:pt>
                      <c:pt idx="8">
                        <c:v>AL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'9.1'!$D$12:$D$20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F-B390-4831-B5A2-328A094D85CC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'9.1'!$F$11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635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'9.1'!$B$12:$B$20</c15:sqref>
                        </c15:formulaRef>
                      </c:ext>
                    </c:extLst>
                    <c:strCache>
                      <c:ptCount val="9"/>
                      <c:pt idx="0">
                        <c:v>Chile</c:v>
                      </c:pt>
                      <c:pt idx="1">
                        <c:v>Bolivia</c:v>
                      </c:pt>
                      <c:pt idx="2">
                        <c:v>Ecuador</c:v>
                      </c:pt>
                      <c:pt idx="3">
                        <c:v>Perú</c:v>
                      </c:pt>
                      <c:pt idx="4">
                        <c:v>Argentina</c:v>
                      </c:pt>
                      <c:pt idx="5">
                        <c:v>Colombia</c:v>
                      </c:pt>
                      <c:pt idx="6">
                        <c:v>Paraguay</c:v>
                      </c:pt>
                      <c:pt idx="7">
                        <c:v>Brasil </c:v>
                      </c:pt>
                      <c:pt idx="8">
                        <c:v>AL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'9.1'!$F$12:$F$20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B390-4831-B5A2-328A094D85CC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'9.1'!$H$11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4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635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'9.1'!$B$12:$B$20</c15:sqref>
                        </c15:formulaRef>
                      </c:ext>
                    </c:extLst>
                    <c:strCache>
                      <c:ptCount val="9"/>
                      <c:pt idx="0">
                        <c:v>Chile</c:v>
                      </c:pt>
                      <c:pt idx="1">
                        <c:v>Bolivia</c:v>
                      </c:pt>
                      <c:pt idx="2">
                        <c:v>Ecuador</c:v>
                      </c:pt>
                      <c:pt idx="3">
                        <c:v>Perú</c:v>
                      </c:pt>
                      <c:pt idx="4">
                        <c:v>Argentina</c:v>
                      </c:pt>
                      <c:pt idx="5">
                        <c:v>Colombia</c:v>
                      </c:pt>
                      <c:pt idx="6">
                        <c:v>Paraguay</c:v>
                      </c:pt>
                      <c:pt idx="7">
                        <c:v>Brasil </c:v>
                      </c:pt>
                      <c:pt idx="8">
                        <c:v>AL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'9.1'!$H$12:$H$20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B390-4831-B5A2-328A094D85CC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'9.1'!$J$11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5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635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'9.1'!$B$12:$B$20</c15:sqref>
                        </c15:formulaRef>
                      </c:ext>
                    </c:extLst>
                    <c:strCache>
                      <c:ptCount val="9"/>
                      <c:pt idx="0">
                        <c:v>Chile</c:v>
                      </c:pt>
                      <c:pt idx="1">
                        <c:v>Bolivia</c:v>
                      </c:pt>
                      <c:pt idx="2">
                        <c:v>Ecuador</c:v>
                      </c:pt>
                      <c:pt idx="3">
                        <c:v>Perú</c:v>
                      </c:pt>
                      <c:pt idx="4">
                        <c:v>Argentina</c:v>
                      </c:pt>
                      <c:pt idx="5">
                        <c:v>Colombia</c:v>
                      </c:pt>
                      <c:pt idx="6">
                        <c:v>Paraguay</c:v>
                      </c:pt>
                      <c:pt idx="7">
                        <c:v>Brasil </c:v>
                      </c:pt>
                      <c:pt idx="8">
                        <c:v>AL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'9.1'!$J$12:$J$20</c15:sqref>
                        </c15:formulaRef>
                      </c:ext>
                    </c:extLst>
                    <c:numCache>
                      <c:formatCode>General</c:formatCode>
                      <c:ptCount val="9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B390-4831-B5A2-328A094D85CC}"/>
                  </c:ext>
                </c:extLst>
              </c15:ser>
            </c15:filteredBarSeries>
          </c:ext>
        </c:extLst>
      </c:barChart>
      <c:catAx>
        <c:axId val="39415323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54257983"/>
        <c:crosses val="autoZero"/>
        <c:auto val="1"/>
        <c:lblAlgn val="ctr"/>
        <c:lblOffset val="100"/>
        <c:noMultiLvlLbl val="0"/>
      </c:catAx>
      <c:valAx>
        <c:axId val="254257983"/>
        <c:scaling>
          <c:orientation val="minMax"/>
          <c:max val="21"/>
          <c:min val="0"/>
        </c:scaling>
        <c:delete val="0"/>
        <c:axPos val="b"/>
        <c:numFmt formatCode="0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4153231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'8.2'!$G$11</c:f>
              <c:strCache>
                <c:ptCount val="1"/>
                <c:pt idx="0">
                  <c:v>Conocimiento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AE7-4AAC-B3B0-78ACBF5E3A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'8.2'!$E$12:$F$26</c:f>
              <c:multiLvlStrCache>
                <c:ptCount val="15"/>
                <c:lvl>
                  <c:pt idx="0">
                    <c:v>Masculino</c:v>
                  </c:pt>
                  <c:pt idx="1">
                    <c:v>Femenino</c:v>
                  </c:pt>
                  <c:pt idx="2">
                    <c:v>18 a 25 años</c:v>
                  </c:pt>
                  <c:pt idx="3">
                    <c:v>26 a 39 años</c:v>
                  </c:pt>
                  <c:pt idx="4">
                    <c:v>40 años en adelante</c:v>
                  </c:pt>
                  <c:pt idx="5">
                    <c:v>Alto/Medio alto</c:v>
                  </c:pt>
                  <c:pt idx="6">
                    <c:v>Medio típico</c:v>
                  </c:pt>
                  <c:pt idx="7">
                    <c:v>Medio bajo</c:v>
                  </c:pt>
                  <c:pt idx="8">
                    <c:v>Bajo</c:v>
                  </c:pt>
                  <c:pt idx="9">
                    <c:v>Primaria</c:v>
                  </c:pt>
                  <c:pt idx="10">
                    <c:v>Secundaria</c:v>
                  </c:pt>
                  <c:pt idx="11">
                    <c:v>Superior</c:v>
                  </c:pt>
                  <c:pt idx="12">
                    <c:v>Urbano</c:v>
                  </c:pt>
                  <c:pt idx="13">
                    <c:v>Rural</c:v>
                  </c:pt>
                  <c:pt idx="14">
                    <c:v>Total Nacional</c:v>
                  </c:pt>
                </c:lvl>
                <c:lvl>
                  <c:pt idx="0">
                    <c:v>Genero</c:v>
                  </c:pt>
                  <c:pt idx="2">
                    <c:v>Edad</c:v>
                  </c:pt>
                  <c:pt idx="5">
                    <c:v>NSE</c:v>
                  </c:pt>
                  <c:pt idx="9">
                    <c:v>Nivel Educativo</c:v>
                  </c:pt>
                  <c:pt idx="12">
                    <c:v>Área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'8.2'!$G$12:$G$26</c:f>
              <c:numCache>
                <c:formatCode>0.0</c:formatCode>
                <c:ptCount val="15"/>
                <c:pt idx="0">
                  <c:v>4.1500000000000004</c:v>
                </c:pt>
                <c:pt idx="1">
                  <c:v>3.96</c:v>
                </c:pt>
                <c:pt idx="2">
                  <c:v>4</c:v>
                </c:pt>
                <c:pt idx="3">
                  <c:v>4.0599999999999996</c:v>
                </c:pt>
                <c:pt idx="4">
                  <c:v>4.07</c:v>
                </c:pt>
                <c:pt idx="5">
                  <c:v>4.51</c:v>
                </c:pt>
                <c:pt idx="6">
                  <c:v>4.45</c:v>
                </c:pt>
                <c:pt idx="7">
                  <c:v>3.93</c:v>
                </c:pt>
                <c:pt idx="8">
                  <c:v>3.49</c:v>
                </c:pt>
                <c:pt idx="9">
                  <c:v>3.67</c:v>
                </c:pt>
                <c:pt idx="10">
                  <c:v>4.07</c:v>
                </c:pt>
                <c:pt idx="11">
                  <c:v>4.34</c:v>
                </c:pt>
                <c:pt idx="12">
                  <c:v>4.1100000000000003</c:v>
                </c:pt>
                <c:pt idx="13">
                  <c:v>3.86</c:v>
                </c:pt>
                <c:pt idx="14">
                  <c:v>4.0599999999999996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E7-4AAC-B3B0-78ACBF5E3A94}"/>
            </c:ext>
          </c:extLst>
        </c:ser>
        <c:ser>
          <c:idx val="1"/>
          <c:order val="1"/>
          <c:tx>
            <c:strRef>
              <c:f>'8.2'!$H$11</c:f>
              <c:strCache>
                <c:ptCount val="1"/>
                <c:pt idx="0">
                  <c:v>Comportamiento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14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AE7-4AAC-B3B0-78ACBF5E3A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'8.2'!$E$12:$F$26</c:f>
              <c:multiLvlStrCache>
                <c:ptCount val="15"/>
                <c:lvl>
                  <c:pt idx="0">
                    <c:v>Masculino</c:v>
                  </c:pt>
                  <c:pt idx="1">
                    <c:v>Femenino</c:v>
                  </c:pt>
                  <c:pt idx="2">
                    <c:v>18 a 25 años</c:v>
                  </c:pt>
                  <c:pt idx="3">
                    <c:v>26 a 39 años</c:v>
                  </c:pt>
                  <c:pt idx="4">
                    <c:v>40 años en adelante</c:v>
                  </c:pt>
                  <c:pt idx="5">
                    <c:v>Alto/Medio alto</c:v>
                  </c:pt>
                  <c:pt idx="6">
                    <c:v>Medio típico</c:v>
                  </c:pt>
                  <c:pt idx="7">
                    <c:v>Medio bajo</c:v>
                  </c:pt>
                  <c:pt idx="8">
                    <c:v>Bajo</c:v>
                  </c:pt>
                  <c:pt idx="9">
                    <c:v>Primaria</c:v>
                  </c:pt>
                  <c:pt idx="10">
                    <c:v>Secundaria</c:v>
                  </c:pt>
                  <c:pt idx="11">
                    <c:v>Superior</c:v>
                  </c:pt>
                  <c:pt idx="12">
                    <c:v>Urbano</c:v>
                  </c:pt>
                  <c:pt idx="13">
                    <c:v>Rural</c:v>
                  </c:pt>
                  <c:pt idx="14">
                    <c:v>Total Nacional</c:v>
                  </c:pt>
                </c:lvl>
                <c:lvl>
                  <c:pt idx="0">
                    <c:v>Genero</c:v>
                  </c:pt>
                  <c:pt idx="2">
                    <c:v>Edad</c:v>
                  </c:pt>
                  <c:pt idx="5">
                    <c:v>NSE</c:v>
                  </c:pt>
                  <c:pt idx="9">
                    <c:v>Nivel Educativo</c:v>
                  </c:pt>
                  <c:pt idx="12">
                    <c:v>Área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'8.2'!$H$12:$H$26</c:f>
              <c:numCache>
                <c:formatCode>0.0</c:formatCode>
                <c:ptCount val="15"/>
                <c:pt idx="0">
                  <c:v>5.08</c:v>
                </c:pt>
                <c:pt idx="1">
                  <c:v>4.75</c:v>
                </c:pt>
                <c:pt idx="2">
                  <c:v>4.95</c:v>
                </c:pt>
                <c:pt idx="3">
                  <c:v>5.22</c:v>
                </c:pt>
                <c:pt idx="4">
                  <c:v>4.71</c:v>
                </c:pt>
                <c:pt idx="5">
                  <c:v>5.47</c:v>
                </c:pt>
                <c:pt idx="6">
                  <c:v>5.5</c:v>
                </c:pt>
                <c:pt idx="7">
                  <c:v>4.8099999999999996</c:v>
                </c:pt>
                <c:pt idx="8">
                  <c:v>3.96</c:v>
                </c:pt>
                <c:pt idx="9">
                  <c:v>4.1500000000000004</c:v>
                </c:pt>
                <c:pt idx="10">
                  <c:v>4.8499999999999996</c:v>
                </c:pt>
                <c:pt idx="11">
                  <c:v>5.54</c:v>
                </c:pt>
                <c:pt idx="12">
                  <c:v>4.92</c:v>
                </c:pt>
                <c:pt idx="13">
                  <c:v>4.9000000000000004</c:v>
                </c:pt>
                <c:pt idx="14">
                  <c:v>4.92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AE7-4AAC-B3B0-78ACBF5E3A94}"/>
            </c:ext>
          </c:extLst>
        </c:ser>
        <c:ser>
          <c:idx val="2"/>
          <c:order val="2"/>
          <c:tx>
            <c:strRef>
              <c:f>'8.2'!$I$11</c:f>
              <c:strCache>
                <c:ptCount val="1"/>
                <c:pt idx="0">
                  <c:v>Actitud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14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AE7-4AAC-B3B0-78ACBF5E3A9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'8.2'!$E$12:$F$26</c:f>
              <c:multiLvlStrCache>
                <c:ptCount val="15"/>
                <c:lvl>
                  <c:pt idx="0">
                    <c:v>Masculino</c:v>
                  </c:pt>
                  <c:pt idx="1">
                    <c:v>Femenino</c:v>
                  </c:pt>
                  <c:pt idx="2">
                    <c:v>18 a 25 años</c:v>
                  </c:pt>
                  <c:pt idx="3">
                    <c:v>26 a 39 años</c:v>
                  </c:pt>
                  <c:pt idx="4">
                    <c:v>40 años en adelante</c:v>
                  </c:pt>
                  <c:pt idx="5">
                    <c:v>Alto/Medio alto</c:v>
                  </c:pt>
                  <c:pt idx="6">
                    <c:v>Medio típico</c:v>
                  </c:pt>
                  <c:pt idx="7">
                    <c:v>Medio bajo</c:v>
                  </c:pt>
                  <c:pt idx="8">
                    <c:v>Bajo</c:v>
                  </c:pt>
                  <c:pt idx="9">
                    <c:v>Primaria</c:v>
                  </c:pt>
                  <c:pt idx="10">
                    <c:v>Secundaria</c:v>
                  </c:pt>
                  <c:pt idx="11">
                    <c:v>Superior</c:v>
                  </c:pt>
                  <c:pt idx="12">
                    <c:v>Urbano</c:v>
                  </c:pt>
                  <c:pt idx="13">
                    <c:v>Rural</c:v>
                  </c:pt>
                  <c:pt idx="14">
                    <c:v>Total Nacional</c:v>
                  </c:pt>
                </c:lvl>
                <c:lvl>
                  <c:pt idx="0">
                    <c:v>Genero</c:v>
                  </c:pt>
                  <c:pt idx="2">
                    <c:v>Edad</c:v>
                  </c:pt>
                  <c:pt idx="5">
                    <c:v>NSE</c:v>
                  </c:pt>
                  <c:pt idx="9">
                    <c:v>Nivel Educativo</c:v>
                  </c:pt>
                  <c:pt idx="12">
                    <c:v>Área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'8.2'!$I$12:$I$26</c:f>
              <c:numCache>
                <c:formatCode>0.0</c:formatCode>
                <c:ptCount val="15"/>
                <c:pt idx="0">
                  <c:v>3.16</c:v>
                </c:pt>
                <c:pt idx="1">
                  <c:v>3.18</c:v>
                </c:pt>
                <c:pt idx="2">
                  <c:v>3.35</c:v>
                </c:pt>
                <c:pt idx="3">
                  <c:v>3.14</c:v>
                </c:pt>
                <c:pt idx="4">
                  <c:v>3.1</c:v>
                </c:pt>
                <c:pt idx="5">
                  <c:v>3.06</c:v>
                </c:pt>
                <c:pt idx="6">
                  <c:v>3.33</c:v>
                </c:pt>
                <c:pt idx="7">
                  <c:v>3.15</c:v>
                </c:pt>
                <c:pt idx="8">
                  <c:v>3.06</c:v>
                </c:pt>
                <c:pt idx="9">
                  <c:v>2.97</c:v>
                </c:pt>
                <c:pt idx="10">
                  <c:v>3.18</c:v>
                </c:pt>
                <c:pt idx="11">
                  <c:v>3.29</c:v>
                </c:pt>
                <c:pt idx="12">
                  <c:v>3.19</c:v>
                </c:pt>
                <c:pt idx="13">
                  <c:v>3.09</c:v>
                </c:pt>
                <c:pt idx="14">
                  <c:v>3.17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AE7-4AAC-B3B0-78ACBF5E3A94}"/>
            </c:ext>
          </c:extLst>
        </c:ser>
        <c:ser>
          <c:idx val="3"/>
          <c:order val="3"/>
          <c:tx>
            <c:strRef>
              <c:f>'8.2'!$J$11</c:f>
              <c:strCache>
                <c:ptCount val="1"/>
                <c:pt idx="0">
                  <c:v>Capacidad</c:v>
                </c:pt>
              </c:strCache>
              <c:extLst xmlns:c15="http://schemas.microsoft.com/office/drawing/2012/chart"/>
            </c:strRef>
          </c:tx>
          <c:spPr>
            <a:noFill/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'8.2'!$E$12:$F$26</c:f>
              <c:multiLvlStrCache>
                <c:ptCount val="15"/>
                <c:lvl>
                  <c:pt idx="0">
                    <c:v>Masculino</c:v>
                  </c:pt>
                  <c:pt idx="1">
                    <c:v>Femenino</c:v>
                  </c:pt>
                  <c:pt idx="2">
                    <c:v>18 a 25 años</c:v>
                  </c:pt>
                  <c:pt idx="3">
                    <c:v>26 a 39 años</c:v>
                  </c:pt>
                  <c:pt idx="4">
                    <c:v>40 años en adelante</c:v>
                  </c:pt>
                  <c:pt idx="5">
                    <c:v>Alto/Medio alto</c:v>
                  </c:pt>
                  <c:pt idx="6">
                    <c:v>Medio típico</c:v>
                  </c:pt>
                  <c:pt idx="7">
                    <c:v>Medio bajo</c:v>
                  </c:pt>
                  <c:pt idx="8">
                    <c:v>Bajo</c:v>
                  </c:pt>
                  <c:pt idx="9">
                    <c:v>Primaria</c:v>
                  </c:pt>
                  <c:pt idx="10">
                    <c:v>Secundaria</c:v>
                  </c:pt>
                  <c:pt idx="11">
                    <c:v>Superior</c:v>
                  </c:pt>
                  <c:pt idx="12">
                    <c:v>Urbano</c:v>
                  </c:pt>
                  <c:pt idx="13">
                    <c:v>Rural</c:v>
                  </c:pt>
                  <c:pt idx="14">
                    <c:v>Total Nacional</c:v>
                  </c:pt>
                </c:lvl>
                <c:lvl>
                  <c:pt idx="0">
                    <c:v>Genero</c:v>
                  </c:pt>
                  <c:pt idx="2">
                    <c:v>Edad</c:v>
                  </c:pt>
                  <c:pt idx="5">
                    <c:v>NSE</c:v>
                  </c:pt>
                  <c:pt idx="9">
                    <c:v>Nivel Educativo</c:v>
                  </c:pt>
                  <c:pt idx="12">
                    <c:v>Área</c:v>
                  </c:pt>
                  <c:pt idx="14">
                    <c:v>.</c:v>
                  </c:pt>
                </c:lvl>
              </c:multiLvlStrCache>
              <c:extLst xmlns:c15="http://schemas.microsoft.com/office/drawing/2012/chart"/>
            </c:multiLvlStrRef>
          </c:cat>
          <c:val>
            <c:numRef>
              <c:f>'8.2'!$J$12:$J$26</c:f>
              <c:numCache>
                <c:formatCode>0.0</c:formatCode>
                <c:ptCount val="15"/>
                <c:pt idx="0">
                  <c:v>12.4</c:v>
                </c:pt>
                <c:pt idx="1">
                  <c:v>11.9</c:v>
                </c:pt>
                <c:pt idx="2">
                  <c:v>12.31</c:v>
                </c:pt>
                <c:pt idx="3">
                  <c:v>12.43</c:v>
                </c:pt>
                <c:pt idx="4">
                  <c:v>11.89</c:v>
                </c:pt>
                <c:pt idx="5">
                  <c:v>13.05</c:v>
                </c:pt>
                <c:pt idx="6">
                  <c:v>13.3</c:v>
                </c:pt>
                <c:pt idx="7">
                  <c:v>11.9</c:v>
                </c:pt>
                <c:pt idx="8">
                  <c:v>10.51</c:v>
                </c:pt>
                <c:pt idx="9">
                  <c:v>10.79</c:v>
                </c:pt>
                <c:pt idx="10">
                  <c:v>12.11</c:v>
                </c:pt>
                <c:pt idx="11">
                  <c:v>13.18</c:v>
                </c:pt>
                <c:pt idx="12">
                  <c:v>12.23</c:v>
                </c:pt>
                <c:pt idx="13">
                  <c:v>11.87</c:v>
                </c:pt>
                <c:pt idx="14">
                  <c:v>12.15</c:v>
                </c:pt>
              </c:numCache>
              <c:extLst xmlns:c15="http://schemas.microsoft.com/office/drawing/2012/chart"/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9-4AE7-4AAC-B3B0-78ACBF5E3A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394153231"/>
        <c:axId val="254257983"/>
        <c:extLst/>
      </c:barChart>
      <c:catAx>
        <c:axId val="39415323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54257983"/>
        <c:crosses val="autoZero"/>
        <c:auto val="1"/>
        <c:lblAlgn val="ctr"/>
        <c:lblOffset val="100"/>
        <c:noMultiLvlLbl val="0"/>
      </c:catAx>
      <c:valAx>
        <c:axId val="254257983"/>
        <c:scaling>
          <c:orientation val="minMax"/>
          <c:max val="21"/>
          <c:min val="0"/>
        </c:scaling>
        <c:delete val="0"/>
        <c:axPos val="b"/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394153231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1200"/>
              <a:t>Bienestar Financiero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'3'!$B$13</c:f>
              <c:strCache>
                <c:ptCount val="1"/>
                <c:pt idx="0">
                  <c:v>Bienestar Financiero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1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A1E-434C-9014-2A37DA450E6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'3'!$B$14:$C$28</c:f>
              <c:multiLvlStrCache>
                <c:ptCount val="15"/>
                <c:lvl>
                  <c:pt idx="0">
                    <c:v>Masculino</c:v>
                  </c:pt>
                  <c:pt idx="1">
                    <c:v>Femenino</c:v>
                  </c:pt>
                  <c:pt idx="2">
                    <c:v>18 a 25 años</c:v>
                  </c:pt>
                  <c:pt idx="3">
                    <c:v>26 a 39 años</c:v>
                  </c:pt>
                  <c:pt idx="4">
                    <c:v>40 años en adelante</c:v>
                  </c:pt>
                  <c:pt idx="5">
                    <c:v>Alto/Medio alto</c:v>
                  </c:pt>
                  <c:pt idx="6">
                    <c:v>Medio típico</c:v>
                  </c:pt>
                  <c:pt idx="7">
                    <c:v>Medio bajo</c:v>
                  </c:pt>
                  <c:pt idx="8">
                    <c:v>Bajo</c:v>
                  </c:pt>
                  <c:pt idx="9">
                    <c:v>Primaria</c:v>
                  </c:pt>
                  <c:pt idx="10">
                    <c:v>Secundaria</c:v>
                  </c:pt>
                  <c:pt idx="11">
                    <c:v>Superior</c:v>
                  </c:pt>
                  <c:pt idx="12">
                    <c:v>Urbano</c:v>
                  </c:pt>
                  <c:pt idx="13">
                    <c:v>Rural</c:v>
                  </c:pt>
                  <c:pt idx="14">
                    <c:v>Total Nacional</c:v>
                  </c:pt>
                </c:lvl>
                <c:lvl>
                  <c:pt idx="0">
                    <c:v>Género</c:v>
                  </c:pt>
                  <c:pt idx="2">
                    <c:v>Edad</c:v>
                  </c:pt>
                  <c:pt idx="5">
                    <c:v>NSE</c:v>
                  </c:pt>
                  <c:pt idx="9">
                    <c:v>Nivel Educativo</c:v>
                  </c:pt>
                  <c:pt idx="12">
                    <c:v>Área</c:v>
                  </c:pt>
                  <c:pt idx="14">
                    <c:v>.</c:v>
                  </c:pt>
                </c:lvl>
              </c:multiLvlStrCache>
            </c:multiLvlStrRef>
          </c:cat>
          <c:val>
            <c:numRef>
              <c:f>'3'!$D$14:$D$28</c:f>
              <c:numCache>
                <c:formatCode>_(* #,##0.00_);_(* \(#,##0.00\);_(* "-"??_);_(@_)</c:formatCode>
                <c:ptCount val="15"/>
                <c:pt idx="0">
                  <c:v>48.72</c:v>
                </c:pt>
                <c:pt idx="1">
                  <c:v>44.02</c:v>
                </c:pt>
                <c:pt idx="2">
                  <c:v>50.87</c:v>
                </c:pt>
                <c:pt idx="3">
                  <c:v>45.56</c:v>
                </c:pt>
                <c:pt idx="4">
                  <c:v>44.93</c:v>
                </c:pt>
                <c:pt idx="5">
                  <c:v>49.68</c:v>
                </c:pt>
                <c:pt idx="6">
                  <c:v>48.94</c:v>
                </c:pt>
                <c:pt idx="7">
                  <c:v>45.86</c:v>
                </c:pt>
                <c:pt idx="8">
                  <c:v>41.48</c:v>
                </c:pt>
                <c:pt idx="9">
                  <c:v>43.01</c:v>
                </c:pt>
                <c:pt idx="10">
                  <c:v>46.41</c:v>
                </c:pt>
                <c:pt idx="11">
                  <c:v>48.76</c:v>
                </c:pt>
                <c:pt idx="12">
                  <c:v>46.52</c:v>
                </c:pt>
                <c:pt idx="13">
                  <c:v>45.83</c:v>
                </c:pt>
                <c:pt idx="14">
                  <c:v>46.37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1E-434C-9014-2A37DA450E6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501449232"/>
        <c:axId val="1485798448"/>
      </c:barChart>
      <c:catAx>
        <c:axId val="150144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485798448"/>
        <c:crosses val="autoZero"/>
        <c:auto val="1"/>
        <c:lblAlgn val="ctr"/>
        <c:lblOffset val="100"/>
        <c:noMultiLvlLbl val="0"/>
      </c:catAx>
      <c:valAx>
        <c:axId val="1485798448"/>
        <c:scaling>
          <c:orientation val="minMax"/>
          <c:max val="100"/>
        </c:scaling>
        <c:delete val="0"/>
        <c:axPos val="b"/>
        <c:numFmt formatCode="_(* #,##0_);_(* \(#,##0\);_(* &quot;-&quot;_);_(@_)" sourceLinked="0"/>
        <c:majorTickMark val="out"/>
        <c:minorTickMark val="none"/>
        <c:tickLblPos val="nextTo"/>
        <c:crossAx val="1501449232"/>
        <c:crosses val="autoZero"/>
        <c:crossBetween val="between"/>
      </c:valAx>
    </c:plotArea>
    <c:plotVisOnly val="1"/>
    <c:dispBlanksAs val="gap"/>
    <c:showDLblsOverMax val="0"/>
    <c:extLst/>
  </c:chart>
  <c:txPr>
    <a:bodyPr/>
    <a:lstStyle/>
    <a:p>
      <a:pPr>
        <a:defRPr/>
      </a:pPr>
      <a:endParaRPr lang="es-C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41BEC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Hoja1!$A$2:$A$8</c:f>
              <c:numCache>
                <c:formatCode>General</c:formatCode>
                <c:ptCount val="7"/>
              </c:numCache>
            </c:numRef>
          </c:cat>
          <c:val>
            <c:numRef>
              <c:f>Hoja1!$B$2:$B$8</c:f>
              <c:numCache>
                <c:formatCode>General\%</c:formatCode>
                <c:ptCount val="7"/>
                <c:pt idx="0">
                  <c:v>15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CE-4196-8A87-A75C24D0AD4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26700616"/>
        <c:axId val="826703568"/>
      </c:barChart>
      <c:catAx>
        <c:axId val="82670061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826703568"/>
        <c:crosses val="autoZero"/>
        <c:auto val="1"/>
        <c:lblAlgn val="ctr"/>
        <c:lblOffset val="100"/>
        <c:noMultiLvlLbl val="0"/>
      </c:catAx>
      <c:valAx>
        <c:axId val="826703568"/>
        <c:scaling>
          <c:orientation val="minMax"/>
          <c:max val="60"/>
        </c:scaling>
        <c:delete val="1"/>
        <c:axPos val="t"/>
        <c:numFmt formatCode="General\%" sourceLinked="1"/>
        <c:majorTickMark val="out"/>
        <c:minorTickMark val="none"/>
        <c:tickLblPos val="nextTo"/>
        <c:crossAx val="826700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26700616"/>
        <c:axId val="826703568"/>
      </c:barChart>
      <c:catAx>
        <c:axId val="82670061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826703568"/>
        <c:crosses val="autoZero"/>
        <c:auto val="1"/>
        <c:lblAlgn val="ctr"/>
        <c:lblOffset val="100"/>
        <c:noMultiLvlLbl val="0"/>
      </c:catAx>
      <c:valAx>
        <c:axId val="826703568"/>
        <c:scaling>
          <c:orientation val="minMax"/>
          <c:max val="100"/>
        </c:scaling>
        <c:delete val="1"/>
        <c:axPos val="t"/>
        <c:numFmt formatCode="General\%" sourceLinked="1"/>
        <c:majorTickMark val="out"/>
        <c:minorTickMark val="none"/>
        <c:tickLblPos val="nextTo"/>
        <c:crossAx val="826700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41BEC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Hoja1!$A$2:$A$8</c:f>
              <c:numCache>
                <c:formatCode>General</c:formatCode>
                <c:ptCount val="7"/>
              </c:numCache>
            </c:numRef>
          </c:cat>
          <c:val>
            <c:numRef>
              <c:f>Hoja1!$B$2:$B$8</c:f>
              <c:numCache>
                <c:formatCode>General\%</c:formatCode>
                <c:ptCount val="7"/>
                <c:pt idx="0">
                  <c:v>2</c:v>
                </c:pt>
                <c:pt idx="1">
                  <c:v>4</c:v>
                </c:pt>
                <c:pt idx="2">
                  <c:v>2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19-4FFF-A89E-7C33F1BAD76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826700616"/>
        <c:axId val="826703568"/>
      </c:barChart>
      <c:catAx>
        <c:axId val="82670061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826703568"/>
        <c:crosses val="autoZero"/>
        <c:auto val="1"/>
        <c:lblAlgn val="ctr"/>
        <c:lblOffset val="100"/>
        <c:noMultiLvlLbl val="0"/>
      </c:catAx>
      <c:valAx>
        <c:axId val="826703568"/>
        <c:scaling>
          <c:orientation val="minMax"/>
          <c:max val="30"/>
        </c:scaling>
        <c:delete val="1"/>
        <c:axPos val="t"/>
        <c:numFmt formatCode="General\%" sourceLinked="1"/>
        <c:majorTickMark val="out"/>
        <c:minorTickMark val="none"/>
        <c:tickLblPos val="nextTo"/>
        <c:crossAx val="826700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41BEC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Hoja1!$A$2:$A$6</c:f>
              <c:strCache>
                <c:ptCount val="5"/>
                <c:pt idx="0">
                  <c:v>Pensión de jubilación por discapacidad (IESS)</c:v>
                </c:pt>
                <c:pt idx="1">
                  <c:v>Fondo de pensiones IESS o privado</c:v>
                </c:pt>
                <c:pt idx="2">
                  <c:v>Plan de pensión voluntaria</c:v>
                </c:pt>
                <c:pt idx="3">
                  <c:v>Fondo de pensiones ISSFA/ISSPOL</c:v>
                </c:pt>
                <c:pt idx="4">
                  <c:v>Inversión (fondos, acciones, bonos)</c:v>
                </c:pt>
              </c:strCache>
            </c:strRef>
          </c:cat>
          <c:val>
            <c:numRef>
              <c:f>Hoja1!$B$2:$B$6</c:f>
              <c:numCache>
                <c:formatCode>General\%</c:formatCode>
                <c:ptCount val="5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9A-4BA9-A071-62102F28699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40"/>
        <c:axId val="826700616"/>
        <c:axId val="826703568"/>
      </c:barChart>
      <c:catAx>
        <c:axId val="826700616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826703568"/>
        <c:crosses val="autoZero"/>
        <c:auto val="1"/>
        <c:lblAlgn val="ctr"/>
        <c:lblOffset val="100"/>
        <c:noMultiLvlLbl val="0"/>
      </c:catAx>
      <c:valAx>
        <c:axId val="826703568"/>
        <c:scaling>
          <c:orientation val="minMax"/>
          <c:max val="25"/>
          <c:min val="0"/>
        </c:scaling>
        <c:delete val="1"/>
        <c:axPos val="t"/>
        <c:numFmt formatCode="General\%" sourceLinked="1"/>
        <c:majorTickMark val="out"/>
        <c:minorTickMark val="none"/>
        <c:tickLblPos val="nextTo"/>
        <c:crossAx val="826700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rgbClr val="41BEC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Hoja1!$A$2:$A$7</c:f>
              <c:strCache>
                <c:ptCount val="6"/>
                <c:pt idx="0">
                  <c:v>En efectivo</c:v>
                </c:pt>
                <c:pt idx="1">
                  <c:v>Mediante un depósito en cuenta</c:v>
                </c:pt>
                <c:pt idx="2">
                  <c:v>Por ventanilla en una entidad financiera</c:v>
                </c:pt>
                <c:pt idx="3">
                  <c:v>Con un cheque</c:v>
                </c:pt>
                <c:pt idx="4">
                  <c:v>Billetera electrónica, giros, transferencias</c:v>
                </c:pt>
                <c:pt idx="5">
                  <c:v>No sabe</c:v>
                </c:pt>
              </c:strCache>
            </c:strRef>
          </c:cat>
          <c:val>
            <c:numRef>
              <c:f>Hoja1!$B$2:$B$7</c:f>
              <c:numCache>
                <c:formatCode>General\%</c:formatCode>
                <c:ptCount val="6"/>
                <c:pt idx="0">
                  <c:v>67</c:v>
                </c:pt>
                <c:pt idx="1">
                  <c:v>23</c:v>
                </c:pt>
                <c:pt idx="2">
                  <c:v>10</c:v>
                </c:pt>
                <c:pt idx="3">
                  <c:v>5</c:v>
                </c:pt>
                <c:pt idx="4">
                  <c:v>5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0-4FA2-901A-427688DA6EE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697285144"/>
        <c:axId val="697282848"/>
      </c:barChart>
      <c:catAx>
        <c:axId val="6972851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697282848"/>
        <c:crosses val="autoZero"/>
        <c:auto val="1"/>
        <c:lblAlgn val="ctr"/>
        <c:lblOffset val="100"/>
        <c:noMultiLvlLbl val="0"/>
      </c:catAx>
      <c:valAx>
        <c:axId val="697282848"/>
        <c:scaling>
          <c:orientation val="minMax"/>
        </c:scaling>
        <c:delete val="1"/>
        <c:axPos val="t"/>
        <c:numFmt formatCode="General\%" sourceLinked="1"/>
        <c:majorTickMark val="none"/>
        <c:minorTickMark val="none"/>
        <c:tickLblPos val="nextTo"/>
        <c:crossAx val="697285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5970540704551194"/>
          <c:y val="7.9157860337940894E-2"/>
          <c:w val="0.46203887922478409"/>
          <c:h val="0.918717217190379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chemeClr val="tx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1BEC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FA-46C7-B385-81F5BF29AC3E}"/>
              </c:ext>
            </c:extLst>
          </c:dPt>
          <c:dPt>
            <c:idx val="1"/>
            <c:invertIfNegative val="0"/>
            <c:bubble3D val="0"/>
            <c:spPr>
              <a:solidFill>
                <a:srgbClr val="41BEC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FA-46C7-B385-81F5BF29AC3E}"/>
              </c:ext>
            </c:extLst>
          </c:dPt>
          <c:dPt>
            <c:idx val="2"/>
            <c:invertIfNegative val="0"/>
            <c:bubble3D val="0"/>
            <c:spPr>
              <a:solidFill>
                <a:srgbClr val="41BEC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FA-46C7-B385-81F5BF29AC3E}"/>
              </c:ext>
            </c:extLst>
          </c:dPt>
          <c:dPt>
            <c:idx val="3"/>
            <c:invertIfNegative val="0"/>
            <c:bubble3D val="0"/>
            <c:spPr>
              <a:solidFill>
                <a:srgbClr val="9900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0FA-46C7-B385-81F5BF29AC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Celular inteligente sin plan de datos</c:v>
                </c:pt>
                <c:pt idx="1">
                  <c:v>Celular inteligente con plan de datos</c:v>
                </c:pt>
                <c:pt idx="2">
                  <c:v>Otro</c:v>
                </c:pt>
                <c:pt idx="3">
                  <c:v>No tengo</c:v>
                </c:pt>
              </c:strCache>
            </c:strRef>
          </c:cat>
          <c:val>
            <c:numRef>
              <c:f>Hoja1!$B$2:$B$5</c:f>
              <c:numCache>
                <c:formatCode>General\%</c:formatCode>
                <c:ptCount val="4"/>
                <c:pt idx="0">
                  <c:v>57</c:v>
                </c:pt>
                <c:pt idx="1">
                  <c:v>26</c:v>
                </c:pt>
                <c:pt idx="2">
                  <c:v>10</c:v>
                </c:pt>
                <c:pt idx="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0FA-46C7-B385-81F5BF29AC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50858143"/>
        <c:axId val="50857815"/>
      </c:barChart>
      <c:valAx>
        <c:axId val="50857815"/>
        <c:scaling>
          <c:orientation val="minMax"/>
          <c:max val="100"/>
        </c:scaling>
        <c:delete val="1"/>
        <c:axPos val="t"/>
        <c:numFmt formatCode="General\%" sourceLinked="1"/>
        <c:majorTickMark val="out"/>
        <c:minorTickMark val="none"/>
        <c:tickLblPos val="nextTo"/>
        <c:crossAx val="50858143"/>
        <c:crosses val="autoZero"/>
        <c:crossBetween val="between"/>
      </c:valAx>
      <c:catAx>
        <c:axId val="50858143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5085781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69-415E-89C5-B04827701A5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69-415E-89C5-B04827701A5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Hoja1!$B$2:$B$3</c:f>
              <c:numCache>
                <c:formatCode>General\%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69-415E-89C5-B04827701A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20"/>
        <c:holeSize val="6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CCF-411D-9A59-E77BA7CA4D0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CCF-411D-9A59-E77BA7CA4D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Hoja1!$A$2:$A$12</c:f>
              <c:strCache>
                <c:ptCount val="11"/>
                <c:pt idx="0">
                  <c:v>Deja dinero en una cuenta de depósito de ahorro</c:v>
                </c:pt>
                <c:pt idx="1">
                  <c:v>Ahorra efectivo en la casa o en la billetera</c:v>
                </c:pt>
                <c:pt idx="2">
                  <c:v>Da dinero a su familia con el fin de ahorrar por usted</c:v>
                </c:pt>
                <c:pt idx="3">
                  <c:v>Ahorra o invierte de alguna forma distinta a la
de una pensión de jubilación</c:v>
                </c:pt>
                <c:pt idx="4">
                  <c:v>Ahorra de otra manera (como compra de ganado
o propiedades)</c:v>
                </c:pt>
                <c:pt idx="5">
                  <c:v>Ahorro en Cajas de Ahorro Comunitarias</c:v>
                </c:pt>
                <c:pt idx="6">
                  <c:v>Ahorra en un grupo de ahorro informal</c:v>
                </c:pt>
                <c:pt idx="7">
                  <c:v>Ahorra en moneda extranjera (Euros, etc.)</c:v>
                </c:pt>
                <c:pt idx="8">
                  <c:v>Invierte en criptomonedas</c:v>
                </c:pt>
                <c:pt idx="9">
                  <c:v>Ahorro en asociaciones gremiales</c:v>
                </c:pt>
                <c:pt idx="10">
                  <c:v>Compra productos de inversión financiera</c:v>
                </c:pt>
              </c:strCache>
            </c:strRef>
          </c:cat>
          <c:val>
            <c:numRef>
              <c:f>Hoja1!$B$2:$B$12</c:f>
              <c:numCache>
                <c:formatCode>General\%</c:formatCode>
                <c:ptCount val="11"/>
                <c:pt idx="0">
                  <c:v>65</c:v>
                </c:pt>
                <c:pt idx="1">
                  <c:v>61</c:v>
                </c:pt>
                <c:pt idx="2">
                  <c:v>37</c:v>
                </c:pt>
                <c:pt idx="3">
                  <c:v>11</c:v>
                </c:pt>
                <c:pt idx="4">
                  <c:v>10</c:v>
                </c:pt>
                <c:pt idx="5">
                  <c:v>10</c:v>
                </c:pt>
                <c:pt idx="6">
                  <c:v>9</c:v>
                </c:pt>
                <c:pt idx="7">
                  <c:v>6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CF-411D-9A59-E77BA7CA4D0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727204808"/>
        <c:axId val="727208416"/>
      </c:barChart>
      <c:catAx>
        <c:axId val="727204808"/>
        <c:scaling>
          <c:orientation val="maxMin"/>
        </c:scaling>
        <c:delete val="1"/>
        <c:axPos val="l"/>
        <c:numFmt formatCode="General" sourceLinked="1"/>
        <c:majorTickMark val="none"/>
        <c:minorTickMark val="none"/>
        <c:tickLblPos val="nextTo"/>
        <c:crossAx val="727208416"/>
        <c:crosses val="autoZero"/>
        <c:auto val="1"/>
        <c:lblAlgn val="ctr"/>
        <c:lblOffset val="100"/>
        <c:noMultiLvlLbl val="0"/>
      </c:catAx>
      <c:valAx>
        <c:axId val="727208416"/>
        <c:scaling>
          <c:orientation val="minMax"/>
          <c:max val="70"/>
          <c:min val="0"/>
        </c:scaling>
        <c:delete val="1"/>
        <c:axPos val="t"/>
        <c:numFmt formatCode="General\%" sourceLinked="1"/>
        <c:majorTickMark val="out"/>
        <c:minorTickMark val="none"/>
        <c:tickLblPos val="nextTo"/>
        <c:crossAx val="727204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0.40251</cdr:x>
      <cdr:y>0.84996</cdr:y>
    </cdr:from>
    <cdr:to>
      <cdr:x>0.63771</cdr:x>
      <cdr:y>0.92342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D5D08EAE-B232-40CD-830D-E62BB15BB55A}"/>
            </a:ext>
          </a:extLst>
        </cdr:cNvPr>
        <cdr:cNvSpPr txBox="1"/>
      </cdr:nvSpPr>
      <cdr:spPr>
        <a:xfrm xmlns:a="http://schemas.openxmlformats.org/drawingml/2006/main">
          <a:off x="2661465" y="3917082"/>
          <a:ext cx="1555234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s-P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PE" sz="1600" b="1" dirty="0">
              <a:solidFill>
                <a:schemeClr val="bg2">
                  <a:lumMod val="50000"/>
                </a:schemeClr>
              </a:solidFill>
            </a:rPr>
            <a:t>2013: Sí (72%)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3DA8E4-5890-4493-AD0C-E21E42D0C93B}" type="datetimeFigureOut">
              <a:rPr lang="es-CO" smtClean="0"/>
              <a:t>27/09/21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92150" y="1143000"/>
            <a:ext cx="5473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A5223-FDB2-4CB8-AEF4-807A4B8A627F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1122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7A5223-FDB2-4CB8-AEF4-807A4B8A627F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0679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47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9196" y="2596022"/>
            <a:ext cx="7351395" cy="618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56809" y="2596022"/>
            <a:ext cx="7351395" cy="618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212438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49" y="519205"/>
            <a:ext cx="14919008" cy="1884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1450" y="2390598"/>
            <a:ext cx="7317610" cy="1171595"/>
          </a:xfrm>
        </p:spPr>
        <p:txBody>
          <a:bodyPr anchor="b"/>
          <a:lstStyle>
            <a:lvl1pPr marL="0" indent="0">
              <a:buNone/>
              <a:defRPr sz="3405" b="1"/>
            </a:lvl1pPr>
            <a:lvl2pPr marL="648675" indent="0">
              <a:buNone/>
              <a:defRPr sz="2838" b="1"/>
            </a:lvl2pPr>
            <a:lvl3pPr marL="1297351" indent="0">
              <a:buNone/>
              <a:defRPr sz="2554" b="1"/>
            </a:lvl3pPr>
            <a:lvl4pPr marL="1946026" indent="0">
              <a:buNone/>
              <a:defRPr sz="2270" b="1"/>
            </a:lvl4pPr>
            <a:lvl5pPr marL="2594701" indent="0">
              <a:buNone/>
              <a:defRPr sz="2270" b="1"/>
            </a:lvl5pPr>
            <a:lvl6pPr marL="3243377" indent="0">
              <a:buNone/>
              <a:defRPr sz="2270" b="1"/>
            </a:lvl6pPr>
            <a:lvl7pPr marL="3892052" indent="0">
              <a:buNone/>
              <a:defRPr sz="2270" b="1"/>
            </a:lvl7pPr>
            <a:lvl8pPr marL="4540728" indent="0">
              <a:buNone/>
              <a:defRPr sz="2270" b="1"/>
            </a:lvl8pPr>
            <a:lvl9pPr marL="5189403" indent="0">
              <a:buNone/>
              <a:defRPr sz="22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1450" y="3562194"/>
            <a:ext cx="7317610" cy="5239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56809" y="2390598"/>
            <a:ext cx="7353648" cy="1171595"/>
          </a:xfrm>
        </p:spPr>
        <p:txBody>
          <a:bodyPr anchor="b"/>
          <a:lstStyle>
            <a:lvl1pPr marL="0" indent="0">
              <a:buNone/>
              <a:defRPr sz="3405" b="1"/>
            </a:lvl1pPr>
            <a:lvl2pPr marL="648675" indent="0">
              <a:buNone/>
              <a:defRPr sz="2838" b="1"/>
            </a:lvl2pPr>
            <a:lvl3pPr marL="1297351" indent="0">
              <a:buNone/>
              <a:defRPr sz="2554" b="1"/>
            </a:lvl3pPr>
            <a:lvl4pPr marL="1946026" indent="0">
              <a:buNone/>
              <a:defRPr sz="2270" b="1"/>
            </a:lvl4pPr>
            <a:lvl5pPr marL="2594701" indent="0">
              <a:buNone/>
              <a:defRPr sz="2270" b="1"/>
            </a:lvl5pPr>
            <a:lvl6pPr marL="3243377" indent="0">
              <a:buNone/>
              <a:defRPr sz="2270" b="1"/>
            </a:lvl6pPr>
            <a:lvl7pPr marL="3892052" indent="0">
              <a:buNone/>
              <a:defRPr sz="2270" b="1"/>
            </a:lvl7pPr>
            <a:lvl8pPr marL="4540728" indent="0">
              <a:buNone/>
              <a:defRPr sz="2270" b="1"/>
            </a:lvl8pPr>
            <a:lvl9pPr marL="5189403" indent="0">
              <a:buNone/>
              <a:defRPr sz="227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56809" y="3562194"/>
            <a:ext cx="7353648" cy="5239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406412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873903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530759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50" y="650134"/>
            <a:ext cx="5578861" cy="2275470"/>
          </a:xfrm>
        </p:spPr>
        <p:txBody>
          <a:bodyPr anchor="b"/>
          <a:lstStyle>
            <a:lvl1pPr>
              <a:defRPr sz="454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3648" y="1404110"/>
            <a:ext cx="8756809" cy="6930250"/>
          </a:xfrm>
        </p:spPr>
        <p:txBody>
          <a:bodyPr/>
          <a:lstStyle>
            <a:lvl1pPr>
              <a:defRPr sz="4540"/>
            </a:lvl1pPr>
            <a:lvl2pPr>
              <a:defRPr sz="3973"/>
            </a:lvl2pPr>
            <a:lvl3pPr>
              <a:defRPr sz="3405"/>
            </a:lvl3pPr>
            <a:lvl4pPr>
              <a:defRPr sz="2838"/>
            </a:lvl4pPr>
            <a:lvl5pPr>
              <a:defRPr sz="2838"/>
            </a:lvl5pPr>
            <a:lvl6pPr>
              <a:defRPr sz="2838"/>
            </a:lvl6pPr>
            <a:lvl7pPr>
              <a:defRPr sz="2838"/>
            </a:lvl7pPr>
            <a:lvl8pPr>
              <a:defRPr sz="2838"/>
            </a:lvl8pPr>
            <a:lvl9pPr>
              <a:defRPr sz="28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1450" y="2925604"/>
            <a:ext cx="5578861" cy="5420043"/>
          </a:xfrm>
        </p:spPr>
        <p:txBody>
          <a:bodyPr/>
          <a:lstStyle>
            <a:lvl1pPr marL="0" indent="0">
              <a:buNone/>
              <a:defRPr sz="2270"/>
            </a:lvl1pPr>
            <a:lvl2pPr marL="648675" indent="0">
              <a:buNone/>
              <a:defRPr sz="1986"/>
            </a:lvl2pPr>
            <a:lvl3pPr marL="1297351" indent="0">
              <a:buNone/>
              <a:defRPr sz="1703"/>
            </a:lvl3pPr>
            <a:lvl4pPr marL="1946026" indent="0">
              <a:buNone/>
              <a:defRPr sz="1419"/>
            </a:lvl4pPr>
            <a:lvl5pPr marL="2594701" indent="0">
              <a:buNone/>
              <a:defRPr sz="1419"/>
            </a:lvl5pPr>
            <a:lvl6pPr marL="3243377" indent="0">
              <a:buNone/>
              <a:defRPr sz="1419"/>
            </a:lvl6pPr>
            <a:lvl7pPr marL="3892052" indent="0">
              <a:buNone/>
              <a:defRPr sz="1419"/>
            </a:lvl7pPr>
            <a:lvl8pPr marL="4540728" indent="0">
              <a:buNone/>
              <a:defRPr sz="1419"/>
            </a:lvl8pPr>
            <a:lvl9pPr marL="5189403" indent="0">
              <a:buNone/>
              <a:defRPr sz="14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08471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50" y="650134"/>
            <a:ext cx="5578861" cy="2275470"/>
          </a:xfrm>
        </p:spPr>
        <p:txBody>
          <a:bodyPr anchor="b"/>
          <a:lstStyle>
            <a:lvl1pPr>
              <a:defRPr sz="454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53648" y="1404110"/>
            <a:ext cx="8756809" cy="6930250"/>
          </a:xfrm>
        </p:spPr>
        <p:txBody>
          <a:bodyPr/>
          <a:lstStyle>
            <a:lvl1pPr marL="0" indent="0">
              <a:buNone/>
              <a:defRPr sz="4540"/>
            </a:lvl1pPr>
            <a:lvl2pPr marL="648675" indent="0">
              <a:buNone/>
              <a:defRPr sz="3973"/>
            </a:lvl2pPr>
            <a:lvl3pPr marL="1297351" indent="0">
              <a:buNone/>
              <a:defRPr sz="3405"/>
            </a:lvl3pPr>
            <a:lvl4pPr marL="1946026" indent="0">
              <a:buNone/>
              <a:defRPr sz="2838"/>
            </a:lvl4pPr>
            <a:lvl5pPr marL="2594701" indent="0">
              <a:buNone/>
              <a:defRPr sz="2838"/>
            </a:lvl5pPr>
            <a:lvl6pPr marL="3243377" indent="0">
              <a:buNone/>
              <a:defRPr sz="2838"/>
            </a:lvl6pPr>
            <a:lvl7pPr marL="3892052" indent="0">
              <a:buNone/>
              <a:defRPr sz="2838"/>
            </a:lvl7pPr>
            <a:lvl8pPr marL="4540728" indent="0">
              <a:buNone/>
              <a:defRPr sz="2838"/>
            </a:lvl8pPr>
            <a:lvl9pPr marL="5189403" indent="0">
              <a:buNone/>
              <a:defRPr sz="2838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1450" y="2925604"/>
            <a:ext cx="5578861" cy="5420043"/>
          </a:xfrm>
        </p:spPr>
        <p:txBody>
          <a:bodyPr/>
          <a:lstStyle>
            <a:lvl1pPr marL="0" indent="0">
              <a:buNone/>
              <a:defRPr sz="2270"/>
            </a:lvl1pPr>
            <a:lvl2pPr marL="648675" indent="0">
              <a:buNone/>
              <a:defRPr sz="1986"/>
            </a:lvl2pPr>
            <a:lvl3pPr marL="1297351" indent="0">
              <a:buNone/>
              <a:defRPr sz="1703"/>
            </a:lvl3pPr>
            <a:lvl4pPr marL="1946026" indent="0">
              <a:buNone/>
              <a:defRPr sz="1419"/>
            </a:lvl4pPr>
            <a:lvl5pPr marL="2594701" indent="0">
              <a:buNone/>
              <a:defRPr sz="1419"/>
            </a:lvl5pPr>
            <a:lvl6pPr marL="3243377" indent="0">
              <a:buNone/>
              <a:defRPr sz="1419"/>
            </a:lvl6pPr>
            <a:lvl7pPr marL="3892052" indent="0">
              <a:buNone/>
              <a:defRPr sz="1419"/>
            </a:lvl7pPr>
            <a:lvl8pPr marL="4540728" indent="0">
              <a:buNone/>
              <a:defRPr sz="1419"/>
            </a:lvl8pPr>
            <a:lvl9pPr marL="5189403" indent="0">
              <a:buNone/>
              <a:defRPr sz="14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874048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9969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378452" y="519205"/>
            <a:ext cx="3729752" cy="82643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9196" y="519205"/>
            <a:ext cx="10973038" cy="82643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5177648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>
            <a:extLst>
              <a:ext uri="{FF2B5EF4-FFF2-40B4-BE49-F238E27FC236}">
                <a16:creationId xmlns:a16="http://schemas.microsoft.com/office/drawing/2014/main" id="{12F2969F-B2DA-DF4C-8DAA-3F59C5494EB3}"/>
              </a:ext>
            </a:extLst>
          </p:cNvPr>
          <p:cNvSpPr/>
          <p:nvPr userDrawn="1"/>
        </p:nvSpPr>
        <p:spPr>
          <a:xfrm>
            <a:off x="1669344" y="-14988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796" dirty="0"/>
          </a:p>
        </p:txBody>
      </p:sp>
      <p:sp>
        <p:nvSpPr>
          <p:cNvPr id="9" name="Paralelogramo 8">
            <a:extLst>
              <a:ext uri="{FF2B5EF4-FFF2-40B4-BE49-F238E27FC236}">
                <a16:creationId xmlns:a16="http://schemas.microsoft.com/office/drawing/2014/main" id="{9C856EF6-0402-1B43-A13A-585EBA850086}"/>
              </a:ext>
            </a:extLst>
          </p:cNvPr>
          <p:cNvSpPr/>
          <p:nvPr userDrawn="1"/>
        </p:nvSpPr>
        <p:spPr>
          <a:xfrm>
            <a:off x="11832675" y="9428815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1796" dirty="0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7B7A0322-C115-9A45-9474-062E4C53C8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16679" y="384583"/>
            <a:ext cx="4292310" cy="143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659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2B20620-CAFF-9649-9BA6-49DD8EBCEB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17845" y="-2999414"/>
            <a:ext cx="5427821" cy="414014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5B59025-9F55-8349-94EF-A1108696DA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925707" y="1610473"/>
            <a:ext cx="10623550" cy="8141540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C1CC7757-92D5-3D41-867B-2110ED8A80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35895" y="917462"/>
            <a:ext cx="5678920" cy="189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3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elogramo 6">
            <a:extLst>
              <a:ext uri="{FF2B5EF4-FFF2-40B4-BE49-F238E27FC236}">
                <a16:creationId xmlns:a16="http://schemas.microsoft.com/office/drawing/2014/main" id="{6AECE47F-B360-9142-A30E-FE1EBB763994}"/>
              </a:ext>
            </a:extLst>
          </p:cNvPr>
          <p:cNvSpPr/>
          <p:nvPr userDrawn="1"/>
        </p:nvSpPr>
        <p:spPr>
          <a:xfrm>
            <a:off x="14468497" y="8143550"/>
            <a:ext cx="4241494" cy="3216926"/>
          </a:xfrm>
          <a:prstGeom prst="parallelogram">
            <a:avLst>
              <a:gd name="adj" fmla="val 36949"/>
            </a:avLst>
          </a:prstGeom>
          <a:solidFill>
            <a:srgbClr val="41BECD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Paralelogramo 7">
            <a:extLst>
              <a:ext uri="{FF2B5EF4-FFF2-40B4-BE49-F238E27FC236}">
                <a16:creationId xmlns:a16="http://schemas.microsoft.com/office/drawing/2014/main" id="{E1F41695-BDD1-3C4C-8527-7D1A31FA619C}"/>
              </a:ext>
            </a:extLst>
          </p:cNvPr>
          <p:cNvSpPr/>
          <p:nvPr userDrawn="1"/>
        </p:nvSpPr>
        <p:spPr>
          <a:xfrm>
            <a:off x="13523402" y="8845901"/>
            <a:ext cx="2863114" cy="2171505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Paralelogramo 8">
            <a:extLst>
              <a:ext uri="{FF2B5EF4-FFF2-40B4-BE49-F238E27FC236}">
                <a16:creationId xmlns:a16="http://schemas.microsoft.com/office/drawing/2014/main" id="{80A7C6CA-780F-1142-9F5B-5DF6CBBFF2EB}"/>
              </a:ext>
            </a:extLst>
          </p:cNvPr>
          <p:cNvSpPr/>
          <p:nvPr userDrawn="1"/>
        </p:nvSpPr>
        <p:spPr>
          <a:xfrm>
            <a:off x="1669343" y="-14989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07D3F221-F7A0-EB49-94FD-51FCBBDE90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16678" y="384583"/>
            <a:ext cx="4292311" cy="143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22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>
            <a:extLst>
              <a:ext uri="{FF2B5EF4-FFF2-40B4-BE49-F238E27FC236}">
                <a16:creationId xmlns:a16="http://schemas.microsoft.com/office/drawing/2014/main" id="{12F2969F-B2DA-DF4C-8DAA-3F59C5494EB3}"/>
              </a:ext>
            </a:extLst>
          </p:cNvPr>
          <p:cNvSpPr/>
          <p:nvPr userDrawn="1"/>
        </p:nvSpPr>
        <p:spPr>
          <a:xfrm>
            <a:off x="1669343" y="-14989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Paralelogramo 8">
            <a:extLst>
              <a:ext uri="{FF2B5EF4-FFF2-40B4-BE49-F238E27FC236}">
                <a16:creationId xmlns:a16="http://schemas.microsoft.com/office/drawing/2014/main" id="{9C856EF6-0402-1B43-A13A-585EBA850086}"/>
              </a:ext>
            </a:extLst>
          </p:cNvPr>
          <p:cNvSpPr/>
          <p:nvPr userDrawn="1"/>
        </p:nvSpPr>
        <p:spPr>
          <a:xfrm>
            <a:off x="11832674" y="9428814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7B7A0322-C115-9A45-9474-062E4C53C8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16678" y="384583"/>
            <a:ext cx="4292311" cy="143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04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>
            <a:extLst>
              <a:ext uri="{FF2B5EF4-FFF2-40B4-BE49-F238E27FC236}">
                <a16:creationId xmlns:a16="http://schemas.microsoft.com/office/drawing/2014/main" id="{DDA69958-5569-3743-8841-FDB4E0784204}"/>
              </a:ext>
            </a:extLst>
          </p:cNvPr>
          <p:cNvSpPr/>
          <p:nvPr userDrawn="1"/>
        </p:nvSpPr>
        <p:spPr>
          <a:xfrm>
            <a:off x="0" y="1794042"/>
            <a:ext cx="17297400" cy="62564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elogramo 6">
            <a:extLst>
              <a:ext uri="{FF2B5EF4-FFF2-40B4-BE49-F238E27FC236}">
                <a16:creationId xmlns:a16="http://schemas.microsoft.com/office/drawing/2014/main" id="{631D7FA7-6DEB-474D-AED4-C0AD8F391DF2}"/>
              </a:ext>
            </a:extLst>
          </p:cNvPr>
          <p:cNvSpPr/>
          <p:nvPr userDrawn="1"/>
        </p:nvSpPr>
        <p:spPr>
          <a:xfrm>
            <a:off x="1669343" y="-14989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Paralelogramo 7">
            <a:extLst>
              <a:ext uri="{FF2B5EF4-FFF2-40B4-BE49-F238E27FC236}">
                <a16:creationId xmlns:a16="http://schemas.microsoft.com/office/drawing/2014/main" id="{E9C1C8FD-BD84-B148-A030-C9437EB92AC8}"/>
              </a:ext>
            </a:extLst>
          </p:cNvPr>
          <p:cNvSpPr/>
          <p:nvPr userDrawn="1"/>
        </p:nvSpPr>
        <p:spPr>
          <a:xfrm>
            <a:off x="11832674" y="9428814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300B7CEA-4233-7F41-94CD-E4C3B5E94A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16678" y="384583"/>
            <a:ext cx="4292311" cy="143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38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elogramo 5">
            <a:extLst>
              <a:ext uri="{FF2B5EF4-FFF2-40B4-BE49-F238E27FC236}">
                <a16:creationId xmlns:a16="http://schemas.microsoft.com/office/drawing/2014/main" id="{A88C527D-F74F-8E4B-8519-545179F8B186}"/>
              </a:ext>
            </a:extLst>
          </p:cNvPr>
          <p:cNvSpPr/>
          <p:nvPr userDrawn="1"/>
        </p:nvSpPr>
        <p:spPr>
          <a:xfrm>
            <a:off x="14468497" y="8143550"/>
            <a:ext cx="4241494" cy="3216926"/>
          </a:xfrm>
          <a:prstGeom prst="parallelogram">
            <a:avLst>
              <a:gd name="adj" fmla="val 36949"/>
            </a:avLst>
          </a:prstGeom>
          <a:solidFill>
            <a:srgbClr val="41BECD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" name="Paralelogramo 6">
            <a:extLst>
              <a:ext uri="{FF2B5EF4-FFF2-40B4-BE49-F238E27FC236}">
                <a16:creationId xmlns:a16="http://schemas.microsoft.com/office/drawing/2014/main" id="{E947E758-30E1-C643-88E3-2CD297112F00}"/>
              </a:ext>
            </a:extLst>
          </p:cNvPr>
          <p:cNvSpPr/>
          <p:nvPr userDrawn="1"/>
        </p:nvSpPr>
        <p:spPr>
          <a:xfrm>
            <a:off x="13523402" y="8845901"/>
            <a:ext cx="2863114" cy="2171505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Paralelogramo 7">
            <a:extLst>
              <a:ext uri="{FF2B5EF4-FFF2-40B4-BE49-F238E27FC236}">
                <a16:creationId xmlns:a16="http://schemas.microsoft.com/office/drawing/2014/main" id="{D38149AD-F7AA-8D4B-BA31-47785935B377}"/>
              </a:ext>
            </a:extLst>
          </p:cNvPr>
          <p:cNvSpPr/>
          <p:nvPr userDrawn="1"/>
        </p:nvSpPr>
        <p:spPr>
          <a:xfrm>
            <a:off x="1669343" y="-14989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0642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2175" y="1595990"/>
            <a:ext cx="12973050" cy="3395145"/>
          </a:xfrm>
        </p:spPr>
        <p:txBody>
          <a:bodyPr anchor="b"/>
          <a:lstStyle>
            <a:lvl1pPr algn="ctr">
              <a:defRPr sz="8513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2175" y="5122065"/>
            <a:ext cx="12973050" cy="2354478"/>
          </a:xfrm>
        </p:spPr>
        <p:txBody>
          <a:bodyPr/>
          <a:lstStyle>
            <a:lvl1pPr marL="0" indent="0" algn="ctr">
              <a:buNone/>
              <a:defRPr sz="3405"/>
            </a:lvl1pPr>
            <a:lvl2pPr marL="648675" indent="0" algn="ctr">
              <a:buNone/>
              <a:defRPr sz="2838"/>
            </a:lvl2pPr>
            <a:lvl3pPr marL="1297351" indent="0" algn="ctr">
              <a:buNone/>
              <a:defRPr sz="2554"/>
            </a:lvl3pPr>
            <a:lvl4pPr marL="1946026" indent="0" algn="ctr">
              <a:buNone/>
              <a:defRPr sz="2270"/>
            </a:lvl4pPr>
            <a:lvl5pPr marL="2594701" indent="0" algn="ctr">
              <a:buNone/>
              <a:defRPr sz="2270"/>
            </a:lvl5pPr>
            <a:lvl6pPr marL="3243377" indent="0" algn="ctr">
              <a:buNone/>
              <a:defRPr sz="2270"/>
            </a:lvl6pPr>
            <a:lvl7pPr marL="3892052" indent="0" algn="ctr">
              <a:buNone/>
              <a:defRPr sz="2270"/>
            </a:lvl7pPr>
            <a:lvl8pPr marL="4540728" indent="0" algn="ctr">
              <a:buNone/>
              <a:defRPr sz="2270"/>
            </a:lvl8pPr>
            <a:lvl9pPr marL="5189403" indent="0" algn="ctr">
              <a:buNone/>
              <a:defRPr sz="227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91473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03598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187" y="2431232"/>
            <a:ext cx="14919008" cy="4056566"/>
          </a:xfrm>
        </p:spPr>
        <p:txBody>
          <a:bodyPr anchor="b"/>
          <a:lstStyle>
            <a:lvl1pPr>
              <a:defRPr sz="8513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187" y="6526175"/>
            <a:ext cx="14919008" cy="2133252"/>
          </a:xfrm>
        </p:spPr>
        <p:txBody>
          <a:bodyPr/>
          <a:lstStyle>
            <a:lvl1pPr marL="0" indent="0">
              <a:buNone/>
              <a:defRPr sz="3405">
                <a:solidFill>
                  <a:schemeClr val="tx1">
                    <a:tint val="75000"/>
                  </a:schemeClr>
                </a:solidFill>
              </a:defRPr>
            </a:lvl1pPr>
            <a:lvl2pPr marL="648675" indent="0">
              <a:buNone/>
              <a:defRPr sz="2838">
                <a:solidFill>
                  <a:schemeClr val="tx1">
                    <a:tint val="75000"/>
                  </a:schemeClr>
                </a:solidFill>
              </a:defRPr>
            </a:lvl2pPr>
            <a:lvl3pPr marL="1297351" indent="0">
              <a:buNone/>
              <a:defRPr sz="2554">
                <a:solidFill>
                  <a:schemeClr val="tx1">
                    <a:tint val="75000"/>
                  </a:schemeClr>
                </a:solidFill>
              </a:defRPr>
            </a:lvl3pPr>
            <a:lvl4pPr marL="1946026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4pPr>
            <a:lvl5pPr marL="2594701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5pPr>
            <a:lvl6pPr marL="3243377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6pPr>
            <a:lvl7pPr marL="3892052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7pPr>
            <a:lvl8pPr marL="4540728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8pPr>
            <a:lvl9pPr marL="5189403" indent="0">
              <a:buNone/>
              <a:defRPr sz="22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43588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9196" y="519205"/>
            <a:ext cx="14919008" cy="1884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9196" y="2596022"/>
            <a:ext cx="14919008" cy="6187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89196" y="9038672"/>
            <a:ext cx="3891915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1377F-5195-7841-B96A-EE1A435330BF}" type="datetimeFigureOut">
              <a:t>27/09/21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29764" y="9038672"/>
            <a:ext cx="5837873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216289" y="9038672"/>
            <a:ext cx="3891915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8E120-4EE8-F048-9C0F-6A6749DFA66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0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</p:sldLayoutIdLst>
  <p:txStyles>
    <p:titleStyle>
      <a:lvl1pPr algn="l" defTabSz="1297351" rtl="0" eaLnBrk="1" latinLnBrk="0" hangingPunct="1">
        <a:lnSpc>
          <a:spcPct val="90000"/>
        </a:lnSpc>
        <a:spcBef>
          <a:spcPct val="0"/>
        </a:spcBef>
        <a:buNone/>
        <a:defRPr sz="62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338" indent="-324338" algn="l" defTabSz="1297351" rtl="0" eaLnBrk="1" latinLnBrk="0" hangingPunct="1">
        <a:lnSpc>
          <a:spcPct val="90000"/>
        </a:lnSpc>
        <a:spcBef>
          <a:spcPts val="1419"/>
        </a:spcBef>
        <a:buFont typeface="Arial" panose="020B0604020202020204" pitchFamily="34" charset="0"/>
        <a:buChar char="•"/>
        <a:defRPr sz="3973" kern="1200">
          <a:solidFill>
            <a:schemeClr val="tx1"/>
          </a:solidFill>
          <a:latin typeface="+mn-lt"/>
          <a:ea typeface="+mn-ea"/>
          <a:cs typeface="+mn-cs"/>
        </a:defRPr>
      </a:lvl1pPr>
      <a:lvl2pPr marL="973013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5" kern="1200">
          <a:solidFill>
            <a:schemeClr val="tx1"/>
          </a:solidFill>
          <a:latin typeface="+mn-lt"/>
          <a:ea typeface="+mn-ea"/>
          <a:cs typeface="+mn-cs"/>
        </a:defRPr>
      </a:lvl2pPr>
      <a:lvl3pPr marL="1621688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8" kern="1200">
          <a:solidFill>
            <a:schemeClr val="tx1"/>
          </a:solidFill>
          <a:latin typeface="+mn-lt"/>
          <a:ea typeface="+mn-ea"/>
          <a:cs typeface="+mn-cs"/>
        </a:defRPr>
      </a:lvl3pPr>
      <a:lvl4pPr marL="2270364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4pPr>
      <a:lvl5pPr marL="2919039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5pPr>
      <a:lvl6pPr marL="3567714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6pPr>
      <a:lvl7pPr marL="4216390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7pPr>
      <a:lvl8pPr marL="4865065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8pPr>
      <a:lvl9pPr marL="5513741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1pPr>
      <a:lvl2pPr marL="648675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2pPr>
      <a:lvl3pPr marL="1297351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3pPr>
      <a:lvl4pPr marL="1946026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4pPr>
      <a:lvl5pPr marL="2594701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5pPr>
      <a:lvl6pPr marL="3243377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6pPr>
      <a:lvl7pPr marL="3892052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7pPr>
      <a:lvl8pPr marL="4540728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8pPr>
      <a:lvl9pPr marL="5189403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9196" y="519205"/>
            <a:ext cx="14919008" cy="1884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9196" y="2596022"/>
            <a:ext cx="14919008" cy="6187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89196" y="9038672"/>
            <a:ext cx="3891915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27/9/21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29764" y="9038672"/>
            <a:ext cx="5837873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16289" y="9038672"/>
            <a:ext cx="3891915" cy="519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34903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l" defTabSz="1297351" rtl="0" eaLnBrk="1" latinLnBrk="0" hangingPunct="1">
        <a:lnSpc>
          <a:spcPct val="90000"/>
        </a:lnSpc>
        <a:spcBef>
          <a:spcPct val="0"/>
        </a:spcBef>
        <a:buNone/>
        <a:defRPr sz="624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338" indent="-324338" algn="l" defTabSz="1297351" rtl="0" eaLnBrk="1" latinLnBrk="0" hangingPunct="1">
        <a:lnSpc>
          <a:spcPct val="90000"/>
        </a:lnSpc>
        <a:spcBef>
          <a:spcPts val="1419"/>
        </a:spcBef>
        <a:buFont typeface="Arial" panose="020B0604020202020204" pitchFamily="34" charset="0"/>
        <a:buChar char="•"/>
        <a:defRPr sz="3973" kern="1200">
          <a:solidFill>
            <a:schemeClr val="tx1"/>
          </a:solidFill>
          <a:latin typeface="+mn-lt"/>
          <a:ea typeface="+mn-ea"/>
          <a:cs typeface="+mn-cs"/>
        </a:defRPr>
      </a:lvl1pPr>
      <a:lvl2pPr marL="973013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5" kern="1200">
          <a:solidFill>
            <a:schemeClr val="tx1"/>
          </a:solidFill>
          <a:latin typeface="+mn-lt"/>
          <a:ea typeface="+mn-ea"/>
          <a:cs typeface="+mn-cs"/>
        </a:defRPr>
      </a:lvl2pPr>
      <a:lvl3pPr marL="1621688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8" kern="1200">
          <a:solidFill>
            <a:schemeClr val="tx1"/>
          </a:solidFill>
          <a:latin typeface="+mn-lt"/>
          <a:ea typeface="+mn-ea"/>
          <a:cs typeface="+mn-cs"/>
        </a:defRPr>
      </a:lvl3pPr>
      <a:lvl4pPr marL="2270364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4pPr>
      <a:lvl5pPr marL="2919039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5pPr>
      <a:lvl6pPr marL="3567714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6pPr>
      <a:lvl7pPr marL="4216390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7pPr>
      <a:lvl8pPr marL="4865065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8pPr>
      <a:lvl9pPr marL="5513741" indent="-324338" algn="l" defTabSz="1297351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1pPr>
      <a:lvl2pPr marL="648675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2pPr>
      <a:lvl3pPr marL="1297351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3pPr>
      <a:lvl4pPr marL="1946026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4pPr>
      <a:lvl5pPr marL="2594701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5pPr>
      <a:lvl6pPr marL="3243377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6pPr>
      <a:lvl7pPr marL="3892052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7pPr>
      <a:lvl8pPr marL="4540728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8pPr>
      <a:lvl9pPr marL="5189403" algn="l" defTabSz="1297351" rtl="0" eaLnBrk="1" latinLnBrk="0" hangingPunct="1">
        <a:defRPr sz="25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B21A24-F6D5-4380-913E-E729A5EFAB7A}"/>
              </a:ext>
            </a:extLst>
          </p:cNvPr>
          <p:cNvSpPr txBox="1"/>
          <p:nvPr/>
        </p:nvSpPr>
        <p:spPr>
          <a:xfrm>
            <a:off x="5406886" y="3909151"/>
            <a:ext cx="11438881" cy="2188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4800" b="1" dirty="0"/>
              <a:t>PRINCIPALES RESULTADOS DE LA ENCUESTA DE CAPACIDADES FINANCIERAS EN ECUADOR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952997-9ACD-4D28-B6FB-0B6702EE9946}"/>
              </a:ext>
            </a:extLst>
          </p:cNvPr>
          <p:cNvSpPr txBox="1"/>
          <p:nvPr/>
        </p:nvSpPr>
        <p:spPr>
          <a:xfrm>
            <a:off x="7956924" y="6379350"/>
            <a:ext cx="88888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97351"/>
            <a:r>
              <a:rPr lang="es-419" sz="4000" dirty="0"/>
              <a:t>Diana Mejía</a:t>
            </a:r>
          </a:p>
          <a:p>
            <a:pPr algn="r" defTabSz="1297351"/>
            <a:r>
              <a:rPr lang="es-419" sz="4000" dirty="0"/>
              <a:t>Especialista Senior en Inclusión Financiera</a:t>
            </a:r>
          </a:p>
          <a:p>
            <a:pPr algn="r" defTabSz="1297351"/>
            <a:r>
              <a:rPr lang="es-419" sz="4000" dirty="0"/>
              <a:t>CAF </a:t>
            </a:r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re 6">
            <a:extLst>
              <a:ext uri="{FF2B5EF4-FFF2-40B4-BE49-F238E27FC236}">
                <a16:creationId xmlns:a16="http://schemas.microsoft.com/office/drawing/2014/main" id="{2E4A57C9-AAAC-4651-BC7D-A9741E014BCD}"/>
              </a:ext>
            </a:extLst>
          </p:cNvPr>
          <p:cNvSpPr txBox="1">
            <a:spLocks/>
          </p:cNvSpPr>
          <p:nvPr/>
        </p:nvSpPr>
        <p:spPr>
          <a:xfrm>
            <a:off x="404786" y="368962"/>
            <a:ext cx="11382428" cy="757130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En caso de perder la principal fuente de ingresos, solo 1 de cada 3 ecuatorianos podría sostenerse durante 3 meses o más. </a:t>
            </a:r>
          </a:p>
        </p:txBody>
      </p:sp>
      <p:cxnSp>
        <p:nvCxnSpPr>
          <p:cNvPr id="148" name="Conector recto 147">
            <a:extLst>
              <a:ext uri="{FF2B5EF4-FFF2-40B4-BE49-F238E27FC236}">
                <a16:creationId xmlns:a16="http://schemas.microsoft.com/office/drawing/2014/main" id="{428F0C1A-AD59-4F18-B74E-4071A728198E}"/>
              </a:ext>
            </a:extLst>
          </p:cNvPr>
          <p:cNvCxnSpPr/>
          <p:nvPr/>
        </p:nvCxnSpPr>
        <p:spPr>
          <a:xfrm>
            <a:off x="10996790" y="2203988"/>
            <a:ext cx="0" cy="4306028"/>
          </a:xfrm>
          <a:prstGeom prst="line">
            <a:avLst/>
          </a:prstGeom>
          <a:noFill/>
          <a:ln w="28575" cap="flat" cmpd="sng" algn="ctr">
            <a:solidFill>
              <a:srgbClr val="2F469C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149" name="Conector recto 148">
            <a:extLst>
              <a:ext uri="{FF2B5EF4-FFF2-40B4-BE49-F238E27FC236}">
                <a16:creationId xmlns:a16="http://schemas.microsoft.com/office/drawing/2014/main" id="{595D39CB-1108-403A-B198-A57D2E789A39}"/>
              </a:ext>
            </a:extLst>
          </p:cNvPr>
          <p:cNvCxnSpPr/>
          <p:nvPr/>
        </p:nvCxnSpPr>
        <p:spPr>
          <a:xfrm>
            <a:off x="8168752" y="2203988"/>
            <a:ext cx="0" cy="4306028"/>
          </a:xfrm>
          <a:prstGeom prst="line">
            <a:avLst/>
          </a:prstGeom>
          <a:noFill/>
          <a:ln w="28575" cap="flat" cmpd="sng" algn="ctr">
            <a:solidFill>
              <a:srgbClr val="2F469C">
                <a:lumMod val="50000"/>
              </a:srgbClr>
            </a:solidFill>
            <a:prstDash val="solid"/>
            <a:miter lim="800000"/>
          </a:ln>
          <a:effectLst/>
        </p:spPr>
      </p:cxnSp>
      <p:cxnSp>
        <p:nvCxnSpPr>
          <p:cNvPr id="150" name="Straight Connector 24">
            <a:extLst>
              <a:ext uri="{FF2B5EF4-FFF2-40B4-BE49-F238E27FC236}">
                <a16:creationId xmlns:a16="http://schemas.microsoft.com/office/drawing/2014/main" id="{93EF4286-029E-442E-B885-2B536AF896CC}"/>
              </a:ext>
            </a:extLst>
          </p:cNvPr>
          <p:cNvCxnSpPr>
            <a:stCxn id="155" idx="3"/>
            <a:endCxn id="157" idx="2"/>
          </p:cNvCxnSpPr>
          <p:nvPr/>
        </p:nvCxnSpPr>
        <p:spPr>
          <a:xfrm flipV="1">
            <a:off x="12147672" y="4018871"/>
            <a:ext cx="1064558" cy="2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51" name="Rounded Rectangle 1">
            <a:extLst>
              <a:ext uri="{FF2B5EF4-FFF2-40B4-BE49-F238E27FC236}">
                <a16:creationId xmlns:a16="http://schemas.microsoft.com/office/drawing/2014/main" id="{60BB8E6F-4B1C-46E0-9D06-0573810D4C01}"/>
              </a:ext>
            </a:extLst>
          </p:cNvPr>
          <p:cNvSpPr/>
          <p:nvPr/>
        </p:nvSpPr>
        <p:spPr>
          <a:xfrm>
            <a:off x="4227355" y="3554949"/>
            <a:ext cx="927847" cy="927847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99003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52" name="Rounded Rectangle 3">
            <a:extLst>
              <a:ext uri="{FF2B5EF4-FFF2-40B4-BE49-F238E27FC236}">
                <a16:creationId xmlns:a16="http://schemas.microsoft.com/office/drawing/2014/main" id="{AEEED3AC-0895-4FF3-A53F-3BA42156944B}"/>
              </a:ext>
            </a:extLst>
          </p:cNvPr>
          <p:cNvSpPr/>
          <p:nvPr/>
        </p:nvSpPr>
        <p:spPr>
          <a:xfrm>
            <a:off x="7024343" y="3554949"/>
            <a:ext cx="927847" cy="927847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F1BE48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53" name="Rounded Rectangle 4">
            <a:extLst>
              <a:ext uri="{FF2B5EF4-FFF2-40B4-BE49-F238E27FC236}">
                <a16:creationId xmlns:a16="http://schemas.microsoft.com/office/drawing/2014/main" id="{26E03ECE-E771-4044-9414-3640341B0D79}"/>
              </a:ext>
            </a:extLst>
          </p:cNvPr>
          <p:cNvSpPr/>
          <p:nvPr/>
        </p:nvSpPr>
        <p:spPr>
          <a:xfrm>
            <a:off x="8422837" y="3554949"/>
            <a:ext cx="927847" cy="927847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009D9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54" name="Rounded Rectangle 5">
            <a:extLst>
              <a:ext uri="{FF2B5EF4-FFF2-40B4-BE49-F238E27FC236}">
                <a16:creationId xmlns:a16="http://schemas.microsoft.com/office/drawing/2014/main" id="{F74A6A37-76D0-4DB4-9A09-4396F43E29B4}"/>
              </a:ext>
            </a:extLst>
          </p:cNvPr>
          <p:cNvSpPr/>
          <p:nvPr/>
        </p:nvSpPr>
        <p:spPr>
          <a:xfrm>
            <a:off x="9821331" y="3554949"/>
            <a:ext cx="927847" cy="927847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2F469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55" name="Rounded Rectangle 6">
            <a:extLst>
              <a:ext uri="{FF2B5EF4-FFF2-40B4-BE49-F238E27FC236}">
                <a16:creationId xmlns:a16="http://schemas.microsoft.com/office/drawing/2014/main" id="{A97CCD70-E754-4372-90BB-4BFA49D07710}"/>
              </a:ext>
            </a:extLst>
          </p:cNvPr>
          <p:cNvSpPr/>
          <p:nvPr/>
        </p:nvSpPr>
        <p:spPr>
          <a:xfrm>
            <a:off x="11219825" y="3554949"/>
            <a:ext cx="927847" cy="927847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56" name="Rounded Rectangle 2">
            <a:extLst>
              <a:ext uri="{FF2B5EF4-FFF2-40B4-BE49-F238E27FC236}">
                <a16:creationId xmlns:a16="http://schemas.microsoft.com/office/drawing/2014/main" id="{6449AD4D-FE5F-4E40-B961-ACE63108585A}"/>
              </a:ext>
            </a:extLst>
          </p:cNvPr>
          <p:cNvSpPr/>
          <p:nvPr/>
        </p:nvSpPr>
        <p:spPr>
          <a:xfrm>
            <a:off x="5625849" y="3554949"/>
            <a:ext cx="927847" cy="927847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E8772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57" name="Oval 23">
            <a:extLst>
              <a:ext uri="{FF2B5EF4-FFF2-40B4-BE49-F238E27FC236}">
                <a16:creationId xmlns:a16="http://schemas.microsoft.com/office/drawing/2014/main" id="{79F749D0-5AC8-49C5-B048-F37A337676FA}"/>
              </a:ext>
            </a:extLst>
          </p:cNvPr>
          <p:cNvSpPr/>
          <p:nvPr/>
        </p:nvSpPr>
        <p:spPr>
          <a:xfrm>
            <a:off x="13212230" y="3857506"/>
            <a:ext cx="322730" cy="322729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58" name="Group 38">
            <a:extLst>
              <a:ext uri="{FF2B5EF4-FFF2-40B4-BE49-F238E27FC236}">
                <a16:creationId xmlns:a16="http://schemas.microsoft.com/office/drawing/2014/main" id="{4867C545-425A-4808-BF28-D06922E41D13}"/>
              </a:ext>
            </a:extLst>
          </p:cNvPr>
          <p:cNvGrpSpPr/>
          <p:nvPr/>
        </p:nvGrpSpPr>
        <p:grpSpPr>
          <a:xfrm>
            <a:off x="3770775" y="2644224"/>
            <a:ext cx="1869142" cy="568139"/>
            <a:chOff x="1840006" y="1277472"/>
            <a:chExt cx="1519518" cy="880785"/>
          </a:xfrm>
          <a:solidFill>
            <a:srgbClr val="990033"/>
          </a:solidFill>
        </p:grpSpPr>
        <p:sp>
          <p:nvSpPr>
            <p:cNvPr id="159" name="Rounded Rectangle 18">
              <a:extLst>
                <a:ext uri="{FF2B5EF4-FFF2-40B4-BE49-F238E27FC236}">
                  <a16:creationId xmlns:a16="http://schemas.microsoft.com/office/drawing/2014/main" id="{165593D7-D5B9-4094-81F1-7D73ADBC1E94}"/>
                </a:ext>
              </a:extLst>
            </p:cNvPr>
            <p:cNvSpPr/>
            <p:nvPr/>
          </p:nvSpPr>
          <p:spPr>
            <a:xfrm>
              <a:off x="1840006" y="1277472"/>
              <a:ext cx="1519518" cy="729504"/>
            </a:xfrm>
            <a:prstGeom prst="roundRect">
              <a:avLst>
                <a:gd name="adj" fmla="val 929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Menos de una semana</a:t>
              </a:r>
            </a:p>
          </p:txBody>
        </p:sp>
        <p:sp>
          <p:nvSpPr>
            <p:cNvPr id="160" name="Isosceles Triangle 32">
              <a:extLst>
                <a:ext uri="{FF2B5EF4-FFF2-40B4-BE49-F238E27FC236}">
                  <a16:creationId xmlns:a16="http://schemas.microsoft.com/office/drawing/2014/main" id="{06C4E70B-1475-469D-A527-4D69AEE6F340}"/>
                </a:ext>
              </a:extLst>
            </p:cNvPr>
            <p:cNvSpPr/>
            <p:nvPr/>
          </p:nvSpPr>
          <p:spPr>
            <a:xfrm flipV="1">
              <a:off x="2492188" y="1996893"/>
              <a:ext cx="215153" cy="16136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1" name="Group 39">
            <a:extLst>
              <a:ext uri="{FF2B5EF4-FFF2-40B4-BE49-F238E27FC236}">
                <a16:creationId xmlns:a16="http://schemas.microsoft.com/office/drawing/2014/main" id="{061CD407-7BE6-492B-B74D-975E28A764E5}"/>
              </a:ext>
            </a:extLst>
          </p:cNvPr>
          <p:cNvGrpSpPr/>
          <p:nvPr/>
        </p:nvGrpSpPr>
        <p:grpSpPr>
          <a:xfrm>
            <a:off x="5152960" y="5420728"/>
            <a:ext cx="1869142" cy="887504"/>
            <a:chOff x="3236259" y="5156949"/>
            <a:chExt cx="1519518" cy="887504"/>
          </a:xfrm>
          <a:solidFill>
            <a:srgbClr val="E87722"/>
          </a:solidFill>
        </p:grpSpPr>
        <p:sp>
          <p:nvSpPr>
            <p:cNvPr id="162" name="Rounded Rectangle 27">
              <a:extLst>
                <a:ext uri="{FF2B5EF4-FFF2-40B4-BE49-F238E27FC236}">
                  <a16:creationId xmlns:a16="http://schemas.microsoft.com/office/drawing/2014/main" id="{704BF582-4E2B-49AF-B493-C3F24F02D182}"/>
                </a:ext>
              </a:extLst>
            </p:cNvPr>
            <p:cNvSpPr/>
            <p:nvPr/>
          </p:nvSpPr>
          <p:spPr>
            <a:xfrm>
              <a:off x="3236259" y="5314949"/>
              <a:ext cx="1519518" cy="729504"/>
            </a:xfrm>
            <a:prstGeom prst="roundRect">
              <a:avLst>
                <a:gd name="adj" fmla="val 929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Por lo menos una semana pero no 1 mes</a:t>
              </a:r>
            </a:p>
          </p:txBody>
        </p:sp>
        <p:sp>
          <p:nvSpPr>
            <p:cNvPr id="163" name="Isosceles Triangle 33">
              <a:extLst>
                <a:ext uri="{FF2B5EF4-FFF2-40B4-BE49-F238E27FC236}">
                  <a16:creationId xmlns:a16="http://schemas.microsoft.com/office/drawing/2014/main" id="{F3583E51-0457-40BE-BF6C-8D0A1D4C3646}"/>
                </a:ext>
              </a:extLst>
            </p:cNvPr>
            <p:cNvSpPr/>
            <p:nvPr/>
          </p:nvSpPr>
          <p:spPr>
            <a:xfrm>
              <a:off x="3888441" y="5156949"/>
              <a:ext cx="215153" cy="16136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4" name="Group 40">
            <a:extLst>
              <a:ext uri="{FF2B5EF4-FFF2-40B4-BE49-F238E27FC236}">
                <a16:creationId xmlns:a16="http://schemas.microsoft.com/office/drawing/2014/main" id="{EC22DC96-6DBB-4385-98E4-B83BF3D88F44}"/>
              </a:ext>
            </a:extLst>
          </p:cNvPr>
          <p:cNvGrpSpPr/>
          <p:nvPr/>
        </p:nvGrpSpPr>
        <p:grpSpPr>
          <a:xfrm>
            <a:off x="6567763" y="2331578"/>
            <a:ext cx="1869142" cy="880785"/>
            <a:chOff x="4636994" y="1277472"/>
            <a:chExt cx="1519518" cy="880785"/>
          </a:xfrm>
          <a:solidFill>
            <a:srgbClr val="F1BE48"/>
          </a:solidFill>
        </p:grpSpPr>
        <p:sp>
          <p:nvSpPr>
            <p:cNvPr id="165" name="Rounded Rectangle 28">
              <a:extLst>
                <a:ext uri="{FF2B5EF4-FFF2-40B4-BE49-F238E27FC236}">
                  <a16:creationId xmlns:a16="http://schemas.microsoft.com/office/drawing/2014/main" id="{567195D9-9108-4EB0-9CBE-AA217B80914C}"/>
                </a:ext>
              </a:extLst>
            </p:cNvPr>
            <p:cNvSpPr/>
            <p:nvPr/>
          </p:nvSpPr>
          <p:spPr>
            <a:xfrm>
              <a:off x="4636994" y="1277472"/>
              <a:ext cx="1519518" cy="729504"/>
            </a:xfrm>
            <a:prstGeom prst="roundRect">
              <a:avLst>
                <a:gd name="adj" fmla="val 929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Por lo menos un mes pero no 3 meses</a:t>
              </a:r>
            </a:p>
          </p:txBody>
        </p:sp>
        <p:sp>
          <p:nvSpPr>
            <p:cNvPr id="166" name="Isosceles Triangle 34">
              <a:extLst>
                <a:ext uri="{FF2B5EF4-FFF2-40B4-BE49-F238E27FC236}">
                  <a16:creationId xmlns:a16="http://schemas.microsoft.com/office/drawing/2014/main" id="{8AD3F6A8-4A5C-42B7-A521-EAD1EB90F768}"/>
                </a:ext>
              </a:extLst>
            </p:cNvPr>
            <p:cNvSpPr/>
            <p:nvPr/>
          </p:nvSpPr>
          <p:spPr>
            <a:xfrm flipV="1">
              <a:off x="5289176" y="1996893"/>
              <a:ext cx="215153" cy="16136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67" name="Group 41">
            <a:extLst>
              <a:ext uri="{FF2B5EF4-FFF2-40B4-BE49-F238E27FC236}">
                <a16:creationId xmlns:a16="http://schemas.microsoft.com/office/drawing/2014/main" id="{E22A7196-A8A5-44E0-9246-357ABE922330}"/>
              </a:ext>
            </a:extLst>
          </p:cNvPr>
          <p:cNvGrpSpPr/>
          <p:nvPr/>
        </p:nvGrpSpPr>
        <p:grpSpPr>
          <a:xfrm>
            <a:off x="7962275" y="5420728"/>
            <a:ext cx="1869142" cy="887504"/>
            <a:chOff x="6038850" y="5156949"/>
            <a:chExt cx="1519518" cy="887504"/>
          </a:xfrm>
          <a:solidFill>
            <a:srgbClr val="009D9C"/>
          </a:solidFill>
        </p:grpSpPr>
        <p:sp>
          <p:nvSpPr>
            <p:cNvPr id="168" name="Rounded Rectangle 29">
              <a:extLst>
                <a:ext uri="{FF2B5EF4-FFF2-40B4-BE49-F238E27FC236}">
                  <a16:creationId xmlns:a16="http://schemas.microsoft.com/office/drawing/2014/main" id="{E74DC3E2-6685-499E-9636-B22FA8F1C332}"/>
                </a:ext>
              </a:extLst>
            </p:cNvPr>
            <p:cNvSpPr/>
            <p:nvPr/>
          </p:nvSpPr>
          <p:spPr>
            <a:xfrm>
              <a:off x="6038850" y="5314949"/>
              <a:ext cx="1519518" cy="729504"/>
            </a:xfrm>
            <a:prstGeom prst="roundRect">
              <a:avLst>
                <a:gd name="adj" fmla="val 929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Por lo menos 3 meses pero no 6 meses</a:t>
              </a:r>
            </a:p>
          </p:txBody>
        </p:sp>
        <p:sp>
          <p:nvSpPr>
            <p:cNvPr id="169" name="Isosceles Triangle 35">
              <a:extLst>
                <a:ext uri="{FF2B5EF4-FFF2-40B4-BE49-F238E27FC236}">
                  <a16:creationId xmlns:a16="http://schemas.microsoft.com/office/drawing/2014/main" id="{3276E0DD-D622-4E99-9CC1-D3E4F41E10F4}"/>
                </a:ext>
              </a:extLst>
            </p:cNvPr>
            <p:cNvSpPr/>
            <p:nvPr/>
          </p:nvSpPr>
          <p:spPr>
            <a:xfrm>
              <a:off x="6687670" y="5156949"/>
              <a:ext cx="215153" cy="16136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70" name="Group 43">
            <a:extLst>
              <a:ext uri="{FF2B5EF4-FFF2-40B4-BE49-F238E27FC236}">
                <a16:creationId xmlns:a16="http://schemas.microsoft.com/office/drawing/2014/main" id="{659E67DC-5C92-4725-8054-A14A8AF3F8B9}"/>
              </a:ext>
            </a:extLst>
          </p:cNvPr>
          <p:cNvGrpSpPr/>
          <p:nvPr/>
        </p:nvGrpSpPr>
        <p:grpSpPr>
          <a:xfrm>
            <a:off x="9350683" y="2732232"/>
            <a:ext cx="1869142" cy="480131"/>
            <a:chOff x="7433982" y="1277472"/>
            <a:chExt cx="1519518" cy="880785"/>
          </a:xfrm>
          <a:solidFill>
            <a:srgbClr val="2F469C"/>
          </a:solidFill>
        </p:grpSpPr>
        <p:sp>
          <p:nvSpPr>
            <p:cNvPr id="171" name="Rounded Rectangle 30">
              <a:extLst>
                <a:ext uri="{FF2B5EF4-FFF2-40B4-BE49-F238E27FC236}">
                  <a16:creationId xmlns:a16="http://schemas.microsoft.com/office/drawing/2014/main" id="{B751AE96-7773-4C32-A810-9F429A1D8DD3}"/>
                </a:ext>
              </a:extLst>
            </p:cNvPr>
            <p:cNvSpPr/>
            <p:nvPr/>
          </p:nvSpPr>
          <p:spPr>
            <a:xfrm>
              <a:off x="7433982" y="1277472"/>
              <a:ext cx="1519518" cy="729504"/>
            </a:xfrm>
            <a:prstGeom prst="roundRect">
              <a:avLst>
                <a:gd name="adj" fmla="val 929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6 meses o más</a:t>
              </a:r>
            </a:p>
          </p:txBody>
        </p:sp>
        <p:sp>
          <p:nvSpPr>
            <p:cNvPr id="172" name="Isosceles Triangle 36">
              <a:extLst>
                <a:ext uri="{FF2B5EF4-FFF2-40B4-BE49-F238E27FC236}">
                  <a16:creationId xmlns:a16="http://schemas.microsoft.com/office/drawing/2014/main" id="{5B5DDA82-18C7-4CC5-9B9C-A45911AB071C}"/>
                </a:ext>
              </a:extLst>
            </p:cNvPr>
            <p:cNvSpPr/>
            <p:nvPr/>
          </p:nvSpPr>
          <p:spPr>
            <a:xfrm flipV="1">
              <a:off x="8086165" y="1996893"/>
              <a:ext cx="215153" cy="16136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73" name="Group 42">
            <a:extLst>
              <a:ext uri="{FF2B5EF4-FFF2-40B4-BE49-F238E27FC236}">
                <a16:creationId xmlns:a16="http://schemas.microsoft.com/office/drawing/2014/main" id="{2BF74676-9598-48E0-87E9-CEE8A09EA9B3}"/>
              </a:ext>
            </a:extLst>
          </p:cNvPr>
          <p:cNvGrpSpPr/>
          <p:nvPr/>
        </p:nvGrpSpPr>
        <p:grpSpPr>
          <a:xfrm>
            <a:off x="10970433" y="5339575"/>
            <a:ext cx="1465354" cy="322697"/>
            <a:chOff x="8832476" y="5156949"/>
            <a:chExt cx="1519518" cy="887504"/>
          </a:xfrm>
          <a:solidFill>
            <a:sysClr val="window" lastClr="FFFFFF">
              <a:lumMod val="50000"/>
            </a:sysClr>
          </a:solidFill>
        </p:grpSpPr>
        <p:sp>
          <p:nvSpPr>
            <p:cNvPr id="174" name="Rounded Rectangle 31">
              <a:extLst>
                <a:ext uri="{FF2B5EF4-FFF2-40B4-BE49-F238E27FC236}">
                  <a16:creationId xmlns:a16="http://schemas.microsoft.com/office/drawing/2014/main" id="{9229BE0F-95AD-47EF-96ED-57CD51117F61}"/>
                </a:ext>
              </a:extLst>
            </p:cNvPr>
            <p:cNvSpPr/>
            <p:nvPr/>
          </p:nvSpPr>
          <p:spPr>
            <a:xfrm>
              <a:off x="8832476" y="5314949"/>
              <a:ext cx="1519518" cy="729504"/>
            </a:xfrm>
            <a:prstGeom prst="roundRect">
              <a:avLst>
                <a:gd name="adj" fmla="val 9294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Arial" panose="020B0604020202020204" pitchFamily="34" charset="0"/>
                </a:rPr>
                <a:t>NS / NR</a:t>
              </a:r>
            </a:p>
          </p:txBody>
        </p:sp>
        <p:sp>
          <p:nvSpPr>
            <p:cNvPr id="175" name="Isosceles Triangle 37">
              <a:extLst>
                <a:ext uri="{FF2B5EF4-FFF2-40B4-BE49-F238E27FC236}">
                  <a16:creationId xmlns:a16="http://schemas.microsoft.com/office/drawing/2014/main" id="{242E848D-7A69-411B-9A7D-C6848B4B3949}"/>
                </a:ext>
              </a:extLst>
            </p:cNvPr>
            <p:cNvSpPr/>
            <p:nvPr/>
          </p:nvSpPr>
          <p:spPr>
            <a:xfrm>
              <a:off x="9484659" y="5156949"/>
              <a:ext cx="215153" cy="16136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C8E3C6C9-F4B5-4324-91FB-3CC80B8A9B4B}"/>
              </a:ext>
            </a:extLst>
          </p:cNvPr>
          <p:cNvSpPr txBox="1"/>
          <p:nvPr/>
        </p:nvSpPr>
        <p:spPr>
          <a:xfrm>
            <a:off x="3697316" y="3706230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>
                <a:solidFill>
                  <a:prstClr val="black"/>
                </a:solidFill>
                <a:latin typeface="Arial"/>
              </a:rPr>
              <a:t>11%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335C50E2-8950-4BFC-90BB-B764772EA1F1}"/>
              </a:ext>
            </a:extLst>
          </p:cNvPr>
          <p:cNvSpPr txBox="1"/>
          <p:nvPr/>
        </p:nvSpPr>
        <p:spPr>
          <a:xfrm>
            <a:off x="5129572" y="3692827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 dirty="0">
                <a:solidFill>
                  <a:prstClr val="black"/>
                </a:solidFill>
                <a:latin typeface="Arial"/>
              </a:rPr>
              <a:t>17%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FC01E4A2-A51F-464B-8A54-E0A18C1CFE39}"/>
              </a:ext>
            </a:extLst>
          </p:cNvPr>
          <p:cNvSpPr txBox="1"/>
          <p:nvPr/>
        </p:nvSpPr>
        <p:spPr>
          <a:xfrm>
            <a:off x="6487630" y="3685521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>
                <a:solidFill>
                  <a:prstClr val="black"/>
                </a:solidFill>
                <a:latin typeface="Arial"/>
              </a:rPr>
              <a:t>30%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AE80BD9B-45B1-4C4A-B170-A718850DA4D7}"/>
              </a:ext>
            </a:extLst>
          </p:cNvPr>
          <p:cNvSpPr txBox="1"/>
          <p:nvPr/>
        </p:nvSpPr>
        <p:spPr>
          <a:xfrm>
            <a:off x="7928804" y="3699672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>
                <a:solidFill>
                  <a:prstClr val="black"/>
                </a:solidFill>
                <a:latin typeface="Arial"/>
              </a:rPr>
              <a:t>17%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EE2A6247-0495-4E43-8FF2-E41C54C7F379}"/>
              </a:ext>
            </a:extLst>
          </p:cNvPr>
          <p:cNvSpPr txBox="1"/>
          <p:nvPr/>
        </p:nvSpPr>
        <p:spPr>
          <a:xfrm>
            <a:off x="9291341" y="3685521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>
                <a:solidFill>
                  <a:prstClr val="black"/>
                </a:solidFill>
                <a:latin typeface="Arial"/>
              </a:rPr>
              <a:t>18%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55EFD4B7-ECA1-4DD5-9A55-8A10D392F71E}"/>
              </a:ext>
            </a:extLst>
          </p:cNvPr>
          <p:cNvSpPr txBox="1"/>
          <p:nvPr/>
        </p:nvSpPr>
        <p:spPr>
          <a:xfrm>
            <a:off x="10689835" y="3656303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>
                <a:solidFill>
                  <a:prstClr val="black"/>
                </a:solidFill>
                <a:latin typeface="Arial"/>
              </a:rPr>
              <a:t>7%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2CD29318-70BE-4AD3-B899-D6DE31B54B3E}"/>
              </a:ext>
            </a:extLst>
          </p:cNvPr>
          <p:cNvSpPr txBox="1"/>
          <p:nvPr/>
        </p:nvSpPr>
        <p:spPr>
          <a:xfrm>
            <a:off x="2037288" y="4735263"/>
            <a:ext cx="933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black"/>
                </a:solidFill>
                <a:latin typeface="Arial"/>
              </a:rPr>
              <a:t>2013</a:t>
            </a:r>
          </a:p>
        </p:txBody>
      </p:sp>
      <p:cxnSp>
        <p:nvCxnSpPr>
          <p:cNvPr id="183" name="Conector recto 182">
            <a:extLst>
              <a:ext uri="{FF2B5EF4-FFF2-40B4-BE49-F238E27FC236}">
                <a16:creationId xmlns:a16="http://schemas.microsoft.com/office/drawing/2014/main" id="{A038EE99-31DF-4666-921E-F272873748F0}"/>
              </a:ext>
            </a:extLst>
          </p:cNvPr>
          <p:cNvCxnSpPr/>
          <p:nvPr/>
        </p:nvCxnSpPr>
        <p:spPr>
          <a:xfrm>
            <a:off x="3127522" y="4934902"/>
            <a:ext cx="10224000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84" name="Oval 19">
            <a:extLst>
              <a:ext uri="{FF2B5EF4-FFF2-40B4-BE49-F238E27FC236}">
                <a16:creationId xmlns:a16="http://schemas.microsoft.com/office/drawing/2014/main" id="{B7E43EF6-03D3-4B3E-B7DD-D6BC064123DC}"/>
              </a:ext>
            </a:extLst>
          </p:cNvPr>
          <p:cNvSpPr/>
          <p:nvPr/>
        </p:nvSpPr>
        <p:spPr>
          <a:xfrm>
            <a:off x="2809392" y="4758565"/>
            <a:ext cx="322730" cy="322729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38ED1BD6-9773-42CE-97A3-9552D4619941}"/>
              </a:ext>
            </a:extLst>
          </p:cNvPr>
          <p:cNvSpPr txBox="1"/>
          <p:nvPr/>
        </p:nvSpPr>
        <p:spPr>
          <a:xfrm>
            <a:off x="2041484" y="3824020"/>
            <a:ext cx="933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2000" b="1">
                <a:solidFill>
                  <a:prstClr val="black"/>
                </a:solidFill>
                <a:latin typeface="Arial"/>
              </a:rPr>
              <a:t>2020</a:t>
            </a:r>
          </a:p>
        </p:txBody>
      </p:sp>
      <p:sp>
        <p:nvSpPr>
          <p:cNvPr id="186" name="Oval 23">
            <a:extLst>
              <a:ext uri="{FF2B5EF4-FFF2-40B4-BE49-F238E27FC236}">
                <a16:creationId xmlns:a16="http://schemas.microsoft.com/office/drawing/2014/main" id="{08E86EF1-F90C-4BDD-850A-861F635CF31B}"/>
              </a:ext>
            </a:extLst>
          </p:cNvPr>
          <p:cNvSpPr/>
          <p:nvPr/>
        </p:nvSpPr>
        <p:spPr>
          <a:xfrm>
            <a:off x="13212230" y="4718392"/>
            <a:ext cx="322730" cy="322729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A1ABA0BF-36A7-4AEE-AE32-17FFE267FC82}"/>
              </a:ext>
            </a:extLst>
          </p:cNvPr>
          <p:cNvSpPr txBox="1"/>
          <p:nvPr/>
        </p:nvSpPr>
        <p:spPr>
          <a:xfrm>
            <a:off x="3698312" y="4655100"/>
            <a:ext cx="198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white">
                    <a:lumMod val="50000"/>
                  </a:prstClr>
                </a:solidFill>
                <a:latin typeface="Arial"/>
              </a:rPr>
              <a:t>22%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34868BBE-A89A-46D5-9FC9-C511E82E4A62}"/>
              </a:ext>
            </a:extLst>
          </p:cNvPr>
          <p:cNvSpPr txBox="1"/>
          <p:nvPr/>
        </p:nvSpPr>
        <p:spPr>
          <a:xfrm>
            <a:off x="5093617" y="4672708"/>
            <a:ext cx="198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white">
                    <a:lumMod val="50000"/>
                  </a:prstClr>
                </a:solidFill>
                <a:latin typeface="Arial"/>
              </a:rPr>
              <a:t>36%</a:t>
            </a:r>
          </a:p>
        </p:txBody>
      </p:sp>
      <p:sp>
        <p:nvSpPr>
          <p:cNvPr id="189" name="CuadroTexto 188">
            <a:extLst>
              <a:ext uri="{FF2B5EF4-FFF2-40B4-BE49-F238E27FC236}">
                <a16:creationId xmlns:a16="http://schemas.microsoft.com/office/drawing/2014/main" id="{B19402EF-6398-4984-928C-293D3D30DA1E}"/>
              </a:ext>
            </a:extLst>
          </p:cNvPr>
          <p:cNvSpPr txBox="1"/>
          <p:nvPr/>
        </p:nvSpPr>
        <p:spPr>
          <a:xfrm>
            <a:off x="6495300" y="4648570"/>
            <a:ext cx="198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white">
                    <a:lumMod val="50000"/>
                  </a:prstClr>
                </a:solidFill>
                <a:latin typeface="Arial"/>
              </a:rPr>
              <a:t>22%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C3F0B9CE-4341-4BD7-A400-F3183BFD5FB2}"/>
              </a:ext>
            </a:extLst>
          </p:cNvPr>
          <p:cNvSpPr txBox="1"/>
          <p:nvPr/>
        </p:nvSpPr>
        <p:spPr>
          <a:xfrm>
            <a:off x="7902933" y="4648570"/>
            <a:ext cx="198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white">
                    <a:lumMod val="50000"/>
                  </a:prstClr>
                </a:solidFill>
                <a:latin typeface="Arial"/>
              </a:rPr>
              <a:t>8%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6B57BCCD-9BD7-4CDE-9F95-70BB5B108CF7}"/>
              </a:ext>
            </a:extLst>
          </p:cNvPr>
          <p:cNvSpPr txBox="1"/>
          <p:nvPr/>
        </p:nvSpPr>
        <p:spPr>
          <a:xfrm>
            <a:off x="9310566" y="4648570"/>
            <a:ext cx="198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white">
                    <a:lumMod val="50000"/>
                  </a:prstClr>
                </a:solidFill>
                <a:latin typeface="Arial"/>
              </a:rPr>
              <a:t>5%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4427A799-EBA0-4F08-8E52-2609171327F0}"/>
              </a:ext>
            </a:extLst>
          </p:cNvPr>
          <p:cNvSpPr txBox="1"/>
          <p:nvPr/>
        </p:nvSpPr>
        <p:spPr>
          <a:xfrm>
            <a:off x="10648036" y="4648570"/>
            <a:ext cx="198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>
                <a:solidFill>
                  <a:prstClr val="white">
                    <a:lumMod val="50000"/>
                  </a:prstClr>
                </a:solidFill>
                <a:latin typeface="Arial"/>
              </a:rPr>
              <a:t>7%</a:t>
            </a:r>
          </a:p>
        </p:txBody>
      </p:sp>
      <p:sp>
        <p:nvSpPr>
          <p:cNvPr id="193" name="CuadroTexto 192">
            <a:extLst>
              <a:ext uri="{FF2B5EF4-FFF2-40B4-BE49-F238E27FC236}">
                <a16:creationId xmlns:a16="http://schemas.microsoft.com/office/drawing/2014/main" id="{B37519C0-E890-46C0-9D78-E5DEDB693E3F}"/>
              </a:ext>
            </a:extLst>
          </p:cNvPr>
          <p:cNvSpPr txBox="1"/>
          <p:nvPr/>
        </p:nvSpPr>
        <p:spPr>
          <a:xfrm>
            <a:off x="3356090" y="1653044"/>
            <a:ext cx="966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¿</a:t>
            </a:r>
            <a:r>
              <a:rPr lang="es-ES" sz="1800" b="1" dirty="0">
                <a:solidFill>
                  <a:srgbClr val="2F469C"/>
                </a:solidFill>
                <a:latin typeface="Arial"/>
              </a:rPr>
              <a:t>Cuánto tiempo podría cubrir sus gastos si perdiera su fuente principal de ingresos</a:t>
            </a:r>
            <a:r>
              <a:rPr lang="es-PE" sz="1800" b="1" dirty="0">
                <a:solidFill>
                  <a:srgbClr val="2F469C"/>
                </a:solidFill>
                <a:latin typeface="Arial"/>
              </a:rPr>
              <a:t>?</a:t>
            </a:r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BFFCC9E9-B226-420D-831A-5B0BF598FFAE}"/>
              </a:ext>
            </a:extLst>
          </p:cNvPr>
          <p:cNvSpPr txBox="1"/>
          <p:nvPr/>
        </p:nvSpPr>
        <p:spPr>
          <a:xfrm>
            <a:off x="7951689" y="4918734"/>
            <a:ext cx="891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PE" sz="1400" b="1">
                <a:solidFill>
                  <a:srgbClr val="2F469C">
                    <a:lumMod val="50000"/>
                  </a:srgbClr>
                </a:solidFill>
                <a:latin typeface="Arial"/>
              </a:rPr>
              <a:t>3 meses</a:t>
            </a:r>
          </a:p>
          <a:p>
            <a:pPr defTabSz="914400"/>
            <a:r>
              <a:rPr lang="es-PE" sz="1400" b="1">
                <a:solidFill>
                  <a:srgbClr val="2F469C">
                    <a:lumMod val="50000"/>
                  </a:srgbClr>
                </a:solidFill>
                <a:latin typeface="Arial"/>
              </a:rPr>
              <a:t>o más</a:t>
            </a:r>
          </a:p>
        </p:txBody>
      </p:sp>
      <p:cxnSp>
        <p:nvCxnSpPr>
          <p:cNvPr id="203" name="Straight Connector 45">
            <a:extLst>
              <a:ext uri="{FF2B5EF4-FFF2-40B4-BE49-F238E27FC236}">
                <a16:creationId xmlns:a16="http://schemas.microsoft.com/office/drawing/2014/main" id="{F71039B1-1130-446E-93D9-78DDF4C724C0}"/>
              </a:ext>
            </a:extLst>
          </p:cNvPr>
          <p:cNvCxnSpPr>
            <a:cxnSpLocks/>
          </p:cNvCxnSpPr>
          <p:nvPr/>
        </p:nvCxnSpPr>
        <p:spPr>
          <a:xfrm>
            <a:off x="4689016" y="3064292"/>
            <a:ext cx="1" cy="8068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47">
            <a:extLst>
              <a:ext uri="{FF2B5EF4-FFF2-40B4-BE49-F238E27FC236}">
                <a16:creationId xmlns:a16="http://schemas.microsoft.com/office/drawing/2014/main" id="{2F4B237E-C0AF-44AE-8F7F-375523EA0EED}"/>
              </a:ext>
            </a:extLst>
          </p:cNvPr>
          <p:cNvCxnSpPr>
            <a:cxnSpLocks/>
          </p:cNvCxnSpPr>
          <p:nvPr/>
        </p:nvCxnSpPr>
        <p:spPr>
          <a:xfrm flipH="1" flipV="1">
            <a:off x="7486004" y="3064292"/>
            <a:ext cx="1" cy="8068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58">
            <a:extLst>
              <a:ext uri="{FF2B5EF4-FFF2-40B4-BE49-F238E27FC236}">
                <a16:creationId xmlns:a16="http://schemas.microsoft.com/office/drawing/2014/main" id="{BB68D309-826A-44FF-B421-B099163DB822}"/>
              </a:ext>
            </a:extLst>
          </p:cNvPr>
          <p:cNvCxnSpPr>
            <a:cxnSpLocks/>
          </p:cNvCxnSpPr>
          <p:nvPr/>
        </p:nvCxnSpPr>
        <p:spPr>
          <a:xfrm flipV="1">
            <a:off x="10282993" y="3064292"/>
            <a:ext cx="0" cy="8068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1">
            <a:extLst>
              <a:ext uri="{FF2B5EF4-FFF2-40B4-BE49-F238E27FC236}">
                <a16:creationId xmlns:a16="http://schemas.microsoft.com/office/drawing/2014/main" id="{66716CDF-0740-49D0-8126-5193F2E26BA7}"/>
              </a:ext>
            </a:extLst>
          </p:cNvPr>
          <p:cNvCxnSpPr>
            <a:cxnSpLocks/>
            <a:endCxn id="212" idx="6"/>
          </p:cNvCxnSpPr>
          <p:nvPr/>
        </p:nvCxnSpPr>
        <p:spPr>
          <a:xfrm flipH="1" flipV="1">
            <a:off x="3165016" y="3937472"/>
            <a:ext cx="1060077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9">
            <a:extLst>
              <a:ext uri="{FF2B5EF4-FFF2-40B4-BE49-F238E27FC236}">
                <a16:creationId xmlns:a16="http://schemas.microsoft.com/office/drawing/2014/main" id="{40FB5F55-DDCC-4AAC-B637-E74069432C10}"/>
              </a:ext>
            </a:extLst>
          </p:cNvPr>
          <p:cNvCxnSpPr>
            <a:cxnSpLocks/>
          </p:cNvCxnSpPr>
          <p:nvPr/>
        </p:nvCxnSpPr>
        <p:spPr>
          <a:xfrm>
            <a:off x="5152940" y="3937473"/>
            <a:ext cx="4706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11">
            <a:extLst>
              <a:ext uri="{FF2B5EF4-FFF2-40B4-BE49-F238E27FC236}">
                <a16:creationId xmlns:a16="http://schemas.microsoft.com/office/drawing/2014/main" id="{B1049A12-15D8-49DC-8EA2-510A2AE1470A}"/>
              </a:ext>
            </a:extLst>
          </p:cNvPr>
          <p:cNvCxnSpPr>
            <a:cxnSpLocks/>
          </p:cNvCxnSpPr>
          <p:nvPr/>
        </p:nvCxnSpPr>
        <p:spPr>
          <a:xfrm>
            <a:off x="6551434" y="3937473"/>
            <a:ext cx="4706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13">
            <a:extLst>
              <a:ext uri="{FF2B5EF4-FFF2-40B4-BE49-F238E27FC236}">
                <a16:creationId xmlns:a16="http://schemas.microsoft.com/office/drawing/2014/main" id="{215D8A06-1FBC-4719-9307-6CF8F9B81843}"/>
              </a:ext>
            </a:extLst>
          </p:cNvPr>
          <p:cNvCxnSpPr>
            <a:cxnSpLocks/>
          </p:cNvCxnSpPr>
          <p:nvPr/>
        </p:nvCxnSpPr>
        <p:spPr>
          <a:xfrm>
            <a:off x="7949928" y="3937473"/>
            <a:ext cx="4706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15">
            <a:extLst>
              <a:ext uri="{FF2B5EF4-FFF2-40B4-BE49-F238E27FC236}">
                <a16:creationId xmlns:a16="http://schemas.microsoft.com/office/drawing/2014/main" id="{E0A03BBA-5FEE-46C2-8AD1-ED1CD348DFC2}"/>
              </a:ext>
            </a:extLst>
          </p:cNvPr>
          <p:cNvCxnSpPr>
            <a:cxnSpLocks/>
          </p:cNvCxnSpPr>
          <p:nvPr/>
        </p:nvCxnSpPr>
        <p:spPr>
          <a:xfrm>
            <a:off x="9348422" y="3937473"/>
            <a:ext cx="4706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17">
            <a:extLst>
              <a:ext uri="{FF2B5EF4-FFF2-40B4-BE49-F238E27FC236}">
                <a16:creationId xmlns:a16="http://schemas.microsoft.com/office/drawing/2014/main" id="{866C1F5D-69BC-4093-8F63-A9EE182C4D29}"/>
              </a:ext>
            </a:extLst>
          </p:cNvPr>
          <p:cNvCxnSpPr>
            <a:cxnSpLocks/>
          </p:cNvCxnSpPr>
          <p:nvPr/>
        </p:nvCxnSpPr>
        <p:spPr>
          <a:xfrm>
            <a:off x="10746916" y="4335036"/>
            <a:ext cx="47064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Oval 19">
            <a:extLst>
              <a:ext uri="{FF2B5EF4-FFF2-40B4-BE49-F238E27FC236}">
                <a16:creationId xmlns:a16="http://schemas.microsoft.com/office/drawing/2014/main" id="{AF8934D2-0157-49E9-AC7B-9570CD2311B8}"/>
              </a:ext>
            </a:extLst>
          </p:cNvPr>
          <p:cNvSpPr/>
          <p:nvPr/>
        </p:nvSpPr>
        <p:spPr>
          <a:xfrm>
            <a:off x="2842286" y="3776107"/>
            <a:ext cx="322730" cy="322729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cxnSp>
        <p:nvCxnSpPr>
          <p:cNvPr id="213" name="Straight Connector 55">
            <a:extLst>
              <a:ext uri="{FF2B5EF4-FFF2-40B4-BE49-F238E27FC236}">
                <a16:creationId xmlns:a16="http://schemas.microsoft.com/office/drawing/2014/main" id="{2F9F2BD8-E5A1-4FED-AEE6-EC91C6E25D03}"/>
              </a:ext>
            </a:extLst>
          </p:cNvPr>
          <p:cNvCxnSpPr>
            <a:cxnSpLocks/>
          </p:cNvCxnSpPr>
          <p:nvPr/>
        </p:nvCxnSpPr>
        <p:spPr>
          <a:xfrm flipV="1">
            <a:off x="6085288" y="4864623"/>
            <a:ext cx="2242" cy="9379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52">
            <a:extLst>
              <a:ext uri="{FF2B5EF4-FFF2-40B4-BE49-F238E27FC236}">
                <a16:creationId xmlns:a16="http://schemas.microsoft.com/office/drawing/2014/main" id="{F140B7A5-33B7-4D9C-8400-F58B2E18B2D7}"/>
              </a:ext>
            </a:extLst>
          </p:cNvPr>
          <p:cNvCxnSpPr>
            <a:cxnSpLocks/>
          </p:cNvCxnSpPr>
          <p:nvPr/>
        </p:nvCxnSpPr>
        <p:spPr>
          <a:xfrm flipH="1" flipV="1">
            <a:off x="8915567" y="4758565"/>
            <a:ext cx="5949" cy="9379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62">
            <a:extLst>
              <a:ext uri="{FF2B5EF4-FFF2-40B4-BE49-F238E27FC236}">
                <a16:creationId xmlns:a16="http://schemas.microsoft.com/office/drawing/2014/main" id="{B7B526C6-74A5-4887-9159-55136CEBF752}"/>
              </a:ext>
            </a:extLst>
          </p:cNvPr>
          <p:cNvCxnSpPr>
            <a:cxnSpLocks/>
          </p:cNvCxnSpPr>
          <p:nvPr/>
        </p:nvCxnSpPr>
        <p:spPr>
          <a:xfrm flipH="1" flipV="1">
            <a:off x="11665153" y="4434607"/>
            <a:ext cx="12328" cy="8455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2">
            <a:extLst>
              <a:ext uri="{FF2B5EF4-FFF2-40B4-BE49-F238E27FC236}">
                <a16:creationId xmlns:a16="http://schemas.microsoft.com/office/drawing/2014/main" id="{A2A4099E-C0AF-4C3D-A00F-F7F9CFF9A8FD}"/>
              </a:ext>
            </a:extLst>
          </p:cNvPr>
          <p:cNvSpPr/>
          <p:nvPr/>
        </p:nvSpPr>
        <p:spPr>
          <a:xfrm>
            <a:off x="5431911" y="7883345"/>
            <a:ext cx="1055719" cy="80525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68" name="Abrir llave 67">
            <a:extLst>
              <a:ext uri="{FF2B5EF4-FFF2-40B4-BE49-F238E27FC236}">
                <a16:creationId xmlns:a16="http://schemas.microsoft.com/office/drawing/2014/main" id="{2D0BA726-DC06-4732-AEA8-0AF861FDDD1B}"/>
              </a:ext>
            </a:extLst>
          </p:cNvPr>
          <p:cNvSpPr/>
          <p:nvPr/>
        </p:nvSpPr>
        <p:spPr>
          <a:xfrm rot="16200000">
            <a:off x="5799919" y="5161247"/>
            <a:ext cx="191830" cy="4432841"/>
          </a:xfrm>
          <a:prstGeom prst="lef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92B7DFBA-1CDD-416F-AEAC-6F88065F9AEE}"/>
              </a:ext>
            </a:extLst>
          </p:cNvPr>
          <p:cNvSpPr txBox="1"/>
          <p:nvPr/>
        </p:nvSpPr>
        <p:spPr>
          <a:xfrm>
            <a:off x="4992385" y="8042267"/>
            <a:ext cx="1987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3600" b="1" dirty="0">
                <a:solidFill>
                  <a:prstClr val="black"/>
                </a:solidFill>
                <a:latin typeface="Arial"/>
              </a:rPr>
              <a:t>58%</a:t>
            </a:r>
          </a:p>
        </p:txBody>
      </p:sp>
      <p:sp>
        <p:nvSpPr>
          <p:cNvPr id="70" name="Bocadillo: rectángulo con esquinas redondeadas 69">
            <a:extLst>
              <a:ext uri="{FF2B5EF4-FFF2-40B4-BE49-F238E27FC236}">
                <a16:creationId xmlns:a16="http://schemas.microsoft.com/office/drawing/2014/main" id="{84FB467E-D5B9-41AC-A220-2138D79B35FB}"/>
              </a:ext>
            </a:extLst>
          </p:cNvPr>
          <p:cNvSpPr/>
          <p:nvPr/>
        </p:nvSpPr>
        <p:spPr>
          <a:xfrm>
            <a:off x="2335176" y="8885102"/>
            <a:ext cx="3293132" cy="695345"/>
          </a:xfrm>
          <a:prstGeom prst="wedgeRoundRectCallout">
            <a:avLst>
              <a:gd name="adj1" fmla="val 37271"/>
              <a:gd name="adj2" fmla="val -112599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66B017B5-6EEF-4378-B5AE-434026CE37BE}"/>
              </a:ext>
            </a:extLst>
          </p:cNvPr>
          <p:cNvSpPr txBox="1"/>
          <p:nvPr/>
        </p:nvSpPr>
        <p:spPr>
          <a:xfrm>
            <a:off x="2467648" y="8934116"/>
            <a:ext cx="2950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b="1" dirty="0">
                <a:latin typeface="Arial"/>
              </a:rPr>
              <a:t>Menos de una semana + Por lo menos una semana pero no 1 mes + Por lo menos un mes pero no 3 meses.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 </a:t>
            </a:r>
            <a:endParaRPr lang="es-PE" sz="1200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0772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1322190" y="665917"/>
            <a:ext cx="12409852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4000" b="1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Comparativo AL: Índices de Capacidades Financieras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AEEC2490-ED2C-4E0E-A920-1549DB667D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458009"/>
              </p:ext>
            </p:extLst>
          </p:nvPr>
        </p:nvGraphicFramePr>
        <p:xfrm>
          <a:off x="3472542" y="1612231"/>
          <a:ext cx="10914499" cy="6841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Elipse 1">
            <a:extLst>
              <a:ext uri="{FF2B5EF4-FFF2-40B4-BE49-F238E27FC236}">
                <a16:creationId xmlns:a16="http://schemas.microsoft.com/office/drawing/2014/main" id="{1DD0CA2C-2A2B-AB46-BF81-3C5D05AED53D}"/>
              </a:ext>
            </a:extLst>
          </p:cNvPr>
          <p:cNvSpPr/>
          <p:nvPr/>
        </p:nvSpPr>
        <p:spPr>
          <a:xfrm>
            <a:off x="3590692" y="6155473"/>
            <a:ext cx="1003609" cy="60216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9314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1086253" y="673520"/>
            <a:ext cx="1400977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1305144"/>
            <a:r>
              <a:rPr lang="es-ES_tradnl" sz="4000" b="1" dirty="0">
                <a:solidFill>
                  <a:prstClr val="black">
                    <a:lumMod val="75000"/>
                    <a:lumOff val="25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Índice de Capacidades Financieras Ecuador por grupos poblacionales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D5714071-7064-446C-8771-C7DC0643B1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6548202"/>
              </p:ext>
            </p:extLst>
          </p:nvPr>
        </p:nvGraphicFramePr>
        <p:xfrm>
          <a:off x="2048376" y="1500228"/>
          <a:ext cx="14346656" cy="7265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0803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815102" y="777137"/>
            <a:ext cx="13594242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4000" b="1" dirty="0">
                <a:solidFill>
                  <a:schemeClr val="tx1">
                    <a:lumMod val="75000"/>
                    <a:lumOff val="2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Índice de Bienestar Financiero de Ecuador por grupos poblacionales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61A6E61-1173-4961-8F95-8629F1B401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605271"/>
              </p:ext>
            </p:extLst>
          </p:nvPr>
        </p:nvGraphicFramePr>
        <p:xfrm>
          <a:off x="4340752" y="1500228"/>
          <a:ext cx="9647964" cy="726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75410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6E537CB-A469-784C-A529-799117068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3481"/>
            <a:ext cx="17636868" cy="9795494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39CE037-4E21-6C43-8A67-E9B978B689D5}"/>
              </a:ext>
            </a:extLst>
          </p:cNvPr>
          <p:cNvSpPr txBox="1">
            <a:spLocks/>
          </p:cNvSpPr>
          <p:nvPr/>
        </p:nvSpPr>
        <p:spPr>
          <a:xfrm>
            <a:off x="2724092" y="3831265"/>
            <a:ext cx="12798818" cy="97384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5480"/>
              </a:lnSpc>
            </a:pPr>
            <a:r>
              <a:rPr lang="en-US" sz="5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Detrás</a:t>
            </a:r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 de </a:t>
            </a:r>
            <a:r>
              <a:rPr lang="en-US" sz="5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todo</a:t>
            </a:r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 </a:t>
            </a:r>
            <a:b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</a:br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lo que </a:t>
            </a:r>
            <a:r>
              <a:rPr lang="en-US" sz="5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hacemos</a:t>
            </a:r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en-US" sz="5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estás</a:t>
            </a:r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 </a:t>
            </a:r>
            <a:r>
              <a:rPr lang="en-US" sz="5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tú</a:t>
            </a:r>
            <a:endParaRPr lang="es-ES_tradnl" sz="5400" b="1" dirty="0">
              <a:solidFill>
                <a:schemeClr val="tx1">
                  <a:lumMod val="75000"/>
                  <a:lumOff val="25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7" name="Paralelogramo 6">
            <a:extLst>
              <a:ext uri="{FF2B5EF4-FFF2-40B4-BE49-F238E27FC236}">
                <a16:creationId xmlns:a16="http://schemas.microsoft.com/office/drawing/2014/main" id="{A09E9D76-F191-C540-8315-E9050B14CD5A}"/>
              </a:ext>
            </a:extLst>
          </p:cNvPr>
          <p:cNvSpPr/>
          <p:nvPr/>
        </p:nvSpPr>
        <p:spPr>
          <a:xfrm>
            <a:off x="11832674" y="9428814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9" name="Paralelogramo 8">
            <a:extLst>
              <a:ext uri="{FF2B5EF4-FFF2-40B4-BE49-F238E27FC236}">
                <a16:creationId xmlns:a16="http://schemas.microsoft.com/office/drawing/2014/main" id="{9A58166B-75F0-AB43-998B-C045A04DCCEE}"/>
              </a:ext>
            </a:extLst>
          </p:cNvPr>
          <p:cNvSpPr/>
          <p:nvPr/>
        </p:nvSpPr>
        <p:spPr>
          <a:xfrm>
            <a:off x="1669343" y="-14989"/>
            <a:ext cx="4404392" cy="323200"/>
          </a:xfrm>
          <a:prstGeom prst="parallelogram">
            <a:avLst>
              <a:gd name="adj" fmla="val 36949"/>
            </a:avLst>
          </a:prstGeom>
          <a:solidFill>
            <a:srgbClr val="48DFC9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11700386-A198-954C-AAF3-8B58707DB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21616" y="272770"/>
            <a:ext cx="4622523" cy="154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97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9D2C778-3BDD-CC40-902B-29AF030E2AD4}"/>
              </a:ext>
            </a:extLst>
          </p:cNvPr>
          <p:cNvSpPr txBox="1">
            <a:spLocks/>
          </p:cNvSpPr>
          <p:nvPr/>
        </p:nvSpPr>
        <p:spPr>
          <a:xfrm>
            <a:off x="11791123" y="4454290"/>
            <a:ext cx="3739824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95959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www.caf.com</a:t>
            </a:r>
            <a:br>
              <a:rPr lang="en-US" sz="2000" b="1" dirty="0">
                <a:solidFill>
                  <a:srgbClr val="95959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000" b="1" dirty="0">
                <a:solidFill>
                  <a:srgbClr val="95959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@</a:t>
            </a:r>
            <a:r>
              <a:rPr lang="en-US" sz="2000" b="1" dirty="0" err="1">
                <a:solidFill>
                  <a:srgbClr val="95959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AgendaCAF</a:t>
            </a:r>
            <a:endParaRPr lang="es-ES_tradnl" sz="2000" b="1" dirty="0">
              <a:solidFill>
                <a:srgbClr val="95959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3FD22FDE-1F1F-5E4A-BB05-47D03FAC80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01078" y="3614287"/>
            <a:ext cx="6868665" cy="2289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7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5271CB5-6CD4-4BF2-94F0-2894095BECC9}"/>
              </a:ext>
            </a:extLst>
          </p:cNvPr>
          <p:cNvSpPr/>
          <p:nvPr/>
        </p:nvSpPr>
        <p:spPr>
          <a:xfrm>
            <a:off x="2177752" y="4876006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4614ED3-2B85-410E-A976-6ADEEAC8FB37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CAB33F2-61D8-4B76-8507-7CE7D7ECECEF}"/>
              </a:ext>
            </a:extLst>
          </p:cNvPr>
          <p:cNvSpPr/>
          <p:nvPr/>
        </p:nvSpPr>
        <p:spPr>
          <a:xfrm>
            <a:off x="8519498" y="4631364"/>
            <a:ext cx="258404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81C4584-F8F3-4079-A387-EC7F06391A26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A2271A3-54F4-43F4-8AE5-90A3E7B15083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BB1A08C-1B37-4D33-9188-22A7184A8448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7E52CF-BAE8-4F40-B4E7-4EDD1039C51F}"/>
              </a:ext>
            </a:extLst>
          </p:cNvPr>
          <p:cNvSpPr/>
          <p:nvPr/>
        </p:nvSpPr>
        <p:spPr>
          <a:xfrm>
            <a:off x="8519498" y="4631364"/>
            <a:ext cx="258404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8411F16-30F7-4797-BB7E-81F33916543D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FF3FCCD-8277-46A1-92F1-57A9BEE3F5E3}"/>
              </a:ext>
            </a:extLst>
          </p:cNvPr>
          <p:cNvSpPr/>
          <p:nvPr/>
        </p:nvSpPr>
        <p:spPr>
          <a:xfrm>
            <a:off x="8519498" y="4631364"/>
            <a:ext cx="258404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 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21FAC41-C36A-458A-965C-B5198A5C16C5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FB9E8F4-5620-49E4-87A4-2198AFD971DF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graphicFrame>
        <p:nvGraphicFramePr>
          <p:cNvPr id="30" name="Gráfico 29">
            <a:extLst>
              <a:ext uri="{FF2B5EF4-FFF2-40B4-BE49-F238E27FC236}">
                <a16:creationId xmlns:a16="http://schemas.microsoft.com/office/drawing/2014/main" id="{17E08B5A-5A0D-4BD3-99B9-5C7EC8F788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8905026"/>
              </p:ext>
            </p:extLst>
          </p:nvPr>
        </p:nvGraphicFramePr>
        <p:xfrm>
          <a:off x="2740052" y="3095405"/>
          <a:ext cx="5356730" cy="5564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CuadroTexto 31">
            <a:extLst>
              <a:ext uri="{FF2B5EF4-FFF2-40B4-BE49-F238E27FC236}">
                <a16:creationId xmlns:a16="http://schemas.microsoft.com/office/drawing/2014/main" id="{B97CBBB0-EA28-4813-AE0E-40E0A9659569}"/>
              </a:ext>
            </a:extLst>
          </p:cNvPr>
          <p:cNvSpPr txBox="1"/>
          <p:nvPr/>
        </p:nvSpPr>
        <p:spPr>
          <a:xfrm>
            <a:off x="2596085" y="2038525"/>
            <a:ext cx="227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TENENCIA PRODUCTOS DE DEPÓSITO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9F7E4D8F-2617-4810-81C3-503CEF3654E0}"/>
              </a:ext>
            </a:extLst>
          </p:cNvPr>
          <p:cNvSpPr txBox="1"/>
          <p:nvPr/>
        </p:nvSpPr>
        <p:spPr>
          <a:xfrm>
            <a:off x="2815908" y="4179862"/>
            <a:ext cx="1133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PE" sz="1200" dirty="0">
                <a:solidFill>
                  <a:srgbClr val="2F469C">
                    <a:lumMod val="50000"/>
                  </a:srgbClr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72%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B5FDC86-B467-434D-B0CC-039719E561B5}"/>
              </a:ext>
            </a:extLst>
          </p:cNvPr>
          <p:cNvSpPr txBox="1"/>
          <p:nvPr/>
        </p:nvSpPr>
        <p:spPr>
          <a:xfrm>
            <a:off x="2815908" y="5531419"/>
            <a:ext cx="2058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PE" sz="1200" dirty="0">
                <a:solidFill>
                  <a:srgbClr val="2F469C">
                    <a:lumMod val="50000"/>
                  </a:srgbClr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13% </a:t>
            </a:r>
            <a:r>
              <a:rPr lang="es-PE" sz="1200" dirty="0">
                <a:solidFill>
                  <a:srgbClr val="2F469C">
                    <a:lumMod val="50000"/>
                  </a:srgbClr>
                </a:solidFill>
                <a:latin typeface="Arial"/>
              </a:rPr>
              <a:t>/ </a:t>
            </a:r>
            <a:r>
              <a:rPr lang="es-PE" sz="1200" dirty="0" err="1">
                <a:solidFill>
                  <a:srgbClr val="2F469C">
                    <a:lumMod val="50000"/>
                  </a:srgbClr>
                </a:solidFill>
                <a:latin typeface="Arial"/>
              </a:rPr>
              <a:t>Homb</a:t>
            </a:r>
            <a:r>
              <a:rPr lang="es-PE" sz="1200" dirty="0">
                <a:solidFill>
                  <a:srgbClr val="2F469C">
                    <a:lumMod val="50000"/>
                  </a:srgbClr>
                </a:solidFill>
                <a:latin typeface="Arial"/>
              </a:rPr>
              <a:t>.:</a:t>
            </a:r>
            <a:r>
              <a:rPr lang="es-PE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9%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2710C43-8354-4C6D-9BD5-FD04172B29B0}"/>
              </a:ext>
            </a:extLst>
          </p:cNvPr>
          <p:cNvSpPr txBox="1"/>
          <p:nvPr/>
        </p:nvSpPr>
        <p:spPr>
          <a:xfrm>
            <a:off x="193078" y="8990815"/>
            <a:ext cx="16031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Base: Total de encuestados que conocen los productos financieros (1046)</a:t>
            </a:r>
          </a:p>
        </p:txBody>
      </p:sp>
      <p:graphicFrame>
        <p:nvGraphicFramePr>
          <p:cNvPr id="38" name="Gráfico 37">
            <a:extLst>
              <a:ext uri="{FF2B5EF4-FFF2-40B4-BE49-F238E27FC236}">
                <a16:creationId xmlns:a16="http://schemas.microsoft.com/office/drawing/2014/main" id="{03637777-F9C4-4923-9799-8E0B4ED406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1863943"/>
              </p:ext>
            </p:extLst>
          </p:nvPr>
        </p:nvGraphicFramePr>
        <p:xfrm>
          <a:off x="11878983" y="2961038"/>
          <a:ext cx="4974105" cy="5896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CuadroTexto 40">
            <a:extLst>
              <a:ext uri="{FF2B5EF4-FFF2-40B4-BE49-F238E27FC236}">
                <a16:creationId xmlns:a16="http://schemas.microsoft.com/office/drawing/2014/main" id="{2917C3E3-BAF6-4CFE-9FC5-0FBE43CC81A6}"/>
              </a:ext>
            </a:extLst>
          </p:cNvPr>
          <p:cNvSpPr txBox="1"/>
          <p:nvPr/>
        </p:nvSpPr>
        <p:spPr>
          <a:xfrm>
            <a:off x="11425591" y="2028860"/>
            <a:ext cx="227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TENENCIA PRODUCTOS DE CRÉDITO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257596F5-C14A-4B94-9F05-06EB790D08E6}"/>
              </a:ext>
            </a:extLst>
          </p:cNvPr>
          <p:cNvSpPr txBox="1"/>
          <p:nvPr/>
        </p:nvSpPr>
        <p:spPr>
          <a:xfrm>
            <a:off x="11945398" y="3707517"/>
            <a:ext cx="2326468" cy="285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srgbClr val="2F469C">
                    <a:lumMod val="50000"/>
                  </a:srgbClr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22% </a:t>
            </a:r>
            <a:r>
              <a:rPr lang="es-PE" sz="1200" dirty="0">
                <a:solidFill>
                  <a:prstClr val="black"/>
                </a:solidFill>
                <a:latin typeface="Arial"/>
              </a:rPr>
              <a:t>/ NSE C+: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 24%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D7B363C-B72F-4651-937B-4599F6BBD664}"/>
              </a:ext>
            </a:extLst>
          </p:cNvPr>
          <p:cNvSpPr txBox="1"/>
          <p:nvPr/>
        </p:nvSpPr>
        <p:spPr>
          <a:xfrm>
            <a:off x="1438607" y="3791394"/>
            <a:ext cx="1377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Cuenta de ahorro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7B0D03F-E74C-446F-B483-2ED740E273E2}"/>
              </a:ext>
            </a:extLst>
          </p:cNvPr>
          <p:cNvSpPr txBox="1"/>
          <p:nvPr/>
        </p:nvSpPr>
        <p:spPr>
          <a:xfrm>
            <a:off x="1414574" y="5114929"/>
            <a:ext cx="1317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Cuenta corriente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B6D01F07-206C-46ED-8F4A-91F88983F805}"/>
              </a:ext>
            </a:extLst>
          </p:cNvPr>
          <p:cNvSpPr txBox="1"/>
          <p:nvPr/>
        </p:nvSpPr>
        <p:spPr>
          <a:xfrm>
            <a:off x="596515" y="6378230"/>
            <a:ext cx="2143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Depósito/inversiones a plazo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C3D84C1-CD32-4531-B51B-C3A5F32E2354}"/>
              </a:ext>
            </a:extLst>
          </p:cNvPr>
          <p:cNvSpPr txBox="1"/>
          <p:nvPr/>
        </p:nvSpPr>
        <p:spPr>
          <a:xfrm>
            <a:off x="-29825" y="7794008"/>
            <a:ext cx="2901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Cuenta en el celular (dinero electrónico)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D04A5B1-9427-4513-99DD-D4B9BDEA14AB}"/>
              </a:ext>
            </a:extLst>
          </p:cNvPr>
          <p:cNvSpPr txBox="1"/>
          <p:nvPr/>
        </p:nvSpPr>
        <p:spPr>
          <a:xfrm>
            <a:off x="10449151" y="3444418"/>
            <a:ext cx="1361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Tarjeta de crédito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6C289C99-F3D4-4769-8511-A6250FD1536C}"/>
              </a:ext>
            </a:extLst>
          </p:cNvPr>
          <p:cNvSpPr txBox="1"/>
          <p:nvPr/>
        </p:nvSpPr>
        <p:spPr>
          <a:xfrm>
            <a:off x="9666163" y="4179861"/>
            <a:ext cx="2238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Crédito para comprar vivienda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3151B29C-7607-43E0-B660-E49372DDC09B}"/>
              </a:ext>
            </a:extLst>
          </p:cNvPr>
          <p:cNvSpPr txBox="1"/>
          <p:nvPr/>
        </p:nvSpPr>
        <p:spPr>
          <a:xfrm>
            <a:off x="9614564" y="4976429"/>
            <a:ext cx="2247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Crédito para comprar vehículo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7D971D9E-5AB6-45B4-8FBF-DD3B9F3F7B04}"/>
              </a:ext>
            </a:extLst>
          </p:cNvPr>
          <p:cNvSpPr txBox="1"/>
          <p:nvPr/>
        </p:nvSpPr>
        <p:spPr>
          <a:xfrm>
            <a:off x="9480010" y="5909151"/>
            <a:ext cx="2364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Crédito para pagar la educación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940625AD-A74D-4A42-ADA9-5F859C5564AB}"/>
              </a:ext>
            </a:extLst>
          </p:cNvPr>
          <p:cNvSpPr txBox="1"/>
          <p:nvPr/>
        </p:nvSpPr>
        <p:spPr>
          <a:xfrm>
            <a:off x="9614564" y="6609453"/>
            <a:ext cx="2196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Crédito en casas comerciales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FC3A83F6-ED50-45DB-98F7-4D586A52828E}"/>
              </a:ext>
            </a:extLst>
          </p:cNvPr>
          <p:cNvSpPr txBox="1"/>
          <p:nvPr/>
        </p:nvSpPr>
        <p:spPr>
          <a:xfrm>
            <a:off x="9200620" y="7441707"/>
            <a:ext cx="2678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Crédito para comprar equipos o insumos para un negocio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FDE69334-8C93-40B4-8AB2-8E6950F197B3}"/>
              </a:ext>
            </a:extLst>
          </p:cNvPr>
          <p:cNvSpPr txBox="1"/>
          <p:nvPr/>
        </p:nvSpPr>
        <p:spPr>
          <a:xfrm>
            <a:off x="8925371" y="8247430"/>
            <a:ext cx="2919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Crédito de consumo de libre destinación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5" name="Titre 6">
            <a:extLst>
              <a:ext uri="{FF2B5EF4-FFF2-40B4-BE49-F238E27FC236}">
                <a16:creationId xmlns:a16="http://schemas.microsoft.com/office/drawing/2014/main" id="{95053689-D888-442A-B320-41398FA327C7}"/>
              </a:ext>
            </a:extLst>
          </p:cNvPr>
          <p:cNvSpPr txBox="1">
            <a:spLocks/>
          </p:cNvSpPr>
          <p:nvPr/>
        </p:nvSpPr>
        <p:spPr>
          <a:xfrm>
            <a:off x="8519499" y="368962"/>
            <a:ext cx="5469434" cy="757130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Entre los productos de crédito, la tarjeta de crédito es la más usada. Hay mayor tenencia de la TC en los NSE más altos.</a:t>
            </a:r>
          </a:p>
        </p:txBody>
      </p:sp>
      <p:sp>
        <p:nvSpPr>
          <p:cNvPr id="56" name="Titre 6">
            <a:extLst>
              <a:ext uri="{FF2B5EF4-FFF2-40B4-BE49-F238E27FC236}">
                <a16:creationId xmlns:a16="http://schemas.microsoft.com/office/drawing/2014/main" id="{DAB30EA4-8728-4B80-9086-1829DB471DDD}"/>
              </a:ext>
            </a:extLst>
          </p:cNvPr>
          <p:cNvSpPr txBox="1">
            <a:spLocks/>
          </p:cNvSpPr>
          <p:nvPr/>
        </p:nvSpPr>
        <p:spPr>
          <a:xfrm>
            <a:off x="404786" y="434924"/>
            <a:ext cx="7183130" cy="757130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Dentro de los productos de depósito, la cuenta de ahorro y la cuenta corriente tienen más penetración, particularmente en los NSE altos. La cuenta corriente tiene mayor tenencia por parte de los hombres.</a:t>
            </a:r>
          </a:p>
        </p:txBody>
      </p:sp>
    </p:spTree>
    <p:extLst>
      <p:ext uri="{BB962C8B-B14F-4D97-AF65-F5344CB8AC3E}">
        <p14:creationId xmlns:p14="http://schemas.microsoft.com/office/powerpoint/2010/main" val="4279537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5271CB5-6CD4-4BF2-94F0-2894095BECC9}"/>
              </a:ext>
            </a:extLst>
          </p:cNvPr>
          <p:cNvSpPr/>
          <p:nvPr/>
        </p:nvSpPr>
        <p:spPr>
          <a:xfrm>
            <a:off x="2177752" y="4876006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34614ED3-2B85-410E-A976-6ADEEAC8FB37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6CAB33F2-61D8-4B76-8507-7CE7D7ECECEF}"/>
              </a:ext>
            </a:extLst>
          </p:cNvPr>
          <p:cNvSpPr/>
          <p:nvPr/>
        </p:nvSpPr>
        <p:spPr>
          <a:xfrm>
            <a:off x="8519498" y="4631364"/>
            <a:ext cx="258404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 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81C4584-F8F3-4079-A387-EC7F06391A26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A2271A3-54F4-43F4-8AE5-90A3E7B15083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BB1A08C-1B37-4D33-9188-22A7184A8448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27E52CF-BAE8-4F40-B4E7-4EDD1039C51F}"/>
              </a:ext>
            </a:extLst>
          </p:cNvPr>
          <p:cNvSpPr/>
          <p:nvPr/>
        </p:nvSpPr>
        <p:spPr>
          <a:xfrm>
            <a:off x="8519498" y="4631364"/>
            <a:ext cx="258404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 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38411F16-30F7-4797-BB7E-81F33916543D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FF3FCCD-8277-46A1-92F1-57A9BEE3F5E3}"/>
              </a:ext>
            </a:extLst>
          </p:cNvPr>
          <p:cNvSpPr/>
          <p:nvPr/>
        </p:nvSpPr>
        <p:spPr>
          <a:xfrm>
            <a:off x="8519498" y="4631364"/>
            <a:ext cx="258404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 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A21FAC41-C36A-458A-965C-B5198A5C16C5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0FB9E8F4-5620-49E4-87A4-2198AFD971DF}"/>
              </a:ext>
            </a:extLst>
          </p:cNvPr>
          <p:cNvSpPr/>
          <p:nvPr/>
        </p:nvSpPr>
        <p:spPr>
          <a:xfrm>
            <a:off x="8515490" y="4631364"/>
            <a:ext cx="266420" cy="4876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s-CO" dirty="0"/>
          </a:p>
        </p:txBody>
      </p:sp>
      <p:graphicFrame>
        <p:nvGraphicFramePr>
          <p:cNvPr id="30" name="Gráfico 29">
            <a:extLst>
              <a:ext uri="{FF2B5EF4-FFF2-40B4-BE49-F238E27FC236}">
                <a16:creationId xmlns:a16="http://schemas.microsoft.com/office/drawing/2014/main" id="{17E08B5A-5A0D-4BD3-99B9-5C7EC8F78818}"/>
              </a:ext>
            </a:extLst>
          </p:cNvPr>
          <p:cNvGraphicFramePr/>
          <p:nvPr/>
        </p:nvGraphicFramePr>
        <p:xfrm>
          <a:off x="449236" y="2638173"/>
          <a:ext cx="5356730" cy="5564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" name="CuadroTexto 36">
            <a:extLst>
              <a:ext uri="{FF2B5EF4-FFF2-40B4-BE49-F238E27FC236}">
                <a16:creationId xmlns:a16="http://schemas.microsoft.com/office/drawing/2014/main" id="{62710C43-8354-4C6D-9BD5-FD04172B29B0}"/>
              </a:ext>
            </a:extLst>
          </p:cNvPr>
          <p:cNvSpPr txBox="1"/>
          <p:nvPr/>
        </p:nvSpPr>
        <p:spPr>
          <a:xfrm>
            <a:off x="120376" y="8833573"/>
            <a:ext cx="16790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Base: Total de encuestados que conocen los productos financieros (1046)</a:t>
            </a:r>
          </a:p>
        </p:txBody>
      </p:sp>
      <p:graphicFrame>
        <p:nvGraphicFramePr>
          <p:cNvPr id="44" name="Gráfico 43">
            <a:extLst>
              <a:ext uri="{FF2B5EF4-FFF2-40B4-BE49-F238E27FC236}">
                <a16:creationId xmlns:a16="http://schemas.microsoft.com/office/drawing/2014/main" id="{503DD00E-CDBC-40D6-85F8-5556D93F23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4684824"/>
              </p:ext>
            </p:extLst>
          </p:nvPr>
        </p:nvGraphicFramePr>
        <p:xfrm>
          <a:off x="3522226" y="2643766"/>
          <a:ext cx="5605506" cy="6071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CuadroTexto 46">
            <a:extLst>
              <a:ext uri="{FF2B5EF4-FFF2-40B4-BE49-F238E27FC236}">
                <a16:creationId xmlns:a16="http://schemas.microsoft.com/office/drawing/2014/main" id="{FF0C7516-52F5-45C3-805B-26114A3208A0}"/>
              </a:ext>
            </a:extLst>
          </p:cNvPr>
          <p:cNvSpPr txBox="1"/>
          <p:nvPr/>
        </p:nvSpPr>
        <p:spPr>
          <a:xfrm>
            <a:off x="3975570" y="1720436"/>
            <a:ext cx="227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TENENCIA PRODUCTOS DE SEGURO</a:t>
            </a:r>
          </a:p>
        </p:txBody>
      </p:sp>
      <p:graphicFrame>
        <p:nvGraphicFramePr>
          <p:cNvPr id="48" name="Gráfico 47">
            <a:extLst>
              <a:ext uri="{FF2B5EF4-FFF2-40B4-BE49-F238E27FC236}">
                <a16:creationId xmlns:a16="http://schemas.microsoft.com/office/drawing/2014/main" id="{CCADB071-5CDA-47D8-8266-0E5D0E2EC35E}"/>
              </a:ext>
            </a:extLst>
          </p:cNvPr>
          <p:cNvGraphicFramePr/>
          <p:nvPr/>
        </p:nvGraphicFramePr>
        <p:xfrm>
          <a:off x="12399602" y="2638173"/>
          <a:ext cx="4448562" cy="5896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0" name="CuadroTexto 49">
            <a:extLst>
              <a:ext uri="{FF2B5EF4-FFF2-40B4-BE49-F238E27FC236}">
                <a16:creationId xmlns:a16="http://schemas.microsoft.com/office/drawing/2014/main" id="{E61C3ED6-633B-4B22-9BE2-0C378811D0C8}"/>
              </a:ext>
            </a:extLst>
          </p:cNvPr>
          <p:cNvSpPr txBox="1"/>
          <p:nvPr/>
        </p:nvSpPr>
        <p:spPr>
          <a:xfrm>
            <a:off x="12849024" y="1437844"/>
            <a:ext cx="2279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TENENCIA PRODUCTOS DE PENSIONES E INVERSIÓN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57F3AD3-CFD2-4B70-92C1-AF2FF7E6A780}"/>
              </a:ext>
            </a:extLst>
          </p:cNvPr>
          <p:cNvSpPr txBox="1"/>
          <p:nvPr/>
        </p:nvSpPr>
        <p:spPr>
          <a:xfrm>
            <a:off x="3615675" y="4232730"/>
            <a:ext cx="2045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PE" sz="1200" dirty="0">
                <a:solidFill>
                  <a:srgbClr val="2F469C">
                    <a:lumMod val="50000"/>
                  </a:srgbClr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9% </a:t>
            </a:r>
            <a:r>
              <a:rPr lang="es-PE" sz="1200" dirty="0">
                <a:solidFill>
                  <a:prstClr val="black"/>
                </a:solidFill>
                <a:latin typeface="Arial"/>
              </a:rPr>
              <a:t>/ NSE C+: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 8%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D7B363C-B72F-4651-937B-4599F6BBD664}"/>
              </a:ext>
            </a:extLst>
          </p:cNvPr>
          <p:cNvSpPr txBox="1"/>
          <p:nvPr/>
        </p:nvSpPr>
        <p:spPr>
          <a:xfrm>
            <a:off x="2301867" y="3129034"/>
            <a:ext cx="1215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Seguro de vida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FF01832-5BC0-4145-AA6E-42A33E375D86}"/>
              </a:ext>
            </a:extLst>
          </p:cNvPr>
          <p:cNvSpPr txBox="1"/>
          <p:nvPr/>
        </p:nvSpPr>
        <p:spPr>
          <a:xfrm>
            <a:off x="251779" y="3921801"/>
            <a:ext cx="3270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Seguro de salud obligatorio (IESS o privado)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6AAA399-2642-4AF0-B334-F79916512355}"/>
              </a:ext>
            </a:extLst>
          </p:cNvPr>
          <p:cNvSpPr txBox="1"/>
          <p:nvPr/>
        </p:nvSpPr>
        <p:spPr>
          <a:xfrm>
            <a:off x="2378811" y="4751286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Plan funerario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B228C38-565A-4936-B03D-83B05630E11E}"/>
              </a:ext>
            </a:extLst>
          </p:cNvPr>
          <p:cNvSpPr txBox="1"/>
          <p:nvPr/>
        </p:nvSpPr>
        <p:spPr>
          <a:xfrm>
            <a:off x="1057936" y="5593416"/>
            <a:ext cx="2459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Seguro de accidentes personales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8EB01C3-7265-48E4-99EF-4D8E21FE1A10}"/>
              </a:ext>
            </a:extLst>
          </p:cNvPr>
          <p:cNvSpPr txBox="1"/>
          <p:nvPr/>
        </p:nvSpPr>
        <p:spPr>
          <a:xfrm>
            <a:off x="909010" y="6467938"/>
            <a:ext cx="26132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Seguro por un crédito para vivienda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0D862F1-02A5-4F8A-9548-6C110ADD5B94}"/>
              </a:ext>
            </a:extLst>
          </p:cNvPr>
          <p:cNvSpPr txBox="1"/>
          <p:nvPr/>
        </p:nvSpPr>
        <p:spPr>
          <a:xfrm>
            <a:off x="2144926" y="7260705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Seguro educativo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502D5ABA-5F95-49BA-A96A-B2A31FA302F6}"/>
              </a:ext>
            </a:extLst>
          </p:cNvPr>
          <p:cNvSpPr txBox="1"/>
          <p:nvPr/>
        </p:nvSpPr>
        <p:spPr>
          <a:xfrm>
            <a:off x="530701" y="8050675"/>
            <a:ext cx="2991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Seguro para un crédito para auto o moto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2" name="Titre 6">
            <a:extLst>
              <a:ext uri="{FF2B5EF4-FFF2-40B4-BE49-F238E27FC236}">
                <a16:creationId xmlns:a16="http://schemas.microsoft.com/office/drawing/2014/main" id="{22C35F95-EEE0-48B5-8C4D-FEADC7F2239D}"/>
              </a:ext>
            </a:extLst>
          </p:cNvPr>
          <p:cNvSpPr txBox="1">
            <a:spLocks/>
          </p:cNvSpPr>
          <p:nvPr/>
        </p:nvSpPr>
        <p:spPr>
          <a:xfrm>
            <a:off x="404786" y="305885"/>
            <a:ext cx="6733951" cy="757130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Ningún producto de seguros destaca significativamente en la tenencia. En los NSE más altos hay mayor penetración del seguro de salud.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273DE154-3125-4B41-8940-588C742B7669}"/>
              </a:ext>
            </a:extLst>
          </p:cNvPr>
          <p:cNvSpPr txBox="1"/>
          <p:nvPr/>
        </p:nvSpPr>
        <p:spPr>
          <a:xfrm>
            <a:off x="9071447" y="3280535"/>
            <a:ext cx="3328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Pensión de jubilación por discapacidad (IESS)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7F4A612E-99A5-48F8-84D8-5CB90302A8A6}"/>
              </a:ext>
            </a:extLst>
          </p:cNvPr>
          <p:cNvSpPr txBox="1"/>
          <p:nvPr/>
        </p:nvSpPr>
        <p:spPr>
          <a:xfrm>
            <a:off x="9614514" y="4474387"/>
            <a:ext cx="2640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Fondo de pensiones IESS o privado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D954B63A-0BC7-4D0D-8336-5AF5ED33C45D}"/>
              </a:ext>
            </a:extLst>
          </p:cNvPr>
          <p:cNvSpPr txBox="1"/>
          <p:nvPr/>
        </p:nvSpPr>
        <p:spPr>
          <a:xfrm>
            <a:off x="10265333" y="5585513"/>
            <a:ext cx="1989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Plan de pensión voluntaria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B4F4B645-2825-4D4B-B73B-940471EC1F97}"/>
              </a:ext>
            </a:extLst>
          </p:cNvPr>
          <p:cNvSpPr txBox="1"/>
          <p:nvPr/>
        </p:nvSpPr>
        <p:spPr>
          <a:xfrm>
            <a:off x="9539121" y="6599512"/>
            <a:ext cx="2696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Fondo de pensiones ISS FA/ISSPOL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04772B29-7D3A-4658-B0DF-F95D2CD50770}"/>
              </a:ext>
            </a:extLst>
          </p:cNvPr>
          <p:cNvSpPr txBox="1"/>
          <p:nvPr/>
        </p:nvSpPr>
        <p:spPr>
          <a:xfrm>
            <a:off x="9609704" y="7669316"/>
            <a:ext cx="2645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Inversión (fondos, acciones, bonos)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4" name="Titre 6">
            <a:extLst>
              <a:ext uri="{FF2B5EF4-FFF2-40B4-BE49-F238E27FC236}">
                <a16:creationId xmlns:a16="http://schemas.microsoft.com/office/drawing/2014/main" id="{D22F537B-C016-4B0E-AE76-58C1BF597874}"/>
              </a:ext>
            </a:extLst>
          </p:cNvPr>
          <p:cNvSpPr txBox="1">
            <a:spLocks/>
          </p:cNvSpPr>
          <p:nvPr/>
        </p:nvSpPr>
        <p:spPr>
          <a:xfrm>
            <a:off x="8930594" y="231888"/>
            <a:ext cx="5760809" cy="757130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De igual manera, ningún producto de pensiones o inversión destaca significativamente en la tenencia.</a:t>
            </a:r>
          </a:p>
        </p:txBody>
      </p:sp>
    </p:spTree>
    <p:extLst>
      <p:ext uri="{BB962C8B-B14F-4D97-AF65-F5344CB8AC3E}">
        <p14:creationId xmlns:p14="http://schemas.microsoft.com/office/powerpoint/2010/main" val="197939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C3E0B3E7-136A-4B25-AAEF-7F3F512E1A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7582835"/>
              </p:ext>
            </p:extLst>
          </p:nvPr>
        </p:nvGraphicFramePr>
        <p:xfrm>
          <a:off x="339891" y="2126035"/>
          <a:ext cx="5398890" cy="5033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A3A2E6AC-EB0A-4E9B-ADBF-0F0848CB625E}"/>
              </a:ext>
            </a:extLst>
          </p:cNvPr>
          <p:cNvSpPr txBox="1"/>
          <p:nvPr/>
        </p:nvSpPr>
        <p:spPr>
          <a:xfrm>
            <a:off x="849537" y="1680549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Modalidad de cobro de los ingresos</a:t>
            </a:r>
          </a:p>
        </p:txBody>
      </p:sp>
      <p:graphicFrame>
        <p:nvGraphicFramePr>
          <p:cNvPr id="11" name="Tabla 2">
            <a:extLst>
              <a:ext uri="{FF2B5EF4-FFF2-40B4-BE49-F238E27FC236}">
                <a16:creationId xmlns:a16="http://schemas.microsoft.com/office/drawing/2014/main" id="{DE4C3553-C370-4FAD-AF77-C3FEE46ED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31498"/>
              </p:ext>
            </p:extLst>
          </p:nvPr>
        </p:nvGraphicFramePr>
        <p:xfrm>
          <a:off x="5893894" y="1795346"/>
          <a:ext cx="9699030" cy="5584023"/>
        </p:xfrm>
        <a:graphic>
          <a:graphicData uri="http://schemas.openxmlformats.org/drawingml/2006/table">
            <a:tbl>
              <a:tblPr firstRow="1" bandRow="1"/>
              <a:tblGrid>
                <a:gridCol w="1616505">
                  <a:extLst>
                    <a:ext uri="{9D8B030D-6E8A-4147-A177-3AD203B41FA5}">
                      <a16:colId xmlns:a16="http://schemas.microsoft.com/office/drawing/2014/main" val="3944943310"/>
                    </a:ext>
                  </a:extLst>
                </a:gridCol>
                <a:gridCol w="1616505">
                  <a:extLst>
                    <a:ext uri="{9D8B030D-6E8A-4147-A177-3AD203B41FA5}">
                      <a16:colId xmlns:a16="http://schemas.microsoft.com/office/drawing/2014/main" val="3116699073"/>
                    </a:ext>
                  </a:extLst>
                </a:gridCol>
                <a:gridCol w="1616505">
                  <a:extLst>
                    <a:ext uri="{9D8B030D-6E8A-4147-A177-3AD203B41FA5}">
                      <a16:colId xmlns:a16="http://schemas.microsoft.com/office/drawing/2014/main" val="445050638"/>
                    </a:ext>
                  </a:extLst>
                </a:gridCol>
                <a:gridCol w="1616505">
                  <a:extLst>
                    <a:ext uri="{9D8B030D-6E8A-4147-A177-3AD203B41FA5}">
                      <a16:colId xmlns:a16="http://schemas.microsoft.com/office/drawing/2014/main" val="1466432140"/>
                    </a:ext>
                  </a:extLst>
                </a:gridCol>
                <a:gridCol w="1616505">
                  <a:extLst>
                    <a:ext uri="{9D8B030D-6E8A-4147-A177-3AD203B41FA5}">
                      <a16:colId xmlns:a16="http://schemas.microsoft.com/office/drawing/2014/main" val="4004052721"/>
                    </a:ext>
                  </a:extLst>
                </a:gridCol>
                <a:gridCol w="1616505">
                  <a:extLst>
                    <a:ext uri="{9D8B030D-6E8A-4147-A177-3AD203B41FA5}">
                      <a16:colId xmlns:a16="http://schemas.microsoft.com/office/drawing/2014/main" val="577693088"/>
                    </a:ext>
                  </a:extLst>
                </a:gridCol>
              </a:tblGrid>
              <a:tr h="453111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NSE AB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NSE C+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NSE C-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NSE D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Urbano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Rural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331803"/>
                  </a:ext>
                </a:extLst>
              </a:tr>
              <a:tr h="855152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50%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64%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73%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74%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67%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69%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336865"/>
                  </a:ext>
                </a:extLst>
              </a:tr>
              <a:tr h="855152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42%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21%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10%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23%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25%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392037"/>
                  </a:ext>
                </a:extLst>
              </a:tr>
              <a:tr h="855152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13%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13%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7%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16%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10%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12%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073802"/>
                  </a:ext>
                </a:extLst>
              </a:tr>
              <a:tr h="855152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12%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7%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2651260"/>
                  </a:ext>
                </a:extLst>
              </a:tr>
              <a:tr h="855152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10%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4%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6%</a:t>
                      </a:r>
                      <a:endParaRPr lang="es-PE" sz="140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3725891"/>
                  </a:ext>
                </a:extLst>
              </a:tr>
              <a:tr h="855152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0110200"/>
                  </a:ext>
                </a:extLst>
              </a:tr>
            </a:tbl>
          </a:graphicData>
        </a:graphic>
      </p:graphicFrame>
      <p:sp>
        <p:nvSpPr>
          <p:cNvPr id="12" name="Elipse 11">
            <a:extLst>
              <a:ext uri="{FF2B5EF4-FFF2-40B4-BE49-F238E27FC236}">
                <a16:creationId xmlns:a16="http://schemas.microsoft.com/office/drawing/2014/main" id="{6A7967BF-6D58-4096-89A9-17BD4A241588}"/>
              </a:ext>
            </a:extLst>
          </p:cNvPr>
          <p:cNvSpPr/>
          <p:nvPr/>
        </p:nvSpPr>
        <p:spPr>
          <a:xfrm>
            <a:off x="6384758" y="3296082"/>
            <a:ext cx="632431" cy="513804"/>
          </a:xfrm>
          <a:prstGeom prst="ellipse">
            <a:avLst/>
          </a:prstGeom>
          <a:noFill/>
          <a:ln w="2857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itre 6">
            <a:extLst>
              <a:ext uri="{FF2B5EF4-FFF2-40B4-BE49-F238E27FC236}">
                <a16:creationId xmlns:a16="http://schemas.microsoft.com/office/drawing/2014/main" id="{31B6D30D-7DC6-41A3-A803-7186E0473D73}"/>
              </a:ext>
            </a:extLst>
          </p:cNvPr>
          <p:cNvSpPr txBox="1">
            <a:spLocks/>
          </p:cNvSpPr>
          <p:nvPr/>
        </p:nvSpPr>
        <p:spPr>
          <a:xfrm>
            <a:off x="405681" y="551822"/>
            <a:ext cx="12288693" cy="1089529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Entre quienes perciben algún ingreso, el 67% lo cobra en efectivo. Esta modalidad de cobro se acentúa en los niveles socioeconómicos más bajos.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2C32BE20-E0C6-4447-8444-D8973EE227E9}"/>
              </a:ext>
            </a:extLst>
          </p:cNvPr>
          <p:cNvSpPr/>
          <p:nvPr/>
        </p:nvSpPr>
        <p:spPr>
          <a:xfrm>
            <a:off x="6384758" y="4979933"/>
            <a:ext cx="632431" cy="513804"/>
          </a:xfrm>
          <a:prstGeom prst="ellipse">
            <a:avLst/>
          </a:prstGeom>
          <a:noFill/>
          <a:ln w="2857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360E66C3-47A5-4529-A705-163F6A0BA82C}"/>
              </a:ext>
            </a:extLst>
          </p:cNvPr>
          <p:cNvSpPr/>
          <p:nvPr/>
        </p:nvSpPr>
        <p:spPr>
          <a:xfrm>
            <a:off x="11210037" y="2477591"/>
            <a:ext cx="632431" cy="513804"/>
          </a:xfrm>
          <a:prstGeom prst="ellipse">
            <a:avLst/>
          </a:prstGeom>
          <a:noFill/>
          <a:ln w="2857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F9989514-7A4D-4483-9704-4B7CEAE6C427}"/>
              </a:ext>
            </a:extLst>
          </p:cNvPr>
          <p:cNvSpPr/>
          <p:nvPr/>
        </p:nvSpPr>
        <p:spPr>
          <a:xfrm>
            <a:off x="11210037" y="4139541"/>
            <a:ext cx="632431" cy="513804"/>
          </a:xfrm>
          <a:prstGeom prst="ellipse">
            <a:avLst/>
          </a:prstGeom>
          <a:noFill/>
          <a:ln w="2857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D18BE3FE-D6A3-4459-95EC-F3368514423A}"/>
              </a:ext>
            </a:extLst>
          </p:cNvPr>
          <p:cNvSpPr/>
          <p:nvPr/>
        </p:nvSpPr>
        <p:spPr>
          <a:xfrm>
            <a:off x="9641306" y="2426006"/>
            <a:ext cx="632431" cy="513804"/>
          </a:xfrm>
          <a:prstGeom prst="ellipse">
            <a:avLst/>
          </a:prstGeom>
          <a:noFill/>
          <a:ln w="2857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AF52DBF3-4E8E-4FF6-89E5-C0988471E610}"/>
              </a:ext>
            </a:extLst>
          </p:cNvPr>
          <p:cNvSpPr/>
          <p:nvPr/>
        </p:nvSpPr>
        <p:spPr>
          <a:xfrm>
            <a:off x="8031079" y="4114686"/>
            <a:ext cx="632431" cy="513804"/>
          </a:xfrm>
          <a:prstGeom prst="ellipse">
            <a:avLst/>
          </a:prstGeom>
          <a:noFill/>
          <a:ln w="28575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BA29FC58-57EA-4979-9B24-0D51E8CD9F78}"/>
              </a:ext>
            </a:extLst>
          </p:cNvPr>
          <p:cNvGrpSpPr/>
          <p:nvPr/>
        </p:nvGrpSpPr>
        <p:grpSpPr>
          <a:xfrm>
            <a:off x="12490305" y="8659319"/>
            <a:ext cx="3836795" cy="307777"/>
            <a:chOff x="8636297" y="6359127"/>
            <a:chExt cx="3836795" cy="307777"/>
          </a:xfrm>
        </p:grpSpPr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3CB9278C-929A-4D7C-B10E-25E1DB03DBCD}"/>
                </a:ext>
              </a:extLst>
            </p:cNvPr>
            <p:cNvSpPr/>
            <p:nvPr/>
          </p:nvSpPr>
          <p:spPr>
            <a:xfrm>
              <a:off x="8636297" y="6392817"/>
              <a:ext cx="211541" cy="203559"/>
            </a:xfrm>
            <a:prstGeom prst="ellipse">
              <a:avLst/>
            </a:prstGeom>
            <a:solidFill>
              <a:srgbClr val="000099"/>
            </a:solidFill>
            <a:ln w="12700" cap="flat" cmpd="sng" algn="ctr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13A9476A-BA13-40B3-A2AF-17D0EF584E31}"/>
                </a:ext>
              </a:extLst>
            </p:cNvPr>
            <p:cNvSpPr txBox="1"/>
            <p:nvPr/>
          </p:nvSpPr>
          <p:spPr>
            <a:xfrm>
              <a:off x="8840366" y="6359127"/>
              <a:ext cx="36327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Diferencia estadísticamente significativa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71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BFD4C244-38A4-4C1C-9975-171CF4022ECB}"/>
              </a:ext>
            </a:extLst>
          </p:cNvPr>
          <p:cNvSpPr txBox="1">
            <a:spLocks/>
          </p:cNvSpPr>
          <p:nvPr/>
        </p:nvSpPr>
        <p:spPr>
          <a:xfrm>
            <a:off x="404786" y="497059"/>
            <a:ext cx="11382428" cy="978729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En cuanto a herramientas digitales, la mitad de ecuatorianos posee un smartphone. Y entre los usuarios totales de celular, la mayoría no lo utiliza para realizar pagos.</a:t>
            </a: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46E293CB-04DB-41E5-977B-23BE4C8C45B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23766" y="1310236"/>
            <a:ext cx="4735231" cy="7073956"/>
            <a:chOff x="680" y="838"/>
            <a:chExt cx="1457" cy="3023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EDEEB2DA-4ADD-44DD-9B2D-04943047F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" y="838"/>
              <a:ext cx="1457" cy="3023"/>
            </a:xfrm>
            <a:custGeom>
              <a:avLst/>
              <a:gdLst>
                <a:gd name="T0" fmla="*/ 16 w 104"/>
                <a:gd name="T1" fmla="*/ 219 h 219"/>
                <a:gd name="T2" fmla="*/ 0 w 104"/>
                <a:gd name="T3" fmla="*/ 203 h 219"/>
                <a:gd name="T4" fmla="*/ 0 w 104"/>
                <a:gd name="T5" fmla="*/ 17 h 219"/>
                <a:gd name="T6" fmla="*/ 16 w 104"/>
                <a:gd name="T7" fmla="*/ 0 h 219"/>
                <a:gd name="T8" fmla="*/ 88 w 104"/>
                <a:gd name="T9" fmla="*/ 0 h 219"/>
                <a:gd name="T10" fmla="*/ 104 w 104"/>
                <a:gd name="T11" fmla="*/ 17 h 219"/>
                <a:gd name="T12" fmla="*/ 104 w 104"/>
                <a:gd name="T13" fmla="*/ 203 h 219"/>
                <a:gd name="T14" fmla="*/ 88 w 104"/>
                <a:gd name="T15" fmla="*/ 219 h 219"/>
                <a:gd name="T16" fmla="*/ 16 w 104"/>
                <a:gd name="T17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219">
                  <a:moveTo>
                    <a:pt x="16" y="219"/>
                  </a:moveTo>
                  <a:cubicBezTo>
                    <a:pt x="7" y="219"/>
                    <a:pt x="0" y="212"/>
                    <a:pt x="0" y="20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7" y="0"/>
                    <a:pt x="104" y="8"/>
                    <a:pt x="104" y="17"/>
                  </a:cubicBezTo>
                  <a:cubicBezTo>
                    <a:pt x="104" y="203"/>
                    <a:pt x="104" y="203"/>
                    <a:pt x="104" y="203"/>
                  </a:cubicBezTo>
                  <a:cubicBezTo>
                    <a:pt x="104" y="212"/>
                    <a:pt x="97" y="219"/>
                    <a:pt x="88" y="219"/>
                  </a:cubicBezTo>
                  <a:lnTo>
                    <a:pt x="16" y="21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F590BDD8-6CC9-4F01-B497-1847C34D8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" y="1266"/>
              <a:ext cx="1247" cy="21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A997F492-3754-4495-B88C-8997A36E9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3558"/>
              <a:ext cx="225" cy="22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22225" cap="flat">
              <a:solidFill>
                <a:srgbClr val="F1F2F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0745B7DD-2C30-4297-90F0-BC69E271D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6" y="1087"/>
              <a:ext cx="239" cy="41"/>
            </a:xfrm>
            <a:custGeom>
              <a:avLst/>
              <a:gdLst>
                <a:gd name="T0" fmla="*/ 16 w 17"/>
                <a:gd name="T1" fmla="*/ 3 h 3"/>
                <a:gd name="T2" fmla="*/ 17 w 17"/>
                <a:gd name="T3" fmla="*/ 1 h 3"/>
                <a:gd name="T4" fmla="*/ 17 w 17"/>
                <a:gd name="T5" fmla="*/ 1 h 3"/>
                <a:gd name="T6" fmla="*/ 16 w 17"/>
                <a:gd name="T7" fmla="*/ 0 h 3"/>
                <a:gd name="T8" fmla="*/ 1 w 17"/>
                <a:gd name="T9" fmla="*/ 0 h 3"/>
                <a:gd name="T10" fmla="*/ 0 w 17"/>
                <a:gd name="T11" fmla="*/ 1 h 3"/>
                <a:gd name="T12" fmla="*/ 0 w 17"/>
                <a:gd name="T13" fmla="*/ 1 h 3"/>
                <a:gd name="T14" fmla="*/ 1 w 17"/>
                <a:gd name="T15" fmla="*/ 3 h 3"/>
                <a:gd name="T16" fmla="*/ 16 w 17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3">
                  <a:moveTo>
                    <a:pt x="16" y="3"/>
                  </a:moveTo>
                  <a:cubicBezTo>
                    <a:pt x="16" y="3"/>
                    <a:pt x="17" y="2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Oval 9">
              <a:extLst>
                <a:ext uri="{FF2B5EF4-FFF2-40B4-BE49-F238E27FC236}">
                  <a16:creationId xmlns:a16="http://schemas.microsoft.com/office/drawing/2014/main" id="{D25BC283-8823-47A5-8F97-9041858D9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0" y="963"/>
              <a:ext cx="57" cy="55"/>
            </a:xfrm>
            <a:prstGeom prst="ellipse">
              <a:avLst/>
            </a:pr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B818D0A-D6B1-4FFE-BE1E-8380D579AA70}"/>
              </a:ext>
            </a:extLst>
          </p:cNvPr>
          <p:cNvSpPr txBox="1"/>
          <p:nvPr/>
        </p:nvSpPr>
        <p:spPr>
          <a:xfrm>
            <a:off x="1786736" y="2462187"/>
            <a:ext cx="2609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Tipo de teléfono celular que posee</a:t>
            </a:r>
          </a:p>
        </p:txBody>
      </p:sp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B0A5FD2E-51C0-4C22-B818-60A1CF011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8607154"/>
              </p:ext>
            </p:extLst>
          </p:nvPr>
        </p:nvGraphicFramePr>
        <p:xfrm>
          <a:off x="1337215" y="3254569"/>
          <a:ext cx="4052734" cy="3730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CuadroTexto 20">
            <a:extLst>
              <a:ext uri="{FF2B5EF4-FFF2-40B4-BE49-F238E27FC236}">
                <a16:creationId xmlns:a16="http://schemas.microsoft.com/office/drawing/2014/main" id="{37D3F628-C074-4301-9C86-C0DBA2B832D1}"/>
              </a:ext>
            </a:extLst>
          </p:cNvPr>
          <p:cNvSpPr txBox="1"/>
          <p:nvPr/>
        </p:nvSpPr>
        <p:spPr>
          <a:xfrm>
            <a:off x="6157968" y="2243178"/>
            <a:ext cx="10401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Medios que utiliza para realizar pagos</a:t>
            </a:r>
            <a:br>
              <a:rPr lang="es-PE" sz="1800" b="1" dirty="0">
                <a:solidFill>
                  <a:srgbClr val="2F469C"/>
                </a:solidFill>
                <a:latin typeface="Arial"/>
              </a:rPr>
            </a:br>
            <a:r>
              <a:rPr lang="es-PE" sz="1800" b="1" dirty="0">
                <a:solidFill>
                  <a:srgbClr val="2F469C"/>
                </a:solidFill>
                <a:latin typeface="Arial"/>
              </a:rPr>
              <a:t>con el celular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46E1448-8321-439D-8117-E27366E4B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987" y="3248072"/>
            <a:ext cx="2633766" cy="2565057"/>
          </a:xfrm>
          <a:prstGeom prst="rect">
            <a:avLst/>
          </a:prstGeom>
        </p:spPr>
      </p:pic>
      <p:pic>
        <p:nvPicPr>
          <p:cNvPr id="22" name="Imagen 21" descr="Icono&#10;&#10;Descripción generada automáticamente">
            <a:extLst>
              <a:ext uri="{FF2B5EF4-FFF2-40B4-BE49-F238E27FC236}">
                <a16:creationId xmlns:a16="http://schemas.microsoft.com/office/drawing/2014/main" id="{4C448336-FFEC-4822-AFFB-85B0383F49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245" y="3413353"/>
            <a:ext cx="1807037" cy="1807037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FE5A98E-F8A8-4E94-AC8B-5532375CF71C}"/>
              </a:ext>
            </a:extLst>
          </p:cNvPr>
          <p:cNvSpPr txBox="1"/>
          <p:nvPr/>
        </p:nvSpPr>
        <p:spPr>
          <a:xfrm>
            <a:off x="6970598" y="5838496"/>
            <a:ext cx="264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800" b="1" dirty="0"/>
              <a:t>Banca Móvil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B5142C50-FDEB-4466-A593-D410CA98656A}"/>
              </a:ext>
            </a:extLst>
          </p:cNvPr>
          <p:cNvSpPr/>
          <p:nvPr/>
        </p:nvSpPr>
        <p:spPr>
          <a:xfrm>
            <a:off x="10138566" y="3172722"/>
            <a:ext cx="2173538" cy="256543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A7CC50B3-3119-4DDC-B793-8F9292193A8C}"/>
              </a:ext>
            </a:extLst>
          </p:cNvPr>
          <p:cNvSpPr/>
          <p:nvPr/>
        </p:nvSpPr>
        <p:spPr>
          <a:xfrm>
            <a:off x="12789644" y="3201113"/>
            <a:ext cx="2173538" cy="2565437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26" name="Imagen 25" descr="Icono&#10;&#10;Descripción generada automáticamente">
            <a:extLst>
              <a:ext uri="{FF2B5EF4-FFF2-40B4-BE49-F238E27FC236}">
                <a16:creationId xmlns:a16="http://schemas.microsoft.com/office/drawing/2014/main" id="{FC96DA17-DFF1-43B1-94D9-D65091A84C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0231" y="3399075"/>
            <a:ext cx="1881594" cy="1881594"/>
          </a:xfrm>
          <a:prstGeom prst="rect">
            <a:avLst/>
          </a:prstGeom>
        </p:spPr>
      </p:pic>
      <p:pic>
        <p:nvPicPr>
          <p:cNvPr id="27" name="Imagen 26" descr="Logotipo&#10;&#10;Descripción generada automáticamente">
            <a:extLst>
              <a:ext uri="{FF2B5EF4-FFF2-40B4-BE49-F238E27FC236}">
                <a16:creationId xmlns:a16="http://schemas.microsoft.com/office/drawing/2014/main" id="{D51A2E26-C79D-4884-AB08-3B84064382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410" y="3326059"/>
            <a:ext cx="1974369" cy="1974369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CBAA5FFB-F7A9-48FA-AA05-20CD7BAF5FFA}"/>
              </a:ext>
            </a:extLst>
          </p:cNvPr>
          <p:cNvSpPr txBox="1"/>
          <p:nvPr/>
        </p:nvSpPr>
        <p:spPr>
          <a:xfrm>
            <a:off x="7283930" y="6234462"/>
            <a:ext cx="1744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b="1" dirty="0"/>
              <a:t>19%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11B25BB-101B-4FC9-AC15-E4D20D29D24F}"/>
              </a:ext>
            </a:extLst>
          </p:cNvPr>
          <p:cNvSpPr txBox="1"/>
          <p:nvPr/>
        </p:nvSpPr>
        <p:spPr>
          <a:xfrm>
            <a:off x="10297904" y="6183723"/>
            <a:ext cx="1744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600" b="1" dirty="0"/>
              <a:t>12%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57725AD-841A-49B3-BDAA-F063D003B576}"/>
              </a:ext>
            </a:extLst>
          </p:cNvPr>
          <p:cNvSpPr txBox="1"/>
          <p:nvPr/>
        </p:nvSpPr>
        <p:spPr>
          <a:xfrm>
            <a:off x="9874982" y="5724883"/>
            <a:ext cx="264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800" b="1" dirty="0"/>
              <a:t>Internet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DA8D12C-90DD-4834-8D1B-44820400EB6B}"/>
              </a:ext>
            </a:extLst>
          </p:cNvPr>
          <p:cNvSpPr txBox="1"/>
          <p:nvPr/>
        </p:nvSpPr>
        <p:spPr>
          <a:xfrm>
            <a:off x="12214031" y="5812965"/>
            <a:ext cx="3383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1600" b="1" dirty="0"/>
              <a:t>Mensaje de texto (SMS)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BE83BA9-9CFD-4452-8A72-5EA7C9CC46A1}"/>
              </a:ext>
            </a:extLst>
          </p:cNvPr>
          <p:cNvSpPr txBox="1"/>
          <p:nvPr/>
        </p:nvSpPr>
        <p:spPr>
          <a:xfrm>
            <a:off x="12657036" y="6207828"/>
            <a:ext cx="17440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sz="3200" b="1" dirty="0"/>
              <a:t>5%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54803C0-5E94-4FEF-8812-78690DD0517E}"/>
              </a:ext>
            </a:extLst>
          </p:cNvPr>
          <p:cNvSpPr txBox="1"/>
          <p:nvPr/>
        </p:nvSpPr>
        <p:spPr>
          <a:xfrm>
            <a:off x="6938367" y="7201730"/>
            <a:ext cx="8840402" cy="487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b="1" dirty="0">
                <a:solidFill>
                  <a:srgbClr val="990033"/>
                </a:solidFill>
              </a:rPr>
              <a:t>68% No utilliza su celular para realizar pagos </a:t>
            </a:r>
          </a:p>
        </p:txBody>
      </p:sp>
    </p:spTree>
    <p:extLst>
      <p:ext uri="{BB962C8B-B14F-4D97-AF65-F5344CB8AC3E}">
        <p14:creationId xmlns:p14="http://schemas.microsoft.com/office/powerpoint/2010/main" val="2774746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re 6">
            <a:extLst>
              <a:ext uri="{FF2B5EF4-FFF2-40B4-BE49-F238E27FC236}">
                <a16:creationId xmlns:a16="http://schemas.microsoft.com/office/drawing/2014/main" id="{4F9D9951-3F92-4666-8CD2-F879EC47F803}"/>
              </a:ext>
            </a:extLst>
          </p:cNvPr>
          <p:cNvSpPr txBox="1">
            <a:spLocks/>
          </p:cNvSpPr>
          <p:nvPr/>
        </p:nvSpPr>
        <p:spPr>
          <a:xfrm>
            <a:off x="428571" y="542176"/>
            <a:ext cx="11382428" cy="1089529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2 de cada 5 ecuatorianos han ahorrado dinero durante el último año. El uso de una cuenta de depósito y el ahorro en efectivo son los medios más utilizados para hacerlo. 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B3D54661-3D4D-4567-96C5-7CA6F70E7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1547739"/>
              </p:ext>
            </p:extLst>
          </p:nvPr>
        </p:nvGraphicFramePr>
        <p:xfrm>
          <a:off x="552684" y="2539322"/>
          <a:ext cx="6621410" cy="4826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84C56578-BB05-44EA-951F-93AF27624D91}"/>
              </a:ext>
            </a:extLst>
          </p:cNvPr>
          <p:cNvSpPr txBox="1"/>
          <p:nvPr/>
        </p:nvSpPr>
        <p:spPr>
          <a:xfrm>
            <a:off x="1557335" y="1983874"/>
            <a:ext cx="4274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¿En los últimos 12 meses ha</a:t>
            </a:r>
            <a:br>
              <a:rPr lang="es-PE" sz="1800" b="1" dirty="0">
                <a:solidFill>
                  <a:srgbClr val="2F469C"/>
                </a:solidFill>
                <a:latin typeface="Arial"/>
              </a:rPr>
            </a:br>
            <a:r>
              <a:rPr lang="es-PE" sz="1800" b="1" dirty="0">
                <a:solidFill>
                  <a:srgbClr val="2F469C"/>
                </a:solidFill>
                <a:latin typeface="Arial"/>
              </a:rPr>
              <a:t>estado ahorrando dinero o no?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B5C28CF-E40F-4344-B14A-CB55CCC9F3EB}"/>
              </a:ext>
            </a:extLst>
          </p:cNvPr>
          <p:cNvSpPr txBox="1"/>
          <p:nvPr/>
        </p:nvSpPr>
        <p:spPr>
          <a:xfrm>
            <a:off x="3174326" y="6622853"/>
            <a:ext cx="1621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400" b="1" dirty="0">
                <a:solidFill>
                  <a:srgbClr val="2F469C">
                    <a:lumMod val="50000"/>
                  </a:srgbClr>
                </a:solidFill>
                <a:latin typeface="Arial"/>
              </a:rPr>
              <a:t>2013: Sí (57%)</a:t>
            </a:r>
          </a:p>
        </p:txBody>
      </p:sp>
      <p:graphicFrame>
        <p:nvGraphicFramePr>
          <p:cNvPr id="40" name="Gráfico 39">
            <a:extLst>
              <a:ext uri="{FF2B5EF4-FFF2-40B4-BE49-F238E27FC236}">
                <a16:creationId xmlns:a16="http://schemas.microsoft.com/office/drawing/2014/main" id="{5854F98E-2B80-42CE-AD38-858770F44F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70816"/>
              </p:ext>
            </p:extLst>
          </p:nvPr>
        </p:nvGraphicFramePr>
        <p:xfrm>
          <a:off x="11526253" y="2705902"/>
          <a:ext cx="4130842" cy="4660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1" name="CuadroTexto 40">
            <a:extLst>
              <a:ext uri="{FF2B5EF4-FFF2-40B4-BE49-F238E27FC236}">
                <a16:creationId xmlns:a16="http://schemas.microsoft.com/office/drawing/2014/main" id="{B5A2BF90-1E94-44A9-9A35-C85A1009F509}"/>
              </a:ext>
            </a:extLst>
          </p:cNvPr>
          <p:cNvSpPr txBox="1"/>
          <p:nvPr/>
        </p:nvSpPr>
        <p:spPr>
          <a:xfrm>
            <a:off x="8508736" y="3333244"/>
            <a:ext cx="3041217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Ahorra efectivo en la casa o en la billetera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2F0E8D6-206C-40C5-9894-629076C365CA}"/>
              </a:ext>
            </a:extLst>
          </p:cNvPr>
          <p:cNvSpPr txBox="1"/>
          <p:nvPr/>
        </p:nvSpPr>
        <p:spPr>
          <a:xfrm>
            <a:off x="8066819" y="2961038"/>
            <a:ext cx="3515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Deja dinero en una cuenta de depósito de ahorro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5E4C47E-81A9-4D36-9CF8-E7083CB15D11}"/>
              </a:ext>
            </a:extLst>
          </p:cNvPr>
          <p:cNvSpPr txBox="1"/>
          <p:nvPr/>
        </p:nvSpPr>
        <p:spPr>
          <a:xfrm>
            <a:off x="7824765" y="3690444"/>
            <a:ext cx="3757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Da dinero a su familia con el fin de ahorrar por usted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3446AB6-D0E7-4937-BC71-C34102CFBDA0}"/>
              </a:ext>
            </a:extLst>
          </p:cNvPr>
          <p:cNvSpPr txBox="1"/>
          <p:nvPr/>
        </p:nvSpPr>
        <p:spPr>
          <a:xfrm>
            <a:off x="8070428" y="4402130"/>
            <a:ext cx="3518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Ahorra de otra manera (como compra de ganado</a:t>
            </a:r>
            <a:b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</a:br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o propiedades)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F5324EFA-D093-4FED-A08D-9FF30FC92D60}"/>
              </a:ext>
            </a:extLst>
          </p:cNvPr>
          <p:cNvSpPr txBox="1"/>
          <p:nvPr/>
        </p:nvSpPr>
        <p:spPr>
          <a:xfrm>
            <a:off x="8283226" y="3989400"/>
            <a:ext cx="3280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Ahorra o invierte de alguna forma distinta a la</a:t>
            </a:r>
          </a:p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 una pensión de jubilación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EC3DAC31-09BB-44B5-A4B9-0601781E4CE3}"/>
              </a:ext>
            </a:extLst>
          </p:cNvPr>
          <p:cNvSpPr txBox="1"/>
          <p:nvPr/>
        </p:nvSpPr>
        <p:spPr>
          <a:xfrm>
            <a:off x="8785706" y="4941556"/>
            <a:ext cx="2792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Ahorra en un grupo de ahorro informal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FA2FFB70-62A3-42C7-898D-7CF21A579B95}"/>
              </a:ext>
            </a:extLst>
          </p:cNvPr>
          <p:cNvSpPr txBox="1"/>
          <p:nvPr/>
        </p:nvSpPr>
        <p:spPr>
          <a:xfrm>
            <a:off x="8518004" y="5660290"/>
            <a:ext cx="306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Ahorra en moneda extranjera (Euros, etc.)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3A99E285-D669-4066-9A09-16F87FE43AF5}"/>
              </a:ext>
            </a:extLst>
          </p:cNvPr>
          <p:cNvSpPr txBox="1"/>
          <p:nvPr/>
        </p:nvSpPr>
        <p:spPr>
          <a:xfrm>
            <a:off x="8518004" y="5300923"/>
            <a:ext cx="3060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Ahorro en Cajas de Ahorro Comunitarias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26BC1819-FE56-4C37-B910-232EB087A236}"/>
              </a:ext>
            </a:extLst>
          </p:cNvPr>
          <p:cNvSpPr txBox="1"/>
          <p:nvPr/>
        </p:nvSpPr>
        <p:spPr>
          <a:xfrm>
            <a:off x="9628885" y="6091177"/>
            <a:ext cx="1949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Invierte en criptomonedas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B2762969-2302-47CD-9191-B108D6EA002B}"/>
              </a:ext>
            </a:extLst>
          </p:cNvPr>
          <p:cNvSpPr txBox="1"/>
          <p:nvPr/>
        </p:nvSpPr>
        <p:spPr>
          <a:xfrm>
            <a:off x="9085467" y="6444938"/>
            <a:ext cx="2492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Ahorro en asociaciones gremiales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97C88D2-7752-4C7B-AE28-0CA9FD4AC30E}"/>
              </a:ext>
            </a:extLst>
          </p:cNvPr>
          <p:cNvSpPr txBox="1"/>
          <p:nvPr/>
        </p:nvSpPr>
        <p:spPr>
          <a:xfrm>
            <a:off x="8541308" y="6930630"/>
            <a:ext cx="3021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Compra productos de inversión financiera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52" name="Abrir llave 51">
            <a:extLst>
              <a:ext uri="{FF2B5EF4-FFF2-40B4-BE49-F238E27FC236}">
                <a16:creationId xmlns:a16="http://schemas.microsoft.com/office/drawing/2014/main" id="{EBFFB966-59B3-4C9B-B8F9-8AA1534D1B56}"/>
              </a:ext>
            </a:extLst>
          </p:cNvPr>
          <p:cNvSpPr/>
          <p:nvPr/>
        </p:nvSpPr>
        <p:spPr>
          <a:xfrm>
            <a:off x="6856623" y="3047172"/>
            <a:ext cx="164473" cy="3712212"/>
          </a:xfrm>
          <a:prstGeom prst="leftBrace">
            <a:avLst/>
          </a:prstGeom>
          <a:noFill/>
          <a:ln w="28575" cap="flat" cmpd="sng" algn="ctr">
            <a:solidFill>
              <a:srgbClr val="009D9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9FF806C-FA64-4B8D-9DF0-4EFD6AA661B0}"/>
              </a:ext>
            </a:extLst>
          </p:cNvPr>
          <p:cNvSpPr txBox="1"/>
          <p:nvPr/>
        </p:nvSpPr>
        <p:spPr>
          <a:xfrm>
            <a:off x="9362839" y="2260873"/>
            <a:ext cx="4326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Formas de ahorro – últimos 12 meses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2E8D5C4-FFF6-4F7A-BD58-6EC7937CA27F}"/>
              </a:ext>
            </a:extLst>
          </p:cNvPr>
          <p:cNvSpPr txBox="1"/>
          <p:nvPr/>
        </p:nvSpPr>
        <p:spPr>
          <a:xfrm>
            <a:off x="11589340" y="7365908"/>
            <a:ext cx="29418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PE" sz="1100" dirty="0">
                <a:solidFill>
                  <a:prstClr val="black"/>
                </a:solidFill>
                <a:latin typeface="Arial"/>
              </a:rPr>
              <a:t>Base: Total de encuestados que han estado</a:t>
            </a:r>
            <a:br>
              <a:rPr lang="es-PE" sz="1100" dirty="0">
                <a:solidFill>
                  <a:prstClr val="black"/>
                </a:solidFill>
                <a:latin typeface="Arial"/>
              </a:rPr>
            </a:br>
            <a:r>
              <a:rPr lang="es-PE" sz="1100" dirty="0">
                <a:solidFill>
                  <a:prstClr val="black"/>
                </a:solidFill>
                <a:latin typeface="Arial"/>
              </a:rPr>
              <a:t>ahorrando durante el último año (428)</a:t>
            </a:r>
          </a:p>
        </p:txBody>
      </p:sp>
      <p:sp>
        <p:nvSpPr>
          <p:cNvPr id="61" name="Bocadillo: rectángulo con esquinas redondeadas 60">
            <a:extLst>
              <a:ext uri="{FF2B5EF4-FFF2-40B4-BE49-F238E27FC236}">
                <a16:creationId xmlns:a16="http://schemas.microsoft.com/office/drawing/2014/main" id="{6CB1ECC5-0B2D-41D7-85D3-8A0747CD2E1E}"/>
              </a:ext>
            </a:extLst>
          </p:cNvPr>
          <p:cNvSpPr/>
          <p:nvPr/>
        </p:nvSpPr>
        <p:spPr>
          <a:xfrm>
            <a:off x="5414241" y="5757147"/>
            <a:ext cx="1243225" cy="341921"/>
          </a:xfrm>
          <a:prstGeom prst="wedgeRoundRectCallout">
            <a:avLst>
              <a:gd name="adj1" fmla="val -36738"/>
              <a:gd name="adj2" fmla="val -107453"/>
              <a:gd name="adj3" fmla="val 16667"/>
            </a:avLst>
          </a:prstGeom>
          <a:noFill/>
          <a:ln w="12700" cap="flat" cmpd="sng" algn="ctr">
            <a:solidFill>
              <a:srgbClr val="2F469C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37951D1-75CD-43AD-852D-DF2F49428DC5}"/>
              </a:ext>
            </a:extLst>
          </p:cNvPr>
          <p:cNvSpPr txBox="1"/>
          <p:nvPr/>
        </p:nvSpPr>
        <p:spPr>
          <a:xfrm>
            <a:off x="5408559" y="5757147"/>
            <a:ext cx="1323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50%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89395E90-AE39-42CD-AF84-11DEBAB0AF15}"/>
              </a:ext>
            </a:extLst>
          </p:cNvPr>
          <p:cNvSpPr txBox="1"/>
          <p:nvPr/>
        </p:nvSpPr>
        <p:spPr>
          <a:xfrm>
            <a:off x="5398369" y="6065165"/>
            <a:ext cx="1310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Mujeres: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64%</a:t>
            </a:r>
          </a:p>
        </p:txBody>
      </p:sp>
    </p:spTree>
    <p:extLst>
      <p:ext uri="{BB962C8B-B14F-4D97-AF65-F5344CB8AC3E}">
        <p14:creationId xmlns:p14="http://schemas.microsoft.com/office/powerpoint/2010/main" val="2134312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re 6">
            <a:extLst>
              <a:ext uri="{FF2B5EF4-FFF2-40B4-BE49-F238E27FC236}">
                <a16:creationId xmlns:a16="http://schemas.microsoft.com/office/drawing/2014/main" id="{8929E08E-9AC0-4A03-8863-EF1138B5F098}"/>
              </a:ext>
            </a:extLst>
          </p:cNvPr>
          <p:cNvSpPr txBox="1">
            <a:spLocks/>
          </p:cNvSpPr>
          <p:nvPr/>
        </p:nvSpPr>
        <p:spPr>
          <a:xfrm>
            <a:off x="404786" y="368962"/>
            <a:ext cx="11382428" cy="1089529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A nivel nacional, solo el 40% de ecuatorianos refiere poder afrontar un imprevisto sin pedir un préstamo o recurrir a familiares o amigos. Esta situación mejora entre las personas del NSE AB y entre los hombres.</a:t>
            </a:r>
          </a:p>
        </p:txBody>
      </p:sp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B5CD046D-F8B3-4123-869A-EFED03CD7C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8282375"/>
              </p:ext>
            </p:extLst>
          </p:nvPr>
        </p:nvGraphicFramePr>
        <p:xfrm>
          <a:off x="1034707" y="2893007"/>
          <a:ext cx="5455624" cy="4760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Tabla 2">
            <a:extLst>
              <a:ext uri="{FF2B5EF4-FFF2-40B4-BE49-F238E27FC236}">
                <a16:creationId xmlns:a16="http://schemas.microsoft.com/office/drawing/2014/main" id="{28363532-6AD3-4C69-A2BD-FF313CC02E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748512"/>
              </p:ext>
            </p:extLst>
          </p:nvPr>
        </p:nvGraphicFramePr>
        <p:xfrm>
          <a:off x="6861875" y="2496862"/>
          <a:ext cx="8370246" cy="4565377"/>
        </p:xfrm>
        <a:graphic>
          <a:graphicData uri="http://schemas.openxmlformats.org/drawingml/2006/table">
            <a:tbl>
              <a:tblPr firstRow="1" bandRow="1"/>
              <a:tblGrid>
                <a:gridCol w="1395041">
                  <a:extLst>
                    <a:ext uri="{9D8B030D-6E8A-4147-A177-3AD203B41FA5}">
                      <a16:colId xmlns:a16="http://schemas.microsoft.com/office/drawing/2014/main" val="3944943310"/>
                    </a:ext>
                  </a:extLst>
                </a:gridCol>
                <a:gridCol w="1395041">
                  <a:extLst>
                    <a:ext uri="{9D8B030D-6E8A-4147-A177-3AD203B41FA5}">
                      <a16:colId xmlns:a16="http://schemas.microsoft.com/office/drawing/2014/main" val="3116699073"/>
                    </a:ext>
                  </a:extLst>
                </a:gridCol>
                <a:gridCol w="1395041">
                  <a:extLst>
                    <a:ext uri="{9D8B030D-6E8A-4147-A177-3AD203B41FA5}">
                      <a16:colId xmlns:a16="http://schemas.microsoft.com/office/drawing/2014/main" val="445050638"/>
                    </a:ext>
                  </a:extLst>
                </a:gridCol>
                <a:gridCol w="1395041">
                  <a:extLst>
                    <a:ext uri="{9D8B030D-6E8A-4147-A177-3AD203B41FA5}">
                      <a16:colId xmlns:a16="http://schemas.microsoft.com/office/drawing/2014/main" val="1466432140"/>
                    </a:ext>
                  </a:extLst>
                </a:gridCol>
                <a:gridCol w="1395041">
                  <a:extLst>
                    <a:ext uri="{9D8B030D-6E8A-4147-A177-3AD203B41FA5}">
                      <a16:colId xmlns:a16="http://schemas.microsoft.com/office/drawing/2014/main" val="4004052721"/>
                    </a:ext>
                  </a:extLst>
                </a:gridCol>
                <a:gridCol w="1395041">
                  <a:extLst>
                    <a:ext uri="{9D8B030D-6E8A-4147-A177-3AD203B41FA5}">
                      <a16:colId xmlns:a16="http://schemas.microsoft.com/office/drawing/2014/main" val="577693088"/>
                    </a:ext>
                  </a:extLst>
                </a:gridCol>
              </a:tblGrid>
              <a:tr h="732139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NSE AB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 dirty="0"/>
                        <a:t>NSE C+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 dirty="0"/>
                        <a:t>NSE C-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NSE D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 dirty="0"/>
                        <a:t>Hombres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 dirty="0"/>
                        <a:t>Mujeres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331803"/>
                  </a:ext>
                </a:extLst>
              </a:tr>
              <a:tr h="1277746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55%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40%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39%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/>
                        <a:t>28%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 dirty="0"/>
                        <a:t>47%</a:t>
                      </a:r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s-PE" sz="1400" dirty="0"/>
                        <a:t>32%</a:t>
                      </a:r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336865"/>
                  </a:ext>
                </a:extLst>
              </a:tr>
              <a:tr h="1277746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41%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56%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59%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70%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51%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65%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392037"/>
                  </a:ext>
                </a:extLst>
              </a:tr>
              <a:tr h="1277746"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4%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4%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648675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129735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946026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2594701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3243377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3892052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4540728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5189403" algn="l" defTabSz="1297351" rtl="0" eaLnBrk="1" latinLnBrk="0" hangingPunct="1">
                        <a:defRPr sz="2554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s-P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3%</a:t>
                      </a:r>
                      <a:endParaRPr lang="es-PE" sz="1400" dirty="0"/>
                    </a:p>
                  </a:txBody>
                  <a:tcPr marL="38779" marR="38779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2F469C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8073802"/>
                  </a:ext>
                </a:extLst>
              </a:tr>
            </a:tbl>
          </a:graphicData>
        </a:graphic>
      </p:graphicFrame>
      <p:sp>
        <p:nvSpPr>
          <p:cNvPr id="21" name="CuadroTexto 20">
            <a:extLst>
              <a:ext uri="{FF2B5EF4-FFF2-40B4-BE49-F238E27FC236}">
                <a16:creationId xmlns:a16="http://schemas.microsoft.com/office/drawing/2014/main" id="{A0E55301-78A6-4501-8C99-D09F268BC2AC}"/>
              </a:ext>
            </a:extLst>
          </p:cNvPr>
          <p:cNvSpPr txBox="1"/>
          <p:nvPr/>
        </p:nvSpPr>
        <p:spPr>
          <a:xfrm>
            <a:off x="1157357" y="2098712"/>
            <a:ext cx="4190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¿Podría cubrir un gasto imprevisto equivalente a su ingreso mensual sin pedir un crédito/préstamo?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F9940E38-9BAB-43D8-8960-D4597167C5D6}"/>
              </a:ext>
            </a:extLst>
          </p:cNvPr>
          <p:cNvGrpSpPr/>
          <p:nvPr/>
        </p:nvGrpSpPr>
        <p:grpSpPr>
          <a:xfrm>
            <a:off x="11778915" y="8172136"/>
            <a:ext cx="4349756" cy="338554"/>
            <a:chOff x="8636297" y="6359127"/>
            <a:chExt cx="4349756" cy="338554"/>
          </a:xfrm>
        </p:grpSpPr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C9962796-9D64-4550-91CB-50E7C1C9ACCF}"/>
                </a:ext>
              </a:extLst>
            </p:cNvPr>
            <p:cNvSpPr/>
            <p:nvPr/>
          </p:nvSpPr>
          <p:spPr>
            <a:xfrm>
              <a:off x="8636297" y="6392817"/>
              <a:ext cx="211541" cy="203559"/>
            </a:xfrm>
            <a:prstGeom prst="ellipse">
              <a:avLst/>
            </a:prstGeom>
            <a:solidFill>
              <a:srgbClr val="000099"/>
            </a:solidFill>
            <a:ln w="12700" cap="flat" cmpd="sng" algn="ctr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3F798888-5BCE-4888-B856-8681502128CB}"/>
                </a:ext>
              </a:extLst>
            </p:cNvPr>
            <p:cNvSpPr txBox="1"/>
            <p:nvPr/>
          </p:nvSpPr>
          <p:spPr>
            <a:xfrm>
              <a:off x="8840366" y="6359127"/>
              <a:ext cx="4145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Diferencia estadísticamente significativa</a:t>
              </a:r>
            </a:p>
          </p:txBody>
        </p:sp>
      </p:grpSp>
      <p:sp>
        <p:nvSpPr>
          <p:cNvPr id="25" name="Elipse 24">
            <a:extLst>
              <a:ext uri="{FF2B5EF4-FFF2-40B4-BE49-F238E27FC236}">
                <a16:creationId xmlns:a16="http://schemas.microsoft.com/office/drawing/2014/main" id="{506A0C69-782A-4F88-AC9B-B06629A978ED}"/>
              </a:ext>
            </a:extLst>
          </p:cNvPr>
          <p:cNvSpPr/>
          <p:nvPr/>
        </p:nvSpPr>
        <p:spPr>
          <a:xfrm>
            <a:off x="11447745" y="4746749"/>
            <a:ext cx="662340" cy="640997"/>
          </a:xfrm>
          <a:prstGeom prst="ellipse">
            <a:avLst/>
          </a:prstGeom>
          <a:noFill/>
          <a:ln w="28575" cap="flat" cmpd="sng" algn="ctr">
            <a:solidFill>
              <a:srgbClr val="00009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8AAEC30E-4EC0-4989-A8A3-33D5B2B1F16D}"/>
              </a:ext>
            </a:extLst>
          </p:cNvPr>
          <p:cNvSpPr/>
          <p:nvPr/>
        </p:nvSpPr>
        <p:spPr>
          <a:xfrm>
            <a:off x="7239323" y="3519493"/>
            <a:ext cx="662340" cy="640997"/>
          </a:xfrm>
          <a:prstGeom prst="ellipse">
            <a:avLst/>
          </a:prstGeom>
          <a:noFill/>
          <a:ln w="28575" cap="flat" cmpd="sng" algn="ctr">
            <a:solidFill>
              <a:srgbClr val="00009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1EEB4246-E30C-452C-9B92-DD8D5643DF92}"/>
              </a:ext>
            </a:extLst>
          </p:cNvPr>
          <p:cNvSpPr/>
          <p:nvPr/>
        </p:nvSpPr>
        <p:spPr>
          <a:xfrm>
            <a:off x="8644751" y="3519493"/>
            <a:ext cx="662340" cy="640997"/>
          </a:xfrm>
          <a:prstGeom prst="ellipse">
            <a:avLst/>
          </a:prstGeom>
          <a:noFill/>
          <a:ln w="28575" cap="flat" cmpd="sng" algn="ctr">
            <a:solidFill>
              <a:srgbClr val="00009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C05A4184-CED6-40F3-8EFB-65D3889E1D80}"/>
              </a:ext>
            </a:extLst>
          </p:cNvPr>
          <p:cNvSpPr/>
          <p:nvPr/>
        </p:nvSpPr>
        <p:spPr>
          <a:xfrm>
            <a:off x="10035427" y="3519493"/>
            <a:ext cx="662340" cy="640997"/>
          </a:xfrm>
          <a:prstGeom prst="ellipse">
            <a:avLst/>
          </a:prstGeom>
          <a:noFill/>
          <a:ln w="28575" cap="flat" cmpd="sng" algn="ctr">
            <a:solidFill>
              <a:srgbClr val="00009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F279FEFB-024C-484E-B8E4-5284D77DD462}"/>
              </a:ext>
            </a:extLst>
          </p:cNvPr>
          <p:cNvSpPr/>
          <p:nvPr/>
        </p:nvSpPr>
        <p:spPr>
          <a:xfrm>
            <a:off x="12816780" y="3606759"/>
            <a:ext cx="662340" cy="640997"/>
          </a:xfrm>
          <a:prstGeom prst="ellipse">
            <a:avLst/>
          </a:prstGeom>
          <a:noFill/>
          <a:ln w="28575" cap="flat" cmpd="sng" algn="ctr">
            <a:solidFill>
              <a:srgbClr val="00009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C039DA51-566D-493B-8016-38161570A695}"/>
              </a:ext>
            </a:extLst>
          </p:cNvPr>
          <p:cNvSpPr/>
          <p:nvPr/>
        </p:nvSpPr>
        <p:spPr>
          <a:xfrm>
            <a:off x="14222404" y="4843204"/>
            <a:ext cx="662340" cy="640997"/>
          </a:xfrm>
          <a:prstGeom prst="ellipse">
            <a:avLst/>
          </a:prstGeom>
          <a:noFill/>
          <a:ln w="28575" cap="flat" cmpd="sng" algn="ctr">
            <a:solidFill>
              <a:srgbClr val="00009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5967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re 6">
            <a:extLst>
              <a:ext uri="{FF2B5EF4-FFF2-40B4-BE49-F238E27FC236}">
                <a16:creationId xmlns:a16="http://schemas.microsoft.com/office/drawing/2014/main" id="{44125DC9-90EE-437E-8A18-55804EF9BBCC}"/>
              </a:ext>
            </a:extLst>
          </p:cNvPr>
          <p:cNvSpPr txBox="1">
            <a:spLocks/>
          </p:cNvSpPr>
          <p:nvPr/>
        </p:nvSpPr>
        <p:spPr>
          <a:xfrm>
            <a:off x="404786" y="368962"/>
            <a:ext cx="11382428" cy="1089529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Solo 1 de cada 5 ecuatorianos con plan de jubilación se siente muy seguro/a respecto de sus planes. El trabajo continuo y los ingresos de un negocio son los principales modos de acceso a recursos de jubilación.</a:t>
            </a:r>
          </a:p>
        </p:txBody>
      </p:sp>
      <p:graphicFrame>
        <p:nvGraphicFramePr>
          <p:cNvPr id="25" name="Gráfico 24">
            <a:extLst>
              <a:ext uri="{FF2B5EF4-FFF2-40B4-BE49-F238E27FC236}">
                <a16:creationId xmlns:a16="http://schemas.microsoft.com/office/drawing/2014/main" id="{1060CE35-D438-409D-A4D0-37D6B04AC3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5779767"/>
              </p:ext>
            </p:extLst>
          </p:nvPr>
        </p:nvGraphicFramePr>
        <p:xfrm>
          <a:off x="1091157" y="2834918"/>
          <a:ext cx="5324197" cy="4985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CuadroTexto 25">
            <a:extLst>
              <a:ext uri="{FF2B5EF4-FFF2-40B4-BE49-F238E27FC236}">
                <a16:creationId xmlns:a16="http://schemas.microsoft.com/office/drawing/2014/main" id="{9CC552B4-71F4-4396-BDCB-0DE2DB3A2C4C}"/>
              </a:ext>
            </a:extLst>
          </p:cNvPr>
          <p:cNvSpPr txBox="1"/>
          <p:nvPr/>
        </p:nvSpPr>
        <p:spPr>
          <a:xfrm>
            <a:off x="1157282" y="1931863"/>
            <a:ext cx="5721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¿</a:t>
            </a:r>
            <a:r>
              <a:rPr lang="es-ES" sz="1800" b="1" dirty="0">
                <a:solidFill>
                  <a:srgbClr val="2F469C"/>
                </a:solidFill>
                <a:latin typeface="Arial"/>
              </a:rPr>
              <a:t>Qué tan seguro se siente sobre si ha hecho un buen trabajo con relación a los planes financieros para su jubilación</a:t>
            </a:r>
            <a:r>
              <a:rPr lang="es-PE" sz="1800" b="1" dirty="0">
                <a:solidFill>
                  <a:srgbClr val="2F469C"/>
                </a:solidFill>
                <a:latin typeface="Arial"/>
              </a:rPr>
              <a:t>?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01C8B23-3707-493D-82E5-1B7B246D6CFC}"/>
              </a:ext>
            </a:extLst>
          </p:cNvPr>
          <p:cNvSpPr txBox="1"/>
          <p:nvPr/>
        </p:nvSpPr>
        <p:spPr>
          <a:xfrm>
            <a:off x="2104426" y="6623140"/>
            <a:ext cx="1157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>
                <a:solidFill>
                  <a:prstClr val="black"/>
                </a:solidFill>
                <a:latin typeface="Arial"/>
              </a:rPr>
              <a:t>Rural: </a:t>
            </a:r>
            <a:r>
              <a:rPr lang="es-PE" sz="1200" b="1">
                <a:solidFill>
                  <a:srgbClr val="0000CC"/>
                </a:solidFill>
                <a:latin typeface="Arial"/>
              </a:rPr>
              <a:t>31%</a:t>
            </a:r>
          </a:p>
        </p:txBody>
      </p:sp>
      <p:graphicFrame>
        <p:nvGraphicFramePr>
          <p:cNvPr id="28" name="Gráfico 27">
            <a:extLst>
              <a:ext uri="{FF2B5EF4-FFF2-40B4-BE49-F238E27FC236}">
                <a16:creationId xmlns:a16="http://schemas.microsoft.com/office/drawing/2014/main" id="{05947A78-580B-4A58-BB1F-6B5F843875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8451304"/>
              </p:ext>
            </p:extLst>
          </p:nvPr>
        </p:nvGraphicFramePr>
        <p:xfrm>
          <a:off x="12813007" y="2834918"/>
          <a:ext cx="3752951" cy="4091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CuadroTexto 28">
            <a:extLst>
              <a:ext uri="{FF2B5EF4-FFF2-40B4-BE49-F238E27FC236}">
                <a16:creationId xmlns:a16="http://schemas.microsoft.com/office/drawing/2014/main" id="{6A150C21-64A1-4A8B-9A9B-112F60197E2A}"/>
              </a:ext>
            </a:extLst>
          </p:cNvPr>
          <p:cNvSpPr txBox="1"/>
          <p:nvPr/>
        </p:nvSpPr>
        <p:spPr>
          <a:xfrm>
            <a:off x="11254734" y="2982074"/>
            <a:ext cx="161454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Continuar trabajando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F533D15-4A2E-4678-B49E-329BC32A1659}"/>
              </a:ext>
            </a:extLst>
          </p:cNvPr>
          <p:cNvSpPr txBox="1"/>
          <p:nvPr/>
        </p:nvSpPr>
        <p:spPr>
          <a:xfrm>
            <a:off x="9465783" y="3339850"/>
            <a:ext cx="3403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Depender de los ingresos de un negocio propio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7FE4D70-6808-470A-AF36-C59CC6BCE271}"/>
              </a:ext>
            </a:extLst>
          </p:cNvPr>
          <p:cNvSpPr txBox="1"/>
          <p:nvPr/>
        </p:nvSpPr>
        <p:spPr>
          <a:xfrm>
            <a:off x="11166569" y="3691151"/>
            <a:ext cx="1702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Recurrir a sus ahorros</a:t>
            </a:r>
            <a:endParaRPr lang="es-PE" sz="1200" dirty="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32D565B-D6B6-43BD-BF9D-351528D4E2C5}"/>
              </a:ext>
            </a:extLst>
          </p:cNvPr>
          <p:cNvSpPr txBox="1"/>
          <p:nvPr/>
        </p:nvSpPr>
        <p:spPr>
          <a:xfrm>
            <a:off x="9116328" y="4029111"/>
            <a:ext cx="3752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Depender del cónyuge o compañero que lo respalda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D63685B4-3D0A-4A5E-A452-0FA6D6AC710B}"/>
              </a:ext>
            </a:extLst>
          </p:cNvPr>
          <p:cNvSpPr txBox="1"/>
          <p:nvPr/>
        </p:nvSpPr>
        <p:spPr>
          <a:xfrm>
            <a:off x="8944807" y="4372784"/>
            <a:ext cx="39244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Recurrir a un plan obligatorio de pensión por su trabajo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D2947132-7A04-4B0D-B660-84D4341C8D97}"/>
              </a:ext>
            </a:extLst>
          </p:cNvPr>
          <p:cNvSpPr txBox="1"/>
          <p:nvPr/>
        </p:nvSpPr>
        <p:spPr>
          <a:xfrm>
            <a:off x="9543468" y="4960707"/>
            <a:ext cx="3321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Depender de los hijos o de otros miembros de</a:t>
            </a:r>
            <a:b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</a:br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familia que lo respaldan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2F243EC-4CA9-42C3-B5EF-E22466AAEF21}"/>
              </a:ext>
            </a:extLst>
          </p:cNvPr>
          <p:cNvSpPr txBox="1"/>
          <p:nvPr/>
        </p:nvSpPr>
        <p:spPr>
          <a:xfrm>
            <a:off x="9484157" y="5348844"/>
            <a:ext cx="3381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Depender de la renta generada por sus activos</a:t>
            </a:r>
          </a:p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financieros o no financieros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D517E4C9-3E6D-49AF-8F1D-9059FCF53907}"/>
              </a:ext>
            </a:extLst>
          </p:cNvPr>
          <p:cNvSpPr txBox="1"/>
          <p:nvPr/>
        </p:nvSpPr>
        <p:spPr>
          <a:xfrm>
            <a:off x="9963456" y="4721607"/>
            <a:ext cx="2901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Recurrir a un plan de pensión voluntaria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B4ED3C1-7A8D-4851-85BB-ECC28C36335E}"/>
              </a:ext>
            </a:extLst>
          </p:cNvPr>
          <p:cNvSpPr txBox="1"/>
          <p:nvPr/>
        </p:nvSpPr>
        <p:spPr>
          <a:xfrm>
            <a:off x="10395111" y="5766376"/>
            <a:ext cx="2470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Vender sus activos no financieros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2A21713-9126-4787-9578-4FE1E60E4A81}"/>
              </a:ext>
            </a:extLst>
          </p:cNvPr>
          <p:cNvSpPr txBox="1"/>
          <p:nvPr/>
        </p:nvSpPr>
        <p:spPr>
          <a:xfrm>
            <a:off x="10608311" y="6109022"/>
            <a:ext cx="2256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Vender sus activos financieros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98F32797-B570-4357-AC18-7F5D5AD59364}"/>
              </a:ext>
            </a:extLst>
          </p:cNvPr>
          <p:cNvSpPr txBox="1"/>
          <p:nvPr/>
        </p:nvSpPr>
        <p:spPr>
          <a:xfrm>
            <a:off x="12380784" y="6459491"/>
            <a:ext cx="4844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s-ES" sz="120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Otro</a:t>
            </a:r>
            <a:endParaRPr lang="es-PE" sz="1200">
              <a:solidFill>
                <a:prstClr val="black">
                  <a:lumMod val="65000"/>
                  <a:lumOff val="35000"/>
                </a:prstClr>
              </a:solidFill>
              <a:latin typeface="Arial"/>
            </a:endParaRP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41B0E2F4-0B59-43A5-A924-7F8CB6D5B8FD}"/>
              </a:ext>
            </a:extLst>
          </p:cNvPr>
          <p:cNvSpPr txBox="1"/>
          <p:nvPr/>
        </p:nvSpPr>
        <p:spPr>
          <a:xfrm>
            <a:off x="10483241" y="2237721"/>
            <a:ext cx="4659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¿</a:t>
            </a:r>
            <a:r>
              <a:rPr lang="es-ES" sz="1800" b="1" dirty="0">
                <a:solidFill>
                  <a:srgbClr val="2F469C"/>
                </a:solidFill>
                <a:latin typeface="Arial"/>
              </a:rPr>
              <a:t>Cómo obtendrá o está obteniendo los recursos para su jubilación</a:t>
            </a:r>
            <a:r>
              <a:rPr lang="es-PE" sz="1800" b="1" dirty="0">
                <a:solidFill>
                  <a:srgbClr val="2F469C"/>
                </a:solidFill>
                <a:latin typeface="Arial"/>
              </a:rPr>
              <a:t>?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C783EB2-D051-4817-B068-CE343D42A775}"/>
              </a:ext>
            </a:extLst>
          </p:cNvPr>
          <p:cNvSpPr txBox="1"/>
          <p:nvPr/>
        </p:nvSpPr>
        <p:spPr>
          <a:xfrm>
            <a:off x="5417030" y="6898250"/>
            <a:ext cx="3924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600" b="1" dirty="0">
                <a:solidFill>
                  <a:srgbClr val="FF0000"/>
                </a:solidFill>
              </a:rPr>
              <a:t>23% no tiene plan de jubilación</a:t>
            </a:r>
          </a:p>
          <a:p>
            <a:pPr defTabSz="914400"/>
            <a:r>
              <a:rPr lang="es-PE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Hombres: 19% / Mujeres: </a:t>
            </a:r>
            <a:r>
              <a:rPr lang="es-PE" sz="1600" dirty="0">
                <a:solidFill>
                  <a:srgbClr val="0000CC"/>
                </a:solidFill>
              </a:rPr>
              <a:t>26%</a:t>
            </a:r>
            <a:endParaRPr lang="es-PE" sz="1300" dirty="0">
              <a:solidFill>
                <a:srgbClr val="0000CC"/>
              </a:solidFill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D9591FFF-72E4-4858-9274-F305C8CC6886}"/>
              </a:ext>
            </a:extLst>
          </p:cNvPr>
          <p:cNvSpPr txBox="1"/>
          <p:nvPr/>
        </p:nvSpPr>
        <p:spPr>
          <a:xfrm>
            <a:off x="5607932" y="3174825"/>
            <a:ext cx="2308828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1" i="0" u="none" strike="noStrike" kern="0" cap="none" spc="0" normalizeH="0" baseline="0" noProof="0" dirty="0">
                <a:ln>
                  <a:noFill/>
                </a:ln>
                <a:solidFill>
                  <a:srgbClr val="2F469C"/>
                </a:solidFill>
                <a:effectLst/>
                <a:uLnTx/>
                <a:uFillTx/>
              </a:rPr>
              <a:t>75% tiene un plan de jubilación</a:t>
            </a:r>
          </a:p>
        </p:txBody>
      </p:sp>
      <p:sp>
        <p:nvSpPr>
          <p:cNvPr id="43" name="Bocadillo: rectángulo con esquinas redondeadas 42">
            <a:extLst>
              <a:ext uri="{FF2B5EF4-FFF2-40B4-BE49-F238E27FC236}">
                <a16:creationId xmlns:a16="http://schemas.microsoft.com/office/drawing/2014/main" id="{40BE36BC-D406-4B7C-AA58-7B04A0BEFFE2}"/>
              </a:ext>
            </a:extLst>
          </p:cNvPr>
          <p:cNvSpPr/>
          <p:nvPr/>
        </p:nvSpPr>
        <p:spPr>
          <a:xfrm>
            <a:off x="2055069" y="6623140"/>
            <a:ext cx="1307137" cy="315962"/>
          </a:xfrm>
          <a:prstGeom prst="wedgeRoundRectCallout">
            <a:avLst>
              <a:gd name="adj1" fmla="val 62381"/>
              <a:gd name="adj2" fmla="val 31472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5888EAC1-4066-074B-AEEC-F1DC789C1902}"/>
              </a:ext>
            </a:extLst>
          </p:cNvPr>
          <p:cNvGrpSpPr/>
          <p:nvPr/>
        </p:nvGrpSpPr>
        <p:grpSpPr>
          <a:xfrm>
            <a:off x="11778915" y="8172136"/>
            <a:ext cx="4349756" cy="338554"/>
            <a:chOff x="8636297" y="6359127"/>
            <a:chExt cx="4349756" cy="338554"/>
          </a:xfrm>
        </p:grpSpPr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3F67CE00-796E-874C-93C3-2649DB6F8316}"/>
                </a:ext>
              </a:extLst>
            </p:cNvPr>
            <p:cNvSpPr/>
            <p:nvPr/>
          </p:nvSpPr>
          <p:spPr>
            <a:xfrm>
              <a:off x="8636297" y="6392817"/>
              <a:ext cx="211541" cy="203559"/>
            </a:xfrm>
            <a:prstGeom prst="ellipse">
              <a:avLst/>
            </a:prstGeom>
            <a:solidFill>
              <a:srgbClr val="000099"/>
            </a:solidFill>
            <a:ln w="12700" cap="flat" cmpd="sng" algn="ctr">
              <a:solidFill>
                <a:srgbClr val="00009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2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2B20D88C-3DE4-7E4A-922D-1F953C23AB02}"/>
                </a:ext>
              </a:extLst>
            </p:cNvPr>
            <p:cNvSpPr txBox="1"/>
            <p:nvPr/>
          </p:nvSpPr>
          <p:spPr>
            <a:xfrm>
              <a:off x="8840366" y="6359127"/>
              <a:ext cx="4145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Diferencia estadísticamente significativa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9960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07B1C8-4D70-9040-B44F-7CB74ED397C4}"/>
              </a:ext>
            </a:extLst>
          </p:cNvPr>
          <p:cNvSpPr txBox="1">
            <a:spLocks/>
          </p:cNvSpPr>
          <p:nvPr/>
        </p:nvSpPr>
        <p:spPr>
          <a:xfrm>
            <a:off x="2910358" y="986424"/>
            <a:ext cx="8900641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4000" b="1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14B74F4B-DE7E-B241-8C4C-8184A9590864}"/>
              </a:ext>
            </a:extLst>
          </p:cNvPr>
          <p:cNvSpPr txBox="1">
            <a:spLocks/>
          </p:cNvSpPr>
          <p:nvPr/>
        </p:nvSpPr>
        <p:spPr>
          <a:xfrm>
            <a:off x="2910358" y="1500228"/>
            <a:ext cx="8615895" cy="62580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689458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4729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9458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4186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8915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23644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68373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3102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57830" algn="l" defTabSz="689458" rtl="0" eaLnBrk="1" latinLnBrk="0" hangingPunct="1">
              <a:defRPr sz="13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 sz="24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re 6">
            <a:extLst>
              <a:ext uri="{FF2B5EF4-FFF2-40B4-BE49-F238E27FC236}">
                <a16:creationId xmlns:a16="http://schemas.microsoft.com/office/drawing/2014/main" id="{4460AB78-89FA-4414-AC67-B1FB0B42DE59}"/>
              </a:ext>
            </a:extLst>
          </p:cNvPr>
          <p:cNvSpPr txBox="1">
            <a:spLocks/>
          </p:cNvSpPr>
          <p:nvPr/>
        </p:nvSpPr>
        <p:spPr>
          <a:xfrm>
            <a:off x="404786" y="368962"/>
            <a:ext cx="11382428" cy="1089529"/>
          </a:xfrm>
          <a:prstGeom prst="rect">
            <a:avLst/>
          </a:prstGeom>
        </p:spPr>
        <p:txBody>
          <a:bodyPr/>
          <a:lstStyle>
            <a:lvl1pPr algn="l" defTabSz="129735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4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s-PE" sz="2400" b="1" dirty="0">
                <a:latin typeface="+mn-lt"/>
              </a:rPr>
              <a:t>El 75% de ecuatorianos ha tenido dificultades para cubrir sus gastos el último año. Recortar gastos es la inmediata solución al problema, sobre todo en el NSE AB.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E7D95808-5801-44EE-B1AB-FF154DB573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6704087"/>
              </p:ext>
            </p:extLst>
          </p:nvPr>
        </p:nvGraphicFramePr>
        <p:xfrm>
          <a:off x="-112692" y="2975990"/>
          <a:ext cx="6612244" cy="4608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B60B3608-E5B9-4F0B-A2A1-B7EE37C39E8C}"/>
              </a:ext>
            </a:extLst>
          </p:cNvPr>
          <p:cNvSpPr txBox="1"/>
          <p:nvPr/>
        </p:nvSpPr>
        <p:spPr>
          <a:xfrm>
            <a:off x="629618" y="2200924"/>
            <a:ext cx="474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En los últimos 12 meses, ¿le ha pasado que sus ingresos no cubren sus gastos?</a:t>
            </a:r>
          </a:p>
        </p:txBody>
      </p:sp>
      <p:sp>
        <p:nvSpPr>
          <p:cNvPr id="12" name="Abrir llave 11">
            <a:extLst>
              <a:ext uri="{FF2B5EF4-FFF2-40B4-BE49-F238E27FC236}">
                <a16:creationId xmlns:a16="http://schemas.microsoft.com/office/drawing/2014/main" id="{0FAFC578-56B4-4524-A144-F365FCD30AAF}"/>
              </a:ext>
            </a:extLst>
          </p:cNvPr>
          <p:cNvSpPr/>
          <p:nvPr/>
        </p:nvSpPr>
        <p:spPr>
          <a:xfrm>
            <a:off x="6154965" y="2524089"/>
            <a:ext cx="191830" cy="4432841"/>
          </a:xfrm>
          <a:prstGeom prst="leftBrace">
            <a:avLst/>
          </a:prstGeom>
          <a:noFill/>
          <a:ln w="28575" cap="flat" cmpd="sng" algn="ctr">
            <a:solidFill>
              <a:srgbClr val="009D9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57611DD-71CF-4885-AD81-A7CADEE9669D}"/>
              </a:ext>
            </a:extLst>
          </p:cNvPr>
          <p:cNvSpPr txBox="1"/>
          <p:nvPr/>
        </p:nvSpPr>
        <p:spPr>
          <a:xfrm>
            <a:off x="525647" y="5360122"/>
            <a:ext cx="1321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42%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8885814-A600-47A3-8637-55B719842910}"/>
              </a:ext>
            </a:extLst>
          </p:cNvPr>
          <p:cNvSpPr txBox="1"/>
          <p:nvPr/>
        </p:nvSpPr>
        <p:spPr>
          <a:xfrm>
            <a:off x="480677" y="5669983"/>
            <a:ext cx="1398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Hombres: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30%</a:t>
            </a:r>
          </a:p>
        </p:txBody>
      </p:sp>
      <p:graphicFrame>
        <p:nvGraphicFramePr>
          <p:cNvPr id="28" name="Gráfico 27">
            <a:extLst>
              <a:ext uri="{FF2B5EF4-FFF2-40B4-BE49-F238E27FC236}">
                <a16:creationId xmlns:a16="http://schemas.microsoft.com/office/drawing/2014/main" id="{25ADA69F-FCA2-4882-B690-E7DB3D146D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9520428"/>
              </p:ext>
            </p:extLst>
          </p:nvPr>
        </p:nvGraphicFramePr>
        <p:xfrm>
          <a:off x="7218305" y="2411147"/>
          <a:ext cx="9305063" cy="5353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CuadroTexto 28">
            <a:extLst>
              <a:ext uri="{FF2B5EF4-FFF2-40B4-BE49-F238E27FC236}">
                <a16:creationId xmlns:a16="http://schemas.microsoft.com/office/drawing/2014/main" id="{C9DB25CA-5519-419F-8B8A-92B7CC691165}"/>
              </a:ext>
            </a:extLst>
          </p:cNvPr>
          <p:cNvSpPr txBox="1"/>
          <p:nvPr/>
        </p:nvSpPr>
        <p:spPr>
          <a:xfrm>
            <a:off x="8427172" y="1643766"/>
            <a:ext cx="5676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PE" sz="1800" b="1" dirty="0">
                <a:solidFill>
                  <a:srgbClr val="2F469C"/>
                </a:solidFill>
                <a:latin typeface="Arial"/>
              </a:rPr>
              <a:t>¿</a:t>
            </a:r>
            <a:r>
              <a:rPr lang="es-ES" sz="1800" b="1" dirty="0">
                <a:solidFill>
                  <a:srgbClr val="2F469C"/>
                </a:solidFill>
                <a:latin typeface="Arial"/>
              </a:rPr>
              <a:t>Qué hizo para cubrir sus gastos la última vez que esto sucedió</a:t>
            </a:r>
            <a:r>
              <a:rPr lang="es-PE" sz="1800" b="1" dirty="0">
                <a:solidFill>
                  <a:srgbClr val="2F469C"/>
                </a:solidFill>
                <a:latin typeface="Arial"/>
              </a:rPr>
              <a:t>?</a:t>
            </a:r>
          </a:p>
        </p:txBody>
      </p:sp>
      <p:sp>
        <p:nvSpPr>
          <p:cNvPr id="30" name="Bocadillo: rectángulo con esquinas redondeadas 29">
            <a:extLst>
              <a:ext uri="{FF2B5EF4-FFF2-40B4-BE49-F238E27FC236}">
                <a16:creationId xmlns:a16="http://schemas.microsoft.com/office/drawing/2014/main" id="{EA920E20-D689-4DC5-B63D-79002FEAC9AE}"/>
              </a:ext>
            </a:extLst>
          </p:cNvPr>
          <p:cNvSpPr/>
          <p:nvPr/>
        </p:nvSpPr>
        <p:spPr>
          <a:xfrm>
            <a:off x="15518141" y="3038708"/>
            <a:ext cx="1296846" cy="337403"/>
          </a:xfrm>
          <a:prstGeom prst="wedgeRoundRectCallout">
            <a:avLst>
              <a:gd name="adj1" fmla="val 6874"/>
              <a:gd name="adj2" fmla="val -92017"/>
              <a:gd name="adj3" fmla="val 16667"/>
            </a:avLst>
          </a:prstGeom>
          <a:noFill/>
          <a:ln w="12700" cap="flat" cmpd="sng" algn="ctr">
            <a:solidFill>
              <a:srgbClr val="2F469C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7113EC8C-41F9-4AAF-BA6F-031275AACF2C}"/>
              </a:ext>
            </a:extLst>
          </p:cNvPr>
          <p:cNvSpPr txBox="1"/>
          <p:nvPr/>
        </p:nvSpPr>
        <p:spPr>
          <a:xfrm>
            <a:off x="15512457" y="3038708"/>
            <a:ext cx="1380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85%</a:t>
            </a:r>
          </a:p>
        </p:txBody>
      </p:sp>
      <p:sp>
        <p:nvSpPr>
          <p:cNvPr id="32" name="Bocadillo: rectángulo con esquinas redondeadas 31">
            <a:extLst>
              <a:ext uri="{FF2B5EF4-FFF2-40B4-BE49-F238E27FC236}">
                <a16:creationId xmlns:a16="http://schemas.microsoft.com/office/drawing/2014/main" id="{21D81D20-462B-41BC-9D83-3B19ED0F0DB0}"/>
              </a:ext>
            </a:extLst>
          </p:cNvPr>
          <p:cNvSpPr/>
          <p:nvPr/>
        </p:nvSpPr>
        <p:spPr>
          <a:xfrm>
            <a:off x="15251827" y="3818900"/>
            <a:ext cx="1296846" cy="337403"/>
          </a:xfrm>
          <a:prstGeom prst="wedgeRoundRectCallout">
            <a:avLst>
              <a:gd name="adj1" fmla="val -53919"/>
              <a:gd name="adj2" fmla="val -97162"/>
              <a:gd name="adj3" fmla="val 16667"/>
            </a:avLst>
          </a:prstGeom>
          <a:noFill/>
          <a:ln w="12700" cap="flat" cmpd="sng" algn="ctr">
            <a:solidFill>
              <a:srgbClr val="2F469C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FAAAE3D-065A-4985-82D4-43D2E910418C}"/>
              </a:ext>
            </a:extLst>
          </p:cNvPr>
          <p:cNvSpPr txBox="1"/>
          <p:nvPr/>
        </p:nvSpPr>
        <p:spPr>
          <a:xfrm>
            <a:off x="15246143" y="3818900"/>
            <a:ext cx="1380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PE" sz="1200" dirty="0">
                <a:solidFill>
                  <a:prstClr val="black"/>
                </a:solidFill>
                <a:latin typeface="Arial"/>
              </a:rPr>
              <a:t>NSE AB: </a:t>
            </a:r>
            <a:r>
              <a:rPr lang="es-PE" sz="1200" b="1" dirty="0">
                <a:solidFill>
                  <a:srgbClr val="0000CC"/>
                </a:solidFill>
                <a:latin typeface="Arial"/>
              </a:rPr>
              <a:t>62%</a:t>
            </a:r>
          </a:p>
        </p:txBody>
      </p:sp>
      <p:sp>
        <p:nvSpPr>
          <p:cNvPr id="34" name="Bocadillo: rectángulo con esquinas redondeadas 33">
            <a:extLst>
              <a:ext uri="{FF2B5EF4-FFF2-40B4-BE49-F238E27FC236}">
                <a16:creationId xmlns:a16="http://schemas.microsoft.com/office/drawing/2014/main" id="{5077A30F-9321-4C37-A1E5-5D1BE9315859}"/>
              </a:ext>
            </a:extLst>
          </p:cNvPr>
          <p:cNvSpPr/>
          <p:nvPr/>
        </p:nvSpPr>
        <p:spPr>
          <a:xfrm>
            <a:off x="531330" y="5360123"/>
            <a:ext cx="1064455" cy="273402"/>
          </a:xfrm>
          <a:prstGeom prst="wedgeRoundRectCallout">
            <a:avLst>
              <a:gd name="adj1" fmla="val 37271"/>
              <a:gd name="adj2" fmla="val -112599"/>
              <a:gd name="adj3" fmla="val 16667"/>
            </a:avLst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530685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F_PlantillaPPT_2021- ESPAÑOL" id="{5524563B-4599-C24C-B7D2-D58FC76A0674}" vid="{E5C2C28D-E667-3540-B4B2-94D3EF3AA3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Personnalisé 183">
    <a:dk1>
      <a:sysClr val="windowText" lastClr="000000"/>
    </a:dk1>
    <a:lt1>
      <a:sysClr val="window" lastClr="FFFFFF"/>
    </a:lt1>
    <a:dk2>
      <a:srgbClr val="009D9C"/>
    </a:dk2>
    <a:lt2>
      <a:srgbClr val="2F469C"/>
    </a:lt2>
    <a:accent1>
      <a:srgbClr val="002554"/>
    </a:accent1>
    <a:accent2>
      <a:srgbClr val="F1BE48"/>
    </a:accent2>
    <a:accent3>
      <a:srgbClr val="E87722"/>
    </a:accent3>
    <a:accent4>
      <a:srgbClr val="84329B"/>
    </a:accent4>
    <a:accent5>
      <a:srgbClr val="E4C7EC"/>
    </a:accent5>
    <a:accent6>
      <a:srgbClr val="BEDBFF"/>
    </a:accent6>
    <a:hlink>
      <a:srgbClr val="0563C1"/>
    </a:hlink>
    <a:folHlink>
      <a:srgbClr val="954F72"/>
    </a:folHlink>
  </a:clrScheme>
  <a:fontScheme name="Personnalisé 80">
    <a:majorFont>
      <a:latin typeface="Arial Black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2AA54A233FFF341969CB714B14FE3BC" ma:contentTypeVersion="13" ma:contentTypeDescription="Crear nuevo documento." ma:contentTypeScope="" ma:versionID="5bc4ec4be15f0d7b8b89e6adce6fca8a">
  <xsd:schema xmlns:xsd="http://www.w3.org/2001/XMLSchema" xmlns:xs="http://www.w3.org/2001/XMLSchema" xmlns:p="http://schemas.microsoft.com/office/2006/metadata/properties" xmlns:ns3="cb168d9a-954a-4ec5-a853-bb98da109fa3" xmlns:ns4="cfd37345-ec54-45c3-99f2-561cbed095dc" targetNamespace="http://schemas.microsoft.com/office/2006/metadata/properties" ma:root="true" ma:fieldsID="24af8caea1167be33d22ccb26f8dc7a5" ns3:_="" ns4:_="">
    <xsd:import namespace="cb168d9a-954a-4ec5-a853-bb98da109fa3"/>
    <xsd:import namespace="cfd37345-ec54-45c3-99f2-561cbed095d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168d9a-954a-4ec5-a853-bb98da109fa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37345-ec54-45c3-99f2-561cbed095d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28B7BC-F49C-4C68-BD7F-4373C41AD4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29BE8D-6EF7-47CC-B1DC-B0ABF4D23D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b168d9a-954a-4ec5-a853-bb98da109fa3"/>
    <ds:schemaRef ds:uri="cfd37345-ec54-45c3-99f2-561cbed095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021AEFC-5D36-4414-912B-1B91F784B9B0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cfd37345-ec54-45c3-99f2-561cbed095dc"/>
    <ds:schemaRef ds:uri="cb168d9a-954a-4ec5-a853-bb98da109fa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CAF_PlantillaPPT_2021- ESPAÑOL (1)</Template>
  <TotalTime>812</TotalTime>
  <Words>1267</Words>
  <Application>Microsoft Macintosh PowerPoint</Application>
  <PresentationFormat>Personalizado</PresentationFormat>
  <Paragraphs>226</Paragraphs>
  <Slides>15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Corbel</vt:lpstr>
      <vt:lpstr>Times New Roman</vt:lpstr>
      <vt:lpstr>Verdana</vt:lpstr>
      <vt:lpstr>Tema de Office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Alejandra Remicio</dc:creator>
  <cp:lastModifiedBy>MEJIA, DIANA</cp:lastModifiedBy>
  <cp:revision>88</cp:revision>
  <dcterms:created xsi:type="dcterms:W3CDTF">2021-09-08T17:36:14Z</dcterms:created>
  <dcterms:modified xsi:type="dcterms:W3CDTF">2021-09-27T19:15:24Z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81bba153-743c-4d86-bd6a-2e7667fd02cd</vt:lpwstr>
  </property>
  <property fmtid="{D5CDD505-2E9C-101B-9397-08002B2CF9AE}" pid="3" name="ContentTypeId">
    <vt:lpwstr>0x01010072AA54A233FFF341969CB714B14FE3BC</vt:lpwstr>
  </property>
  <property fmtid="{D5CDD505-2E9C-101B-9397-08002B2CF9AE}" pid="4" name="Order">
    <vt:r8>35700</vt:r8>
  </property>
</Properties>
</file>