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notesSlides/notesSlide2.xml" ContentType="application/vnd.openxmlformats-officedocument.presentationml.notesSlide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6" r:id="rId2"/>
    <p:sldId id="2663" r:id="rId3"/>
    <p:sldId id="1187" r:id="rId4"/>
    <p:sldId id="508" r:id="rId5"/>
    <p:sldId id="2667" r:id="rId6"/>
    <p:sldId id="262" r:id="rId7"/>
    <p:sldId id="2668" r:id="rId8"/>
    <p:sldId id="2669" r:id="rId9"/>
    <p:sldId id="259" r:id="rId10"/>
    <p:sldId id="2666" r:id="rId11"/>
    <p:sldId id="261" r:id="rId12"/>
    <p:sldId id="2665" r:id="rId13"/>
    <p:sldId id="258" r:id="rId14"/>
  </p:sldIdLst>
  <p:sldSz cx="12192000" cy="6858000"/>
  <p:notesSz cx="6858000" cy="9144000"/>
  <p:defaultTextStyle>
    <a:defPPr>
      <a:defRPr lang="es-419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F4E7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55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A8FC68E-5DCC-4963-9D2E-DA16364534F1}" type="datetimeFigureOut">
              <a:rPr lang="en-US" smtClean="0"/>
              <a:t>10/4/2021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184877C-F574-402B-862A-F73D783F2C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39340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41653" indent="-241653">
              <a:buFont typeface="+mj-lt"/>
              <a:buAutoNum type="arabicPeriod"/>
            </a:pPr>
            <a:r>
              <a:rPr lang="en-US" dirty="0"/>
              <a:t>The liquidity shock to enterprises arising from lockdowns necessitated a wide range of emergency measures to avoid a tsunami of household and enterprise insolvencies.</a:t>
            </a:r>
          </a:p>
          <a:p>
            <a:pPr marL="241653" indent="-241653">
              <a:buFont typeface="+mj-lt"/>
              <a:buAutoNum type="arabicPeriod"/>
            </a:pPr>
            <a:r>
              <a:rPr lang="en-US" dirty="0"/>
              <a:t>As you can see, quite a range of policy tools and measures have been used – the distribution and scale of which varies from country to country.</a:t>
            </a:r>
          </a:p>
          <a:p>
            <a:pPr marL="0" indent="0">
              <a:buFont typeface="+mj-lt"/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defTabSz="966612">
              <a:defRPr/>
            </a:pPr>
            <a:fld id="{82C895C6-2649-4FC6-B734-E58660BEE5CD}" type="slidenum">
              <a:rPr lang="en-US">
                <a:solidFill>
                  <a:prstClr val="black"/>
                </a:solidFill>
                <a:latin typeface="Calibri" panose="020F0502020204030204"/>
              </a:rPr>
              <a:pPr defTabSz="966612">
                <a:defRPr/>
              </a:pPr>
              <a:t>2</a:t>
            </a:fld>
            <a:endParaRPr lang="en-US">
              <a:solidFill>
                <a:prstClr val="black"/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231572298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U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9C640C-50BC-6A40-B5EA-438740BF37FC}" type="slidenum">
              <a:rPr lang="es-ES_tradnl" smtClean="0"/>
              <a:t>4</a:t>
            </a:fld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37941994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695E7D-511C-4B5A-A783-64C2C5AF9EB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s-419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4B3B83C-4055-4001-9CFB-32668DD1E98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s-419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E9672CD-E481-4F74-93E6-758A26C51C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C50ED-98CE-49D1-8042-A650E505DD7F}" type="datetimeFigureOut">
              <a:rPr lang="es-419" smtClean="0"/>
              <a:t>4/10/2021</a:t>
            </a:fld>
            <a:endParaRPr lang="es-419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4A1FC17-6EF3-4493-B401-4975C29728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419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4914B4C-ED1E-4BDF-8150-3C74466891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600BEE-84BB-41CF-8CB7-19A690E1B70E}" type="slidenum">
              <a:rPr lang="es-419" smtClean="0"/>
              <a:t>‹#›</a:t>
            </a:fld>
            <a:endParaRPr lang="es-419"/>
          </a:p>
        </p:txBody>
      </p:sp>
    </p:spTree>
    <p:extLst>
      <p:ext uri="{BB962C8B-B14F-4D97-AF65-F5344CB8AC3E}">
        <p14:creationId xmlns:p14="http://schemas.microsoft.com/office/powerpoint/2010/main" val="564452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676322-3FC5-487B-A551-D77B81E03C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s-419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9F95793-5BC9-4A8D-A41F-B2CF65B808D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419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F710C13-767A-40DB-9B48-977104AEEC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C50ED-98CE-49D1-8042-A650E505DD7F}" type="datetimeFigureOut">
              <a:rPr lang="es-419" smtClean="0"/>
              <a:t>4/10/2021</a:t>
            </a:fld>
            <a:endParaRPr lang="es-419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497B6A7-FBF2-472E-A1DF-5059D43031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419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F26F984-01C6-4215-9F40-AC3626639B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600BEE-84BB-41CF-8CB7-19A690E1B70E}" type="slidenum">
              <a:rPr lang="es-419" smtClean="0"/>
              <a:t>‹#›</a:t>
            </a:fld>
            <a:endParaRPr lang="es-419"/>
          </a:p>
        </p:txBody>
      </p:sp>
    </p:spTree>
    <p:extLst>
      <p:ext uri="{BB962C8B-B14F-4D97-AF65-F5344CB8AC3E}">
        <p14:creationId xmlns:p14="http://schemas.microsoft.com/office/powerpoint/2010/main" val="37745117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681E094-7216-4B9F-BF28-91851A444DC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s-419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0B6493B-2C49-468A-9013-907ACE4E457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419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BB4C1BC-2BA5-4AE2-A04C-E43A493551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C50ED-98CE-49D1-8042-A650E505DD7F}" type="datetimeFigureOut">
              <a:rPr lang="es-419" smtClean="0"/>
              <a:t>4/10/2021</a:t>
            </a:fld>
            <a:endParaRPr lang="es-419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2523466-0DFD-4522-B5CD-EA4ADECB9B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419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0101747-4F28-46C8-8ED6-CC6D4885FD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600BEE-84BB-41CF-8CB7-19A690E1B70E}" type="slidenum">
              <a:rPr lang="es-419" smtClean="0"/>
              <a:t>‹#›</a:t>
            </a:fld>
            <a:endParaRPr lang="es-419"/>
          </a:p>
        </p:txBody>
      </p:sp>
    </p:spTree>
    <p:extLst>
      <p:ext uri="{BB962C8B-B14F-4D97-AF65-F5344CB8AC3E}">
        <p14:creationId xmlns:p14="http://schemas.microsoft.com/office/powerpoint/2010/main" val="239316982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ingle-Column,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1239838" y="491385"/>
            <a:ext cx="9715500" cy="978486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algn="l">
              <a:defRPr lang="en-US" sz="2800" dirty="0">
                <a:solidFill>
                  <a:schemeClr val="tx2"/>
                </a:solidFill>
                <a:latin typeface="Arial Black" charset="0"/>
                <a:ea typeface="Arial Black" charset="0"/>
                <a:cs typeface="Arial Black" charset="0"/>
              </a:defRPr>
            </a:lvl1pPr>
          </a:lstStyle>
          <a:p>
            <a:pPr marL="0" lvl="0"/>
            <a:r>
              <a:rPr lang="en-US" dirty="0"/>
              <a:t>Slide Title for Single-Column, White Layout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EA590E5-B0BC-F540-8942-A0FB291DEE4F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239838" y="1469871"/>
            <a:ext cx="9715500" cy="4860591"/>
          </a:xfrm>
        </p:spPr>
        <p:txBody>
          <a:bodyPr/>
          <a:lstStyle>
            <a:lvl1pPr>
              <a:spcBef>
                <a:spcPts val="2400"/>
              </a:spcBef>
              <a:defRPr>
                <a:solidFill>
                  <a:schemeClr val="tx1"/>
                </a:solidFill>
              </a:defRPr>
            </a:lvl1pPr>
            <a:lvl2pPr>
              <a:defRPr/>
            </a:lvl2pPr>
            <a:lvl3pPr marL="458788" marR="0" indent="-225425" algn="l" defTabSz="914314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bg1">
                  <a:lumMod val="50000"/>
                </a:schemeClr>
              </a:buClr>
              <a:buSzPct val="65000"/>
              <a:buFont typeface="ArialMT"/>
              <a:buChar char="►"/>
              <a:tabLst/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 dirty="0"/>
              <a:t>Paragraph/</a:t>
            </a:r>
            <a:r>
              <a:rPr lang="en-US" dirty="0" err="1"/>
              <a:t>unbulleted</a:t>
            </a:r>
            <a:r>
              <a:rPr lang="en-US" dirty="0"/>
              <a:t> text formatting</a:t>
            </a:r>
          </a:p>
          <a:p>
            <a:pPr lvl="1"/>
            <a:r>
              <a:rPr lang="en-US" dirty="0"/>
              <a:t>Click the “Indent More” button (in the Home ribbon, above) for first-level bullets</a:t>
            </a:r>
          </a:p>
          <a:p>
            <a:pPr marL="458788" marR="0" lvl="2" indent="-225425" algn="l" defTabSz="914314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bg1">
                  <a:lumMod val="50000"/>
                </a:schemeClr>
              </a:buClr>
              <a:buSzPct val="65000"/>
              <a:buFont typeface="ArialMT"/>
              <a:buChar char="►"/>
              <a:tabLst/>
              <a:defRPr/>
            </a:pPr>
            <a:r>
              <a:rPr lang="en-US" dirty="0"/>
              <a:t>Double-click the “Indent More” button (above) for second-level bullets</a:t>
            </a:r>
          </a:p>
          <a:p>
            <a:pPr lvl="3"/>
            <a:r>
              <a:rPr lang="en-US" dirty="0"/>
              <a:t>Triple-click the “Indent More” button (above) for third-level bullets</a:t>
            </a:r>
          </a:p>
          <a:p>
            <a:pPr lvl="4"/>
            <a:r>
              <a:rPr lang="en-US" dirty="0"/>
              <a:t>Quadruple-click the “Indent More” button (above) for fourth-level bullets</a:t>
            </a:r>
          </a:p>
        </p:txBody>
      </p:sp>
    </p:spTree>
    <p:extLst>
      <p:ext uri="{BB962C8B-B14F-4D97-AF65-F5344CB8AC3E}">
        <p14:creationId xmlns:p14="http://schemas.microsoft.com/office/powerpoint/2010/main" val="2262933273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781">
          <p15:clr>
            <a:srgbClr val="FBAE40"/>
          </p15:clr>
        </p15:guide>
        <p15:guide id="4" pos="6901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wo-Column,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1239838" y="491385"/>
            <a:ext cx="9715500" cy="978486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algn="l">
              <a:defRPr lang="en-US" sz="2800" dirty="0">
                <a:solidFill>
                  <a:schemeClr val="tx2"/>
                </a:solidFill>
                <a:latin typeface="Arial Black" charset="0"/>
                <a:ea typeface="Arial Black" charset="0"/>
                <a:cs typeface="Arial Black" charset="0"/>
              </a:defRPr>
            </a:lvl1pPr>
          </a:lstStyle>
          <a:p>
            <a:pPr marL="0" lvl="0"/>
            <a:r>
              <a:rPr lang="en-US" dirty="0"/>
              <a:t>Title for Two-Column, White Layout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EA590E5-B0BC-F540-8942-A0FB291DEE4F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239838" y="1469871"/>
            <a:ext cx="4572000" cy="4860591"/>
          </a:xfrm>
        </p:spPr>
        <p:txBody>
          <a:bodyPr>
            <a:normAutofit/>
          </a:bodyPr>
          <a:lstStyle>
            <a:lvl1pPr>
              <a:spcBef>
                <a:spcPts val="2000"/>
              </a:spcBef>
              <a:defRPr sz="1800">
                <a:solidFill>
                  <a:schemeClr val="tx1"/>
                </a:solidFill>
              </a:defRPr>
            </a:lvl1pPr>
            <a:lvl2pPr>
              <a:defRPr sz="1800"/>
            </a:lvl2pPr>
            <a:lvl3pPr marL="458788" marR="0" indent="-225425" algn="l" defTabSz="914314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bg1">
                  <a:lumMod val="50000"/>
                </a:schemeClr>
              </a:buClr>
              <a:buSzPct val="65000"/>
              <a:buFont typeface="ArialMT"/>
              <a:buChar char="►"/>
              <a:tabLst/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Paragraph/</a:t>
            </a:r>
            <a:r>
              <a:rPr lang="en-US" dirty="0" err="1"/>
              <a:t>unbulleted</a:t>
            </a:r>
            <a:r>
              <a:rPr lang="en-US" dirty="0"/>
              <a:t> text formatting</a:t>
            </a:r>
          </a:p>
          <a:p>
            <a:pPr lvl="1"/>
            <a:r>
              <a:rPr lang="en-US" dirty="0"/>
              <a:t>Click the “Indent More” button (in the Home ribbon, above) for first-level bullets</a:t>
            </a:r>
          </a:p>
          <a:p>
            <a:pPr marL="458788" marR="0" lvl="2" indent="-225425" algn="l" defTabSz="914314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bg1">
                  <a:lumMod val="50000"/>
                </a:schemeClr>
              </a:buClr>
              <a:buSzPct val="65000"/>
              <a:buFont typeface="ArialMT"/>
              <a:buChar char="►"/>
              <a:tabLst/>
              <a:defRPr/>
            </a:pPr>
            <a:r>
              <a:rPr lang="en-US" dirty="0"/>
              <a:t>Double-click the “Indent More” button (above) for second-level bullets</a:t>
            </a:r>
          </a:p>
          <a:p>
            <a:pPr lvl="3"/>
            <a:r>
              <a:rPr lang="en-US" dirty="0"/>
              <a:t>Triple-click the “Indent More” button (above) for third-level bullets</a:t>
            </a:r>
          </a:p>
          <a:p>
            <a:pPr lvl="4"/>
            <a:r>
              <a:rPr lang="en-US" dirty="0"/>
              <a:t>Quadruple-click the “Indent More” button (above) for fourth-level bullets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8673A610-5F4D-8049-8881-F136A3242FF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383338" y="1469871"/>
            <a:ext cx="4572000" cy="4860591"/>
          </a:xfrm>
        </p:spPr>
        <p:txBody>
          <a:bodyPr>
            <a:normAutofit/>
          </a:bodyPr>
          <a:lstStyle>
            <a:lvl1pPr>
              <a:spcBef>
                <a:spcPts val="2000"/>
              </a:spcBef>
              <a:defRPr sz="1800">
                <a:solidFill>
                  <a:schemeClr val="tx1"/>
                </a:solidFill>
              </a:defRPr>
            </a:lvl1pPr>
            <a:lvl2pPr>
              <a:defRPr sz="1800"/>
            </a:lvl2pPr>
            <a:lvl3pPr marL="458788" marR="0" indent="-225425" algn="l" defTabSz="914314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bg1">
                  <a:lumMod val="50000"/>
                </a:schemeClr>
              </a:buClr>
              <a:buSzPct val="65000"/>
              <a:buFont typeface="ArialMT"/>
              <a:buChar char="►"/>
              <a:tabLst/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Paragraph/</a:t>
            </a:r>
            <a:r>
              <a:rPr lang="en-US" dirty="0" err="1"/>
              <a:t>unbulleted</a:t>
            </a:r>
            <a:r>
              <a:rPr lang="en-US" dirty="0"/>
              <a:t> text formatting</a:t>
            </a:r>
          </a:p>
          <a:p>
            <a:pPr lvl="1"/>
            <a:r>
              <a:rPr lang="en-US" dirty="0"/>
              <a:t>Click the “Indent More” button (in the Home ribbon, above) for first-level bullets</a:t>
            </a:r>
          </a:p>
          <a:p>
            <a:pPr marL="458788" marR="0" lvl="2" indent="-225425" algn="l" defTabSz="914314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bg1">
                  <a:lumMod val="50000"/>
                </a:schemeClr>
              </a:buClr>
              <a:buSzPct val="65000"/>
              <a:buFont typeface="ArialMT"/>
              <a:buChar char="►"/>
              <a:tabLst/>
              <a:defRPr/>
            </a:pPr>
            <a:r>
              <a:rPr lang="en-US" dirty="0"/>
              <a:t>Double-click the “Indent More” button (above) for second-level bullets</a:t>
            </a:r>
          </a:p>
          <a:p>
            <a:pPr lvl="3"/>
            <a:r>
              <a:rPr lang="en-US" dirty="0"/>
              <a:t>Triple-click the “Indent More” button (above) for third-level bullets</a:t>
            </a:r>
          </a:p>
          <a:p>
            <a:pPr lvl="4"/>
            <a:r>
              <a:rPr lang="en-US" dirty="0"/>
              <a:t>Quadruple-click the “Indent More” button (above) for fourth-level bullets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F82B71F5-23BD-A943-8CA6-64D3C92123D3}"/>
              </a:ext>
            </a:extLst>
          </p:cNvPr>
          <p:cNvCxnSpPr>
            <a:cxnSpLocks/>
          </p:cNvCxnSpPr>
          <p:nvPr userDrawn="1"/>
        </p:nvCxnSpPr>
        <p:spPr>
          <a:xfrm>
            <a:off x="6096000" y="1670538"/>
            <a:ext cx="0" cy="4425462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7232567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781">
          <p15:clr>
            <a:srgbClr val="FBAE40"/>
          </p15:clr>
        </p15:guide>
        <p15:guide id="4" pos="690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339F7D-F6F0-4780-9834-FE8A8E386E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s-419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5A4F7E4-88C3-410A-A8A8-D2B6A567A8D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419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7D5F37C-6C90-4833-B523-81457ECD04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C50ED-98CE-49D1-8042-A650E505DD7F}" type="datetimeFigureOut">
              <a:rPr lang="es-419" smtClean="0"/>
              <a:t>4/10/2021</a:t>
            </a:fld>
            <a:endParaRPr lang="es-419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20C9B53-8092-4D57-9E60-B9D03704DF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419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566ED3A-4154-4859-B345-3202D1976C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600BEE-84BB-41CF-8CB7-19A690E1B70E}" type="slidenum">
              <a:rPr lang="es-419" smtClean="0"/>
              <a:t>‹#›</a:t>
            </a:fld>
            <a:endParaRPr lang="es-419"/>
          </a:p>
        </p:txBody>
      </p:sp>
    </p:spTree>
    <p:extLst>
      <p:ext uri="{BB962C8B-B14F-4D97-AF65-F5344CB8AC3E}">
        <p14:creationId xmlns:p14="http://schemas.microsoft.com/office/powerpoint/2010/main" val="4806326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D37B9A-4DE4-49CB-B648-E5F99CA0B4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s-419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08C3F10-0AE5-4139-86E0-F0AD489060E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2868265-826C-42DD-BC07-862DFFE47C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C50ED-98CE-49D1-8042-A650E505DD7F}" type="datetimeFigureOut">
              <a:rPr lang="es-419" smtClean="0"/>
              <a:t>4/10/2021</a:t>
            </a:fld>
            <a:endParaRPr lang="es-419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26D6A57-62D7-4AFA-B186-7CC66B2C3F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419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6C4853-61A3-417F-B146-5B26845C79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600BEE-84BB-41CF-8CB7-19A690E1B70E}" type="slidenum">
              <a:rPr lang="es-419" smtClean="0"/>
              <a:t>‹#›</a:t>
            </a:fld>
            <a:endParaRPr lang="es-419"/>
          </a:p>
        </p:txBody>
      </p:sp>
    </p:spTree>
    <p:extLst>
      <p:ext uri="{BB962C8B-B14F-4D97-AF65-F5344CB8AC3E}">
        <p14:creationId xmlns:p14="http://schemas.microsoft.com/office/powerpoint/2010/main" val="15692534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8317DA-8151-485C-813A-5B163B7CEB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s-419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445CE6-5E82-44E2-97D3-D6FE3556DD7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419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CCBC45E-012D-40FA-9DDE-DC34E539EE3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419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D654D97-5855-4E18-A0A4-4AB2E6327F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C50ED-98CE-49D1-8042-A650E505DD7F}" type="datetimeFigureOut">
              <a:rPr lang="es-419" smtClean="0"/>
              <a:t>4/10/2021</a:t>
            </a:fld>
            <a:endParaRPr lang="es-419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664C0F8-A005-4D2F-990A-48FD047EE2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419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610F3E8-03B8-48A7-8A36-870F9CBD36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600BEE-84BB-41CF-8CB7-19A690E1B70E}" type="slidenum">
              <a:rPr lang="es-419" smtClean="0"/>
              <a:t>‹#›</a:t>
            </a:fld>
            <a:endParaRPr lang="es-419"/>
          </a:p>
        </p:txBody>
      </p:sp>
    </p:spTree>
    <p:extLst>
      <p:ext uri="{BB962C8B-B14F-4D97-AF65-F5344CB8AC3E}">
        <p14:creationId xmlns:p14="http://schemas.microsoft.com/office/powerpoint/2010/main" val="14713357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3244CA-EEC2-4E2C-A865-FB702C261E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s-419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F526DBC-2E63-470F-B605-66F94402A65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DCD43E3-6773-4CFD-8373-9E99CA6E73D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419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93C65BF-B126-4EEF-8AF4-1DFBA2D306F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A8B0061-B04E-442C-BBC2-2253C939127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419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FE47E20-28CF-438E-86EE-7F1BC9A378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C50ED-98CE-49D1-8042-A650E505DD7F}" type="datetimeFigureOut">
              <a:rPr lang="es-419" smtClean="0"/>
              <a:t>4/10/2021</a:t>
            </a:fld>
            <a:endParaRPr lang="es-419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A1A1A89-0A55-4223-BB6B-DD7830D182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419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FE3EFA6-EEFB-4E74-8177-51362DE9B1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600BEE-84BB-41CF-8CB7-19A690E1B70E}" type="slidenum">
              <a:rPr lang="es-419" smtClean="0"/>
              <a:t>‹#›</a:t>
            </a:fld>
            <a:endParaRPr lang="es-419"/>
          </a:p>
        </p:txBody>
      </p:sp>
    </p:spTree>
    <p:extLst>
      <p:ext uri="{BB962C8B-B14F-4D97-AF65-F5344CB8AC3E}">
        <p14:creationId xmlns:p14="http://schemas.microsoft.com/office/powerpoint/2010/main" val="19773061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596846-6EFA-486D-958E-009A685238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s-419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36335CD-D984-40FC-ABDE-F4F5193121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C50ED-98CE-49D1-8042-A650E505DD7F}" type="datetimeFigureOut">
              <a:rPr lang="es-419" smtClean="0"/>
              <a:t>4/10/2021</a:t>
            </a:fld>
            <a:endParaRPr lang="es-419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50FFAA6-9CF6-479C-A2BC-7D899BA157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419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C6BC32D-2F2C-4F86-83F4-2422F7DD72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600BEE-84BB-41CF-8CB7-19A690E1B70E}" type="slidenum">
              <a:rPr lang="es-419" smtClean="0"/>
              <a:t>‹#›</a:t>
            </a:fld>
            <a:endParaRPr lang="es-419"/>
          </a:p>
        </p:txBody>
      </p:sp>
    </p:spTree>
    <p:extLst>
      <p:ext uri="{BB962C8B-B14F-4D97-AF65-F5344CB8AC3E}">
        <p14:creationId xmlns:p14="http://schemas.microsoft.com/office/powerpoint/2010/main" val="18104918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46E7EEA-A64C-4998-AB67-4832044100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C50ED-98CE-49D1-8042-A650E505DD7F}" type="datetimeFigureOut">
              <a:rPr lang="es-419" smtClean="0"/>
              <a:t>4/10/2021</a:t>
            </a:fld>
            <a:endParaRPr lang="es-419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84711E9-1FE7-46FB-8E4A-E33A7154BB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419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2288DD9-458C-4280-8A45-888C26EDA9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600BEE-84BB-41CF-8CB7-19A690E1B70E}" type="slidenum">
              <a:rPr lang="es-419" smtClean="0"/>
              <a:t>‹#›</a:t>
            </a:fld>
            <a:endParaRPr lang="es-419"/>
          </a:p>
        </p:txBody>
      </p:sp>
    </p:spTree>
    <p:extLst>
      <p:ext uri="{BB962C8B-B14F-4D97-AF65-F5344CB8AC3E}">
        <p14:creationId xmlns:p14="http://schemas.microsoft.com/office/powerpoint/2010/main" val="14568339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032F54-94D8-4F68-806E-F318E0C168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s-419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151DA9D-DBF0-440E-94C3-0EFB82059DA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419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2AE564D-B085-44A9-B445-E0AB70EF299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280FD8D-5354-4B68-A633-A45EBBBF1A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C50ED-98CE-49D1-8042-A650E505DD7F}" type="datetimeFigureOut">
              <a:rPr lang="es-419" smtClean="0"/>
              <a:t>4/10/2021</a:t>
            </a:fld>
            <a:endParaRPr lang="es-419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0CAF989-BBEE-46D9-A451-820D7A47EC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419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67BE24D-82B8-45A6-A3E0-8BF1D53F3F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600BEE-84BB-41CF-8CB7-19A690E1B70E}" type="slidenum">
              <a:rPr lang="es-419" smtClean="0"/>
              <a:t>‹#›</a:t>
            </a:fld>
            <a:endParaRPr lang="es-419"/>
          </a:p>
        </p:txBody>
      </p:sp>
    </p:spTree>
    <p:extLst>
      <p:ext uri="{BB962C8B-B14F-4D97-AF65-F5344CB8AC3E}">
        <p14:creationId xmlns:p14="http://schemas.microsoft.com/office/powerpoint/2010/main" val="13400409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D42EE0-044A-4FE4-A923-B2FCF64145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s-419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90D3070-870B-4115-8113-07312976236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419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B4A37B2-174E-4011-9DAF-C5440BBF7F8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F3AC651-A9CC-48BB-9DE7-765219A15E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C50ED-98CE-49D1-8042-A650E505DD7F}" type="datetimeFigureOut">
              <a:rPr lang="es-419" smtClean="0"/>
              <a:t>4/10/2021</a:t>
            </a:fld>
            <a:endParaRPr lang="es-419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A16EC49-F556-4EF1-8FCF-B742578F38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419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698A614-8FE0-43A6-90FC-4CA924F1FC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600BEE-84BB-41CF-8CB7-19A690E1B70E}" type="slidenum">
              <a:rPr lang="es-419" smtClean="0"/>
              <a:t>‹#›</a:t>
            </a:fld>
            <a:endParaRPr lang="es-419"/>
          </a:p>
        </p:txBody>
      </p:sp>
    </p:spTree>
    <p:extLst>
      <p:ext uri="{BB962C8B-B14F-4D97-AF65-F5344CB8AC3E}">
        <p14:creationId xmlns:p14="http://schemas.microsoft.com/office/powerpoint/2010/main" val="19147056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5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D0CF5AF-9B40-4AC3-9848-1A642FDDA6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s-419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F01BC3F-1F3B-4E9A-BFCF-35173F11162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419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8249445-F2EF-4C7C-AB19-C424FF93CA4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5C50ED-98CE-49D1-8042-A650E505DD7F}" type="datetimeFigureOut">
              <a:rPr lang="es-419" smtClean="0"/>
              <a:t>4/10/2021</a:t>
            </a:fld>
            <a:endParaRPr lang="es-419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9404DA4-7323-4128-B2F9-BE86EA28886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419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F4A45E-24FB-448F-8774-4EA033E5E27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600BEE-84BB-41CF-8CB7-19A690E1B70E}" type="slidenum">
              <a:rPr lang="es-419" smtClean="0"/>
              <a:t>‹#›</a:t>
            </a:fld>
            <a:endParaRPr lang="es-419"/>
          </a:p>
        </p:txBody>
      </p:sp>
    </p:spTree>
    <p:extLst>
      <p:ext uri="{BB962C8B-B14F-4D97-AF65-F5344CB8AC3E}">
        <p14:creationId xmlns:p14="http://schemas.microsoft.com/office/powerpoint/2010/main" val="26926075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419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imf.org/-/media/Files/Publications/covid19-special-notes/enspecial-series-on-covid19strengthening-regulatory-reporting-and-offsite-analysis-in-response-to-co.ashx" TargetMode="External"/><Relationship Id="rId7" Type="http://schemas.openxmlformats.org/officeDocument/2006/relationships/hyperlink" Target="https://www.imf.org/en/Publications/Miscellaneous-Publication-Other/Issues/2020/05/20/COVID-19-The-Regulatory-and-Supervisory-Implications-for-the-Banking-Sector-49452" TargetMode="External"/><Relationship Id="rId2" Type="http://schemas.openxmlformats.org/officeDocument/2006/relationships/hyperlink" Target="https://www.imf.org/-/media/Files/Publications/covid19-special-notes/en-special-series-on-covid-19-unwinding-covid-19-policy-interventions-for-banking-systems.ashx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imf.org/-/media/Files/Publications/covid19-special-notes/enspecial-series-on-covid19banking-sector-regulatory-and-supervisory-response-to-deal-with-coronavir.ashx" TargetMode="External"/><Relationship Id="rId5" Type="http://schemas.openxmlformats.org/officeDocument/2006/relationships/hyperlink" Target="https://www.imf.org/-/media/Files/Publications/covid19-special-notes/en-special-series-on-covid-19-restriction-of-banks-capital-distribution-during-the-covid-19-pandemic.ashx" TargetMode="External"/><Relationship Id="rId4" Type="http://schemas.openxmlformats.org/officeDocument/2006/relationships/hyperlink" Target="https://www.imf.org/-/media/Files/Publications/covid19-special-notes/enspecial-series-on-covid19supervisory-actions-and-priorities-in-response-to-the-covid19-pandemic-cr.ashx" TargetMode="Externa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tags" Target="../tags/tag8.xml"/><Relationship Id="rId13" Type="http://schemas.openxmlformats.org/officeDocument/2006/relationships/hyperlink" Target="https://www.fsb.org/work-of-the-fsb/addressing-financial-stability-risks-of-covid-19/" TargetMode="External"/><Relationship Id="rId18" Type="http://schemas.openxmlformats.org/officeDocument/2006/relationships/hyperlink" Target="https://www.bis.org/press/p200320.htm" TargetMode="External"/><Relationship Id="rId3" Type="http://schemas.openxmlformats.org/officeDocument/2006/relationships/tags" Target="../tags/tag3.xml"/><Relationship Id="rId7" Type="http://schemas.openxmlformats.org/officeDocument/2006/relationships/tags" Target="../tags/tag7.xml"/><Relationship Id="rId12" Type="http://schemas.openxmlformats.org/officeDocument/2006/relationships/hyperlink" Target="https://www.fsb.org/2020/04/covid-19-pandemic-financial-stability-implications-and-policy-measures-taken/" TargetMode="External"/><Relationship Id="rId17" Type="http://schemas.openxmlformats.org/officeDocument/2006/relationships/hyperlink" Target="https://www.bis.org/bcbs/publ/d498.pdf" TargetMode="External"/><Relationship Id="rId2" Type="http://schemas.openxmlformats.org/officeDocument/2006/relationships/tags" Target="../tags/tag2.xml"/><Relationship Id="rId16" Type="http://schemas.openxmlformats.org/officeDocument/2006/relationships/hyperlink" Target="https://www.iosco.org/news/pdf/IOSCONEWS559.pdf" TargetMode="External"/><Relationship Id="rId1" Type="http://schemas.openxmlformats.org/officeDocument/2006/relationships/tags" Target="../tags/tag1.xml"/><Relationship Id="rId6" Type="http://schemas.openxmlformats.org/officeDocument/2006/relationships/tags" Target="../tags/tag6.xml"/><Relationship Id="rId11" Type="http://schemas.openxmlformats.org/officeDocument/2006/relationships/slideLayout" Target="../slideLayouts/slideLayout12.xml"/><Relationship Id="rId5" Type="http://schemas.openxmlformats.org/officeDocument/2006/relationships/tags" Target="../tags/tag5.xml"/><Relationship Id="rId15" Type="http://schemas.openxmlformats.org/officeDocument/2006/relationships/hyperlink" Target="https://www.iaisweb.org/page/news/press-releases/file/89387/27-march-2020-media-release-iais-executive-committee-takes-steps-to-address-impact-of-covid-19-on-the-insurance-sector" TargetMode="External"/><Relationship Id="rId10" Type="http://schemas.openxmlformats.org/officeDocument/2006/relationships/tags" Target="../tags/tag10.xml"/><Relationship Id="rId19" Type="http://schemas.openxmlformats.org/officeDocument/2006/relationships/hyperlink" Target="https://www.bis.org/press/p200327.htm" TargetMode="External"/><Relationship Id="rId4" Type="http://schemas.openxmlformats.org/officeDocument/2006/relationships/tags" Target="../tags/tag4.xml"/><Relationship Id="rId9" Type="http://schemas.openxmlformats.org/officeDocument/2006/relationships/tags" Target="../tags/tag9.xml"/><Relationship Id="rId14" Type="http://schemas.openxmlformats.org/officeDocument/2006/relationships/hyperlink" Target="https://cdn.ifrs.org/-/media/feature/supporting-implementation/ifrs-9/ifrs-9-ecl-and-coronavirus.pdf?la=en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6.xml"/><Relationship Id="rId1" Type="http://schemas.openxmlformats.org/officeDocument/2006/relationships/themeOverride" Target="../theme/themeOverride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EDB21A24-F6D5-4380-913E-E729A5EFAB7A}"/>
              </a:ext>
            </a:extLst>
          </p:cNvPr>
          <p:cNvSpPr txBox="1"/>
          <p:nvPr/>
        </p:nvSpPr>
        <p:spPr>
          <a:xfrm>
            <a:off x="6376010" y="2747516"/>
            <a:ext cx="5497659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s-419" sz="3200" b="1" dirty="0"/>
              <a:t>Políticas financieras</a:t>
            </a:r>
            <a:br>
              <a:rPr lang="es-419" sz="3200" b="1" dirty="0"/>
            </a:br>
            <a:r>
              <a:rPr lang="es-419" sz="3200" b="1" dirty="0"/>
              <a:t>frente a la crisis de la COVID-19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0952997-9ACD-4D28-B6FB-0B6702EE9946}"/>
              </a:ext>
            </a:extLst>
          </p:cNvPr>
          <p:cNvSpPr txBox="1"/>
          <p:nvPr/>
        </p:nvSpPr>
        <p:spPr>
          <a:xfrm>
            <a:off x="6505596" y="4488626"/>
            <a:ext cx="5368073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s-419" sz="2800" dirty="0"/>
              <a:t>Antonio Pancorbo</a:t>
            </a:r>
            <a:br>
              <a:rPr lang="es-419" sz="2800" dirty="0"/>
            </a:br>
            <a:r>
              <a:rPr lang="es-419" sz="2800" dirty="0"/>
              <a:t>Senior </a:t>
            </a:r>
            <a:r>
              <a:rPr lang="es-419" sz="2800" dirty="0" err="1"/>
              <a:t>Financial</a:t>
            </a:r>
            <a:r>
              <a:rPr lang="es-419" sz="2800" dirty="0"/>
              <a:t> Sector </a:t>
            </a:r>
            <a:r>
              <a:rPr lang="es-419" sz="2800" dirty="0" err="1"/>
              <a:t>Advisor</a:t>
            </a:r>
            <a:r>
              <a:rPr lang="es-419" sz="2800" dirty="0"/>
              <a:t>, FMI</a:t>
            </a:r>
          </a:p>
        </p:txBody>
      </p:sp>
    </p:spTree>
    <p:extLst>
      <p:ext uri="{BB962C8B-B14F-4D97-AF65-F5344CB8AC3E}">
        <p14:creationId xmlns:p14="http://schemas.microsoft.com/office/powerpoint/2010/main" val="402585287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F9EF41B-DE59-4F82-92E2-4F0D4F84D1C5}"/>
              </a:ext>
            </a:extLst>
          </p:cNvPr>
          <p:cNvSpPr txBox="1"/>
          <p:nvPr/>
        </p:nvSpPr>
        <p:spPr>
          <a:xfrm>
            <a:off x="0" y="0"/>
            <a:ext cx="912035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800" kern="1200" dirty="0">
                <a:solidFill>
                  <a:srgbClr val="004C97"/>
                </a:solidFill>
                <a:effectLst/>
                <a:latin typeface="Arial Black" panose="020B0A04020102020204" pitchFamily="34" charset="0"/>
                <a:ea typeface="Arial Black" panose="020B0A04020102020204" pitchFamily="34" charset="0"/>
                <a:cs typeface="Arial Black" panose="020B0A04020102020204" pitchFamily="34" charset="0"/>
              </a:rPr>
              <a:t>Prioridades de política durante el repliegue </a:t>
            </a:r>
            <a:r>
              <a:rPr lang="en-US" sz="2800" kern="1200" dirty="0">
                <a:solidFill>
                  <a:srgbClr val="004C97"/>
                </a:solidFill>
                <a:effectLst/>
                <a:latin typeface="Arial Black" panose="020B0A04020102020204" pitchFamily="34" charset="0"/>
                <a:ea typeface="Arial Black" panose="020B0A04020102020204" pitchFamily="34" charset="0"/>
                <a:cs typeface="Arial Black" panose="020B0A04020102020204" pitchFamily="34" charset="0"/>
              </a:rPr>
              <a:t>de las </a:t>
            </a:r>
            <a:r>
              <a:rPr lang="es-ES" sz="2800" kern="1200" dirty="0">
                <a:solidFill>
                  <a:srgbClr val="004C97"/>
                </a:solidFill>
                <a:effectLst/>
                <a:latin typeface="Arial Black" panose="020B0A04020102020204" pitchFamily="34" charset="0"/>
                <a:ea typeface="Arial Black" panose="020B0A04020102020204" pitchFamily="34" charset="0"/>
                <a:cs typeface="Arial Black" panose="020B0A04020102020204" pitchFamily="34" charset="0"/>
              </a:rPr>
              <a:t>medidas de flexibilización contable</a:t>
            </a:r>
          </a:p>
        </p:txBody>
      </p:sp>
      <p:pic>
        <p:nvPicPr>
          <p:cNvPr id="7" name="Picture 6" descr="Two bussiness people working at a table">
            <a:extLst>
              <a:ext uri="{FF2B5EF4-FFF2-40B4-BE49-F238E27FC236}">
                <a16:creationId xmlns:a16="http://schemas.microsoft.com/office/drawing/2014/main" id="{3BE980B7-D972-4A1E-B5B7-32963477935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43519" y="1077933"/>
            <a:ext cx="4286251" cy="559740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1BB02132-6B04-432C-94F4-2390349B64EF}"/>
              </a:ext>
            </a:extLst>
          </p:cNvPr>
          <p:cNvSpPr txBox="1"/>
          <p:nvPr/>
        </p:nvSpPr>
        <p:spPr>
          <a:xfrm>
            <a:off x="4771209" y="3042720"/>
            <a:ext cx="6941324" cy="707886"/>
          </a:xfrm>
          <a:prstGeom prst="rect">
            <a:avLst/>
          </a:prstGeom>
          <a:noFill/>
          <a:ln>
            <a:solidFill>
              <a:schemeClr val="accent5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s-ES" sz="2000" b="1" dirty="0">
                <a:solidFill>
                  <a:schemeClr val="accent5">
                    <a:lumMod val="50000"/>
                  </a:schemeClr>
                </a:solidFill>
              </a:rPr>
              <a:t>Mantener la intervención temprana como herramienta fundamental para abordar los problemas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9ED2A075-6F39-476B-B111-C661C2332DBF}"/>
              </a:ext>
            </a:extLst>
          </p:cNvPr>
          <p:cNvSpPr txBox="1"/>
          <p:nvPr/>
        </p:nvSpPr>
        <p:spPr>
          <a:xfrm>
            <a:off x="4771753" y="2488722"/>
            <a:ext cx="6941324" cy="40011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s-419" sz="2000" b="1" dirty="0">
                <a:solidFill>
                  <a:schemeClr val="bg1"/>
                </a:solidFill>
              </a:rPr>
              <a:t>Supervisar la liquidez</a:t>
            </a:r>
            <a:endParaRPr lang="es-419" sz="2000" b="1" dirty="0">
              <a:solidFill>
                <a:srgbClr val="FF0000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75E6683-03A7-4649-A409-F59044B74895}"/>
              </a:ext>
            </a:extLst>
          </p:cNvPr>
          <p:cNvSpPr txBox="1"/>
          <p:nvPr/>
        </p:nvSpPr>
        <p:spPr>
          <a:xfrm>
            <a:off x="4772025" y="1626948"/>
            <a:ext cx="6941324" cy="707886"/>
          </a:xfrm>
          <a:prstGeom prst="rect">
            <a:avLst/>
          </a:prstGeom>
          <a:noFill/>
          <a:ln>
            <a:solidFill>
              <a:schemeClr val="accent5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s-ES" sz="2000" b="1" dirty="0">
                <a:solidFill>
                  <a:schemeClr val="accent5">
                    <a:lumMod val="50000"/>
                  </a:schemeClr>
                </a:solidFill>
              </a:rPr>
              <a:t>Centrarse en la identificación oportuna de los préstamos y activos problemáticos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A99A69DC-D952-4AEA-8FB0-806E3B3FCBC1}"/>
              </a:ext>
            </a:extLst>
          </p:cNvPr>
          <p:cNvSpPr txBox="1"/>
          <p:nvPr/>
        </p:nvSpPr>
        <p:spPr>
          <a:xfrm>
            <a:off x="4772025" y="1152694"/>
            <a:ext cx="6941324" cy="369332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l" rtl="0" eaLnBrk="1" latinLnBrk="0" hangingPunct="1">
              <a:lnSpc>
                <a:spcPct val="90000"/>
              </a:lnSpc>
              <a:spcBef>
                <a:spcPts val="2400"/>
              </a:spcBef>
              <a:spcAft>
                <a:spcPts val="0"/>
              </a:spcAft>
              <a:buClrTx/>
              <a:buSzPts val="2800"/>
            </a:pPr>
            <a:r>
              <a:rPr lang="es-ES" sz="2000" b="1" dirty="0">
                <a:solidFill>
                  <a:schemeClr val="bg1"/>
                </a:solidFill>
              </a:rPr>
              <a:t>Diseñar una estrategia de repliegue</a:t>
            </a:r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2BFE5153-61BE-4021-850E-F6DEC51E311A}"/>
              </a:ext>
            </a:extLst>
          </p:cNvPr>
          <p:cNvSpPr txBox="1"/>
          <p:nvPr/>
        </p:nvSpPr>
        <p:spPr>
          <a:xfrm>
            <a:off x="4771209" y="3876636"/>
            <a:ext cx="6941324" cy="707886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s-ES" sz="2000" b="1" dirty="0">
                <a:solidFill>
                  <a:schemeClr val="bg1"/>
                </a:solidFill>
              </a:rPr>
              <a:t>Mantener una orientación compatible con las normas internacionales</a:t>
            </a:r>
          </a:p>
        </p:txBody>
      </p:sp>
      <p:sp>
        <p:nvSpPr>
          <p:cNvPr id="9" name="TextBox 14">
            <a:extLst>
              <a:ext uri="{FF2B5EF4-FFF2-40B4-BE49-F238E27FC236}">
                <a16:creationId xmlns:a16="http://schemas.microsoft.com/office/drawing/2014/main" id="{075E6683-03A7-4649-A409-F59044B74895}"/>
              </a:ext>
            </a:extLst>
          </p:cNvPr>
          <p:cNvSpPr txBox="1"/>
          <p:nvPr/>
        </p:nvSpPr>
        <p:spPr>
          <a:xfrm>
            <a:off x="4771209" y="4710552"/>
            <a:ext cx="6941324" cy="707886"/>
          </a:xfrm>
          <a:prstGeom prst="rect">
            <a:avLst/>
          </a:prstGeom>
          <a:noFill/>
          <a:ln>
            <a:solidFill>
              <a:schemeClr val="accent5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s-ES" sz="2000" b="1" dirty="0">
                <a:solidFill>
                  <a:schemeClr val="accent5">
                    <a:lumMod val="50000"/>
                  </a:schemeClr>
                </a:solidFill>
              </a:rPr>
              <a:t>Propiciar la reconstitución de colchones financieros (provisiones, reservas, capital, liquidez)</a:t>
            </a:r>
          </a:p>
        </p:txBody>
      </p:sp>
    </p:spTree>
    <p:extLst>
      <p:ext uri="{BB962C8B-B14F-4D97-AF65-F5344CB8AC3E}">
        <p14:creationId xmlns:p14="http://schemas.microsoft.com/office/powerpoint/2010/main" val="394052258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F9EF41B-DE59-4F82-92E2-4F0D4F84D1C5}"/>
              </a:ext>
            </a:extLst>
          </p:cNvPr>
          <p:cNvSpPr txBox="1"/>
          <p:nvPr/>
        </p:nvSpPr>
        <p:spPr>
          <a:xfrm>
            <a:off x="108070" y="33984"/>
            <a:ext cx="867244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419" sz="2800" dirty="0">
                <a:solidFill>
                  <a:srgbClr val="004C97"/>
                </a:solidFill>
                <a:latin typeface="Arial Black" panose="020B0A04020102020204" pitchFamily="34" charset="0"/>
              </a:rPr>
              <a:t>¿Qué cabe esperar de las instituciones de crédito? </a:t>
            </a:r>
          </a:p>
        </p:txBody>
      </p:sp>
      <p:pic>
        <p:nvPicPr>
          <p:cNvPr id="7" name="Picture 6" descr="Two bussiness people working at a table">
            <a:extLst>
              <a:ext uri="{FF2B5EF4-FFF2-40B4-BE49-F238E27FC236}">
                <a16:creationId xmlns:a16="http://schemas.microsoft.com/office/drawing/2014/main" id="{3BE980B7-D972-4A1E-B5B7-32963477935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8043" y="1104725"/>
            <a:ext cx="4286251" cy="559740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9ED2A075-6F39-476B-B111-C661C2332DBF}"/>
              </a:ext>
            </a:extLst>
          </p:cNvPr>
          <p:cNvSpPr txBox="1"/>
          <p:nvPr/>
        </p:nvSpPr>
        <p:spPr>
          <a:xfrm>
            <a:off x="4770664" y="4566097"/>
            <a:ext cx="7093723" cy="707886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s-ES" sz="2000" b="1" dirty="0">
                <a:solidFill>
                  <a:schemeClr val="bg1"/>
                </a:solidFill>
              </a:rPr>
              <a:t>Conocer el entorno jurídico que permita realizar las reclamaciones de manera eficiente y predecible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17CBDB2A-8FB8-46AB-9EC0-F3A86AFD5BB2}"/>
              </a:ext>
            </a:extLst>
          </p:cNvPr>
          <p:cNvSpPr txBox="1"/>
          <p:nvPr/>
        </p:nvSpPr>
        <p:spPr>
          <a:xfrm>
            <a:off x="4772025" y="1104725"/>
            <a:ext cx="7093724" cy="707886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s-419" sz="2000" b="1" dirty="0">
                <a:solidFill>
                  <a:schemeClr val="bg1"/>
                </a:solidFill>
              </a:rPr>
              <a:t>Desarrollar estrategias para evaluar y mitigar el impacto de la pandemia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AD985D5E-D5E1-4C98-8CD6-DFFCB8F51900}"/>
              </a:ext>
            </a:extLst>
          </p:cNvPr>
          <p:cNvSpPr txBox="1"/>
          <p:nvPr/>
        </p:nvSpPr>
        <p:spPr>
          <a:xfrm>
            <a:off x="4769575" y="1882091"/>
            <a:ext cx="7093724" cy="707886"/>
          </a:xfrm>
          <a:prstGeom prst="rect">
            <a:avLst/>
          </a:prstGeom>
          <a:noFill/>
          <a:ln>
            <a:solidFill>
              <a:schemeClr val="accent5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s-419" sz="2000" b="1" dirty="0">
                <a:solidFill>
                  <a:schemeClr val="accent5">
                    <a:lumMod val="50000"/>
                  </a:schemeClr>
                </a:solidFill>
              </a:rPr>
              <a:t>Monitorear de cerca y llevar una gestión intensiva de la cartera reprogramada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7088E009-092D-4037-9BBA-534190925878}"/>
              </a:ext>
            </a:extLst>
          </p:cNvPr>
          <p:cNvSpPr txBox="1"/>
          <p:nvPr/>
        </p:nvSpPr>
        <p:spPr>
          <a:xfrm>
            <a:off x="4770663" y="5377185"/>
            <a:ext cx="7093724" cy="400110"/>
          </a:xfrm>
          <a:prstGeom prst="rect">
            <a:avLst/>
          </a:prstGeom>
          <a:noFill/>
          <a:ln>
            <a:solidFill>
              <a:schemeClr val="accent5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s-419" sz="2000" b="1" dirty="0">
                <a:solidFill>
                  <a:schemeClr val="accent5">
                    <a:lumMod val="50000"/>
                  </a:schemeClr>
                </a:solidFill>
              </a:rPr>
              <a:t>Mantener </a:t>
            </a:r>
            <a:r>
              <a:rPr lang="es-419" sz="2000" b="1">
                <a:solidFill>
                  <a:schemeClr val="accent5">
                    <a:lumMod val="50000"/>
                  </a:schemeClr>
                </a:solidFill>
              </a:rPr>
              <a:t>una comunicación </a:t>
            </a:r>
            <a:r>
              <a:rPr lang="es-419" sz="2000" b="1" dirty="0">
                <a:solidFill>
                  <a:schemeClr val="accent5">
                    <a:lumMod val="50000"/>
                  </a:schemeClr>
                </a:solidFill>
              </a:rPr>
              <a:t>cercana con el supervisor </a:t>
            </a:r>
            <a:endParaRPr lang="es-419" dirty="0"/>
          </a:p>
        </p:txBody>
      </p:sp>
      <p:sp>
        <p:nvSpPr>
          <p:cNvPr id="12" name="TextBox 20">
            <a:extLst>
              <a:ext uri="{FF2B5EF4-FFF2-40B4-BE49-F238E27FC236}">
                <a16:creationId xmlns:a16="http://schemas.microsoft.com/office/drawing/2014/main" id="{1BB02132-6B04-432C-94F4-2390349B64EF}"/>
              </a:ext>
            </a:extLst>
          </p:cNvPr>
          <p:cNvSpPr txBox="1"/>
          <p:nvPr/>
        </p:nvSpPr>
        <p:spPr>
          <a:xfrm>
            <a:off x="4769575" y="3439697"/>
            <a:ext cx="7119578" cy="1015663"/>
          </a:xfrm>
          <a:prstGeom prst="rect">
            <a:avLst/>
          </a:prstGeom>
          <a:noFill/>
          <a:ln>
            <a:solidFill>
              <a:schemeClr val="accent5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s-ES" sz="2000" b="1" dirty="0">
                <a:solidFill>
                  <a:schemeClr val="accent5">
                    <a:lumMod val="50000"/>
                  </a:schemeClr>
                </a:solidFill>
              </a:rPr>
              <a:t>Acumular los colchones financieros que permitan absorber el impacto de la pandemia preservando la solvencia de la entidad, en incluso considerando un impacto inesperado.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88707A7-D05F-4AF5-9D61-AEEF287359C4}"/>
              </a:ext>
            </a:extLst>
          </p:cNvPr>
          <p:cNvSpPr txBox="1"/>
          <p:nvPr/>
        </p:nvSpPr>
        <p:spPr>
          <a:xfrm>
            <a:off x="4769575" y="2646449"/>
            <a:ext cx="7093724" cy="707886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s-ES" sz="2000" b="1">
                <a:solidFill>
                  <a:schemeClr val="bg1"/>
                </a:solidFill>
              </a:rPr>
              <a:t>Estar preparados para hacer frente a incrementos de los préstamos y activos problemáticos</a:t>
            </a:r>
            <a:endParaRPr lang="es-ES" sz="20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228966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C386D6-11D2-46C6-A9EC-7FD847BB3F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809262"/>
            <a:ext cx="10515600" cy="1325563"/>
          </a:xfrm>
        </p:spPr>
        <p:txBody>
          <a:bodyPr/>
          <a:lstStyle/>
          <a:p>
            <a:r>
              <a:rPr lang="es-ES" dirty="0"/>
              <a:t>Notas de política publicadas por el FMI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B947745-8C4D-45A1-A283-E9074D4542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marR="0">
              <a:lnSpc>
                <a:spcPct val="125000"/>
              </a:lnSpc>
              <a:spcBef>
                <a:spcPts val="800"/>
              </a:spcBef>
              <a:spcAft>
                <a:spcPts val="0"/>
              </a:spcAft>
            </a:pPr>
            <a:r>
              <a:rPr lang="en-US" sz="1800" dirty="0">
                <a:effectLst/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Unwinding COVID-19 Policy Interventions for Banking Systems: </a:t>
            </a:r>
            <a:r>
              <a:rPr lang="en-US" sz="1800" u="none" strike="noStrike" dirty="0">
                <a:solidFill>
                  <a:srgbClr val="009CDE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  <a:hlinkClick r:id="rId2"/>
              </a:rPr>
              <a:t>https://www.imf.org/-/media/Files/Publications/covid19-special-notes/en-special-series-on-covid-19-unwinding-covid-19-policy-interventions-for-banking-systems.ashx</a:t>
            </a:r>
            <a:endParaRPr lang="en-US" sz="1800" dirty="0">
              <a:effectLst/>
              <a:latin typeface="Arial" panose="020B0604020202020204" pitchFamily="34" charset="0"/>
              <a:ea typeface="Arial" panose="020B0604020202020204" pitchFamily="34" charset="0"/>
              <a:cs typeface="Times New Roman" panose="02020603050405020304" pitchFamily="18" charset="0"/>
            </a:endParaRPr>
          </a:p>
          <a:p>
            <a:pPr marL="0" marR="0">
              <a:lnSpc>
                <a:spcPct val="125000"/>
              </a:lnSpc>
              <a:spcBef>
                <a:spcPts val="800"/>
              </a:spcBef>
              <a:spcAft>
                <a:spcPts val="0"/>
              </a:spcAft>
            </a:pPr>
            <a:r>
              <a:rPr lang="en-US" sz="1800" dirty="0">
                <a:effectLst/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Strengthening Regulatory Reporting and Supervisory Analysis in Response to COVID-19: </a:t>
            </a:r>
            <a:r>
              <a:rPr lang="en-US" sz="1800" u="none" strike="noStrike" dirty="0">
                <a:solidFill>
                  <a:srgbClr val="009CDE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  <a:hlinkClick r:id="rId3"/>
              </a:rPr>
              <a:t>https://www.imf.org/-/media/Files/Publications/covid19-special-notes/enspecial-series-on-covid19strengthening-regulatory-reporting-and-offsite-analysis-in-response-to-co.ashx</a:t>
            </a:r>
            <a:endParaRPr lang="en-US" sz="1800" dirty="0">
              <a:effectLst/>
              <a:latin typeface="Arial" panose="020B0604020202020204" pitchFamily="34" charset="0"/>
              <a:ea typeface="Arial" panose="020B0604020202020204" pitchFamily="34" charset="0"/>
              <a:cs typeface="Times New Roman" panose="02020603050405020304" pitchFamily="18" charset="0"/>
            </a:endParaRPr>
          </a:p>
          <a:p>
            <a:pPr marL="0" marR="0">
              <a:lnSpc>
                <a:spcPct val="125000"/>
              </a:lnSpc>
              <a:spcBef>
                <a:spcPts val="800"/>
              </a:spcBef>
              <a:spcAft>
                <a:spcPts val="0"/>
              </a:spcAft>
            </a:pPr>
            <a:r>
              <a:rPr lang="en-US" sz="1800" dirty="0">
                <a:effectLst/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Supervisory Actions and Priorities in Response to the COVID-19 Pandemic Crisis: </a:t>
            </a:r>
            <a:r>
              <a:rPr lang="en-US" sz="1800" u="none" strike="noStrike" dirty="0">
                <a:solidFill>
                  <a:srgbClr val="009CDE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  <a:hlinkClick r:id="rId4"/>
              </a:rPr>
              <a:t>https://www.imf.org/-/media/Files/Publications/covid19-special-notes/enspecial-series-on-covid19supervisory-actions-and-priorities-in-response-to-the-covid19-pandemic-cr.ashx</a:t>
            </a:r>
            <a:endParaRPr lang="en-US" sz="1800" dirty="0">
              <a:effectLst/>
              <a:latin typeface="Arial" panose="020B0604020202020204" pitchFamily="34" charset="0"/>
              <a:ea typeface="Arial" panose="020B0604020202020204" pitchFamily="34" charset="0"/>
              <a:cs typeface="Times New Roman" panose="02020603050405020304" pitchFamily="18" charset="0"/>
            </a:endParaRPr>
          </a:p>
          <a:p>
            <a:pPr marL="0" marR="0">
              <a:lnSpc>
                <a:spcPct val="125000"/>
              </a:lnSpc>
              <a:spcBef>
                <a:spcPts val="800"/>
              </a:spcBef>
              <a:spcAft>
                <a:spcPts val="0"/>
              </a:spcAft>
            </a:pPr>
            <a:r>
              <a:rPr lang="en-US" sz="1800" dirty="0">
                <a:effectLst/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Restriction of Banks’ Capital Distribution during the COVID-19 Pandemic: </a:t>
            </a:r>
            <a:r>
              <a:rPr lang="en-US" sz="1800" u="none" strike="noStrike" dirty="0">
                <a:solidFill>
                  <a:srgbClr val="009CDE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  <a:hlinkClick r:id="rId5"/>
              </a:rPr>
              <a:t>https://www.imf.org/-/media/Files/Publications/covid19-special-notes/en-special-series-on-covid-19-restriction-of-banks-capital-distribution-during-the-covid-19-pandemic.ashx</a:t>
            </a:r>
            <a:endParaRPr lang="en-US" sz="1800" dirty="0">
              <a:effectLst/>
              <a:latin typeface="Arial" panose="020B0604020202020204" pitchFamily="34" charset="0"/>
              <a:ea typeface="Arial" panose="020B0604020202020204" pitchFamily="34" charset="0"/>
              <a:cs typeface="Times New Roman" panose="02020603050405020304" pitchFamily="18" charset="0"/>
            </a:endParaRPr>
          </a:p>
          <a:p>
            <a:pPr marL="0" marR="0">
              <a:lnSpc>
                <a:spcPct val="125000"/>
              </a:lnSpc>
              <a:spcBef>
                <a:spcPts val="800"/>
              </a:spcBef>
              <a:spcAft>
                <a:spcPts val="0"/>
              </a:spcAft>
            </a:pPr>
            <a:r>
              <a:rPr lang="en-US" sz="1800" dirty="0">
                <a:effectLst/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Banking Sector Regulatory and Supervisory Response to Deal with Coronavirus Impact (</a:t>
            </a:r>
            <a:r>
              <a:rPr lang="en-US" sz="1800" dirty="0" err="1">
                <a:effectLst/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también</a:t>
            </a:r>
            <a:r>
              <a:rPr lang="en-US" sz="1800" dirty="0">
                <a:effectLst/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 disponible </a:t>
            </a:r>
            <a:r>
              <a:rPr lang="en-US" sz="1800" dirty="0" err="1">
                <a:effectLst/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en</a:t>
            </a:r>
            <a:r>
              <a:rPr lang="en-US" sz="1800" dirty="0">
                <a:effectLst/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 castellano): </a:t>
            </a:r>
            <a:r>
              <a:rPr lang="en-US" sz="1800" u="none" strike="noStrike" dirty="0">
                <a:solidFill>
                  <a:srgbClr val="009CDE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  <a:hlinkClick r:id="rId6"/>
              </a:rPr>
              <a:t>https://www.imf.org/-/media/Files/Publications/covid19-special-notes/enspecial-series-on-covid19banking-sector-regulatory-and-supervisory-response-to-deal-with-coronavir.ashx</a:t>
            </a:r>
            <a:endParaRPr lang="en-US" sz="1800" dirty="0">
              <a:effectLst/>
              <a:latin typeface="Arial" panose="020B0604020202020204" pitchFamily="34" charset="0"/>
              <a:ea typeface="Arial" panose="020B0604020202020204" pitchFamily="34" charset="0"/>
              <a:cs typeface="Times New Roman" panose="02020603050405020304" pitchFamily="18" charset="0"/>
            </a:endParaRPr>
          </a:p>
          <a:p>
            <a:pPr marL="0" marR="0">
              <a:lnSpc>
                <a:spcPct val="125000"/>
              </a:lnSpc>
              <a:spcBef>
                <a:spcPts val="800"/>
              </a:spcBef>
              <a:spcAft>
                <a:spcPts val="0"/>
              </a:spcAft>
            </a:pPr>
            <a:r>
              <a:rPr lang="en-US" sz="1800" dirty="0">
                <a:effectLst/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COVID-19: The Regulatory and Supervisory Implications for the Banking Sector : A Joint IMF-World Bank Staff Position Note (</a:t>
            </a:r>
            <a:r>
              <a:rPr lang="en-US" sz="1800" dirty="0" err="1">
                <a:effectLst/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también</a:t>
            </a:r>
            <a:r>
              <a:rPr lang="en-US" sz="1800" dirty="0">
                <a:effectLst/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 disponible </a:t>
            </a:r>
            <a:r>
              <a:rPr lang="en-US" sz="1800" dirty="0" err="1">
                <a:effectLst/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en</a:t>
            </a:r>
            <a:r>
              <a:rPr lang="en-US" sz="1800" dirty="0">
                <a:effectLst/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 castellano): </a:t>
            </a:r>
            <a:r>
              <a:rPr lang="en-US" sz="1800" u="none" strike="noStrike" dirty="0">
                <a:solidFill>
                  <a:srgbClr val="009CDE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  <a:hlinkClick r:id="rId7"/>
              </a:rPr>
              <a:t>https://www.imf.org/en/Publications/Miscellaneous-Publication-Other/Issues/2020/05/20/COVID-19-The-Regulatory-and-Supervisory-Implications-for-the-Banking-Sector-49452</a:t>
            </a:r>
            <a:endParaRPr lang="en-US" sz="1800" dirty="0">
              <a:effectLst/>
              <a:latin typeface="Arial" panose="020B0604020202020204" pitchFamily="34" charset="0"/>
              <a:ea typeface="Arial" panose="020B060402020202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316193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863936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2E1EF8-1787-45D0-A52C-6FF671713B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7427" y="99500"/>
            <a:ext cx="9715500" cy="978486"/>
          </a:xfrm>
        </p:spPr>
        <p:txBody>
          <a:bodyPr/>
          <a:lstStyle/>
          <a:p>
            <a:r>
              <a:rPr lang="es-ES" dirty="0">
                <a:solidFill>
                  <a:srgbClr val="004C97"/>
                </a:solidFill>
                <a:latin typeface="Arial Black" panose="020B0A04020102020204" pitchFamily="34" charset="0"/>
              </a:rPr>
              <a:t>Principales medidas financieras tomadas en el mundo frente a la crisis de la COVID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49A3C26-1401-4070-ABD4-A8FBC9AFF75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001486" y="1469871"/>
            <a:ext cx="4810352" cy="486059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ES" sz="2000" b="1" dirty="0"/>
              <a:t>Moratorias sobre</a:t>
            </a:r>
          </a:p>
          <a:p>
            <a:r>
              <a:rPr lang="es-ES" sz="2000" b="1" dirty="0"/>
              <a:t>El pago de la deuda</a:t>
            </a:r>
          </a:p>
          <a:p>
            <a:r>
              <a:rPr lang="es-ES" sz="2000" b="1" dirty="0"/>
              <a:t>Embargos y subastas</a:t>
            </a:r>
          </a:p>
          <a:p>
            <a:r>
              <a:rPr lang="es-ES" sz="2000" b="1" dirty="0"/>
              <a:t>Procedimientos de insolvencia </a:t>
            </a:r>
          </a:p>
          <a:p>
            <a:r>
              <a:rPr lang="es-ES" sz="2000" b="1" dirty="0"/>
              <a:t>Pago de impuestos</a:t>
            </a:r>
          </a:p>
          <a:p>
            <a:pPr marL="0" indent="0">
              <a:buNone/>
            </a:pPr>
            <a:r>
              <a:rPr lang="es-ES" sz="2000" b="1" dirty="0"/>
              <a:t>Ayudas al crédito</a:t>
            </a:r>
          </a:p>
          <a:p>
            <a:r>
              <a:rPr lang="es-ES" sz="2000" b="1" dirty="0"/>
              <a:t>Sistemas públicos de garantía</a:t>
            </a:r>
          </a:p>
          <a:p>
            <a:r>
              <a:rPr lang="es-ES" sz="2000" b="1" dirty="0"/>
              <a:t>Financiación a los bancos 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4F5B0E7F-30D1-4B80-8A8E-29B53779210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380162" y="1469871"/>
            <a:ext cx="5499321" cy="486059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ES" sz="2000" b="1" dirty="0"/>
              <a:t>Normas prudenciales y contables</a:t>
            </a:r>
          </a:p>
          <a:p>
            <a:r>
              <a:rPr lang="es-ES" sz="2000" b="1" dirty="0"/>
              <a:t>Aclaraciones en cuanto a las normas de clasificación y provisión de préstamos y , en ocasiones, su modificación. </a:t>
            </a:r>
          </a:p>
          <a:p>
            <a:r>
              <a:rPr lang="es-ES" sz="2000" b="1" dirty="0"/>
              <a:t>Permitir el pleno reconocimiento de los ingresos por intereses de los préstamos devengados pero no cobrados</a:t>
            </a:r>
          </a:p>
          <a:p>
            <a:r>
              <a:rPr lang="es-ES" sz="2000" b="1" dirty="0"/>
              <a:t>Uso de los colchones de capital</a:t>
            </a:r>
          </a:p>
          <a:p>
            <a:r>
              <a:rPr lang="es-ES" sz="2000" b="1" dirty="0"/>
              <a:t>Restricciones a los dividendos</a:t>
            </a:r>
          </a:p>
          <a:p>
            <a:r>
              <a:rPr lang="es-ES" sz="2000" b="1" dirty="0"/>
              <a:t>Reducción de los requisitos de liquidez</a:t>
            </a:r>
          </a:p>
        </p:txBody>
      </p:sp>
    </p:spTree>
    <p:extLst>
      <p:ext uri="{BB962C8B-B14F-4D97-AF65-F5344CB8AC3E}">
        <p14:creationId xmlns:p14="http://schemas.microsoft.com/office/powerpoint/2010/main" val="2149958138"/>
      </p:ext>
    </p:extLst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3F4351-8D30-46EA-B449-DFBE83A758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6592" y="193165"/>
            <a:ext cx="7907960" cy="490344"/>
          </a:xfrm>
        </p:spPr>
        <p:txBody>
          <a:bodyPr>
            <a:noAutofit/>
          </a:bodyPr>
          <a:lstStyle/>
          <a:p>
            <a:r>
              <a:rPr lang="es-ES" dirty="0">
                <a:solidFill>
                  <a:srgbClr val="004C97"/>
                </a:solidFill>
                <a:latin typeface="Arial Black" panose="020B0A04020102020204" pitchFamily="34" charset="0"/>
              </a:rPr>
              <a:t>Apoyo de los Organismos Internacionales Emisores de Normas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D382697B-7E90-4D0A-B8AC-321E731AF78D}"/>
              </a:ext>
            </a:extLst>
          </p:cNvPr>
          <p:cNvSpPr/>
          <p:nvPr/>
        </p:nvSpPr>
        <p:spPr>
          <a:xfrm>
            <a:off x="227748" y="1126169"/>
            <a:ext cx="11736503" cy="6924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588" lvl="1" algn="ctr" defTabSz="895350" fontAlgn="base">
              <a:spcBef>
                <a:spcPct val="0"/>
              </a:spcBef>
              <a:spcAft>
                <a:spcPct val="50000"/>
              </a:spcAft>
              <a:buSzPct val="120000"/>
              <a:defRPr/>
            </a:pPr>
            <a:r>
              <a:rPr lang="es-MX" b="1" dirty="0"/>
              <a:t>Han emitido pautas para apoyar a las autoridades nacionales en sus esfuerzos por proporcionar medidas regulatorias y supervisoras sólidas y bien coordinadas</a:t>
            </a:r>
            <a:r>
              <a:rPr lang="es-ES" sz="2100" dirty="0">
                <a:solidFill>
                  <a:srgbClr val="002060"/>
                </a:solidFill>
                <a:latin typeface="Lucida Sans Unicode" panose="020B0602030504020204" pitchFamily="34" charset="0"/>
                <a:ea typeface="Gulim" pitchFamily="34" charset="-127"/>
                <a:cs typeface="Lucida Sans Unicode" panose="020B0602030504020204" pitchFamily="34" charset="0"/>
              </a:rPr>
              <a:t>. </a:t>
            </a:r>
            <a:endParaRPr lang="en-US" sz="2100" dirty="0">
              <a:solidFill>
                <a:srgbClr val="002060"/>
              </a:solidFill>
              <a:latin typeface="Lucida Sans Unicode" panose="020B0602030504020204" pitchFamily="34" charset="0"/>
              <a:ea typeface="Gulim" pitchFamily="34" charset="-127"/>
              <a:cs typeface="Lucida Sans Unicode" panose="020B0602030504020204" pitchFamily="34" charset="0"/>
            </a:endParaRPr>
          </a:p>
        </p:txBody>
      </p:sp>
      <p:grpSp>
        <p:nvGrpSpPr>
          <p:cNvPr id="17" name="Group 5">
            <a:extLst>
              <a:ext uri="{FF2B5EF4-FFF2-40B4-BE49-F238E27FC236}">
                <a16:creationId xmlns:a16="http://schemas.microsoft.com/office/drawing/2014/main" id="{D6D58E9C-69EE-401D-90A2-4C4C8ACD2A48}"/>
              </a:ext>
            </a:extLst>
          </p:cNvPr>
          <p:cNvGrpSpPr>
            <a:grpSpLocks/>
          </p:cNvGrpSpPr>
          <p:nvPr/>
        </p:nvGrpSpPr>
        <p:grpSpPr bwMode="auto">
          <a:xfrm>
            <a:off x="358876" y="1917612"/>
            <a:ext cx="11755406" cy="4320200"/>
            <a:chOff x="-622" y="874"/>
            <a:chExt cx="7275" cy="2610"/>
          </a:xfrm>
        </p:grpSpPr>
        <p:sp>
          <p:nvSpPr>
            <p:cNvPr id="19" name="Oval 6">
              <a:extLst>
                <a:ext uri="{FF2B5EF4-FFF2-40B4-BE49-F238E27FC236}">
                  <a16:creationId xmlns:a16="http://schemas.microsoft.com/office/drawing/2014/main" id="{0CA07B0D-2A2A-46EE-99F9-DAF80EB8FA9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86" y="1167"/>
              <a:ext cx="2167" cy="2017"/>
            </a:xfrm>
            <a:prstGeom prst="ellips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-윤고딕130" pitchFamily="18" charset="-127"/>
                </a:defRPr>
              </a:lvl1pPr>
              <a:lvl2pPr marL="742950" indent="-285750"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-윤고딕130" pitchFamily="18" charset="-127"/>
                </a:defRPr>
              </a:lvl2pPr>
              <a:lvl3pPr marL="1143000" indent="-228600"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-윤고딕130" pitchFamily="18" charset="-127"/>
                </a:defRPr>
              </a:lvl3pPr>
              <a:lvl4pPr marL="1600200" indent="-228600"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-윤고딕130" pitchFamily="18" charset="-127"/>
                </a:defRPr>
              </a:lvl4pPr>
              <a:lvl5pPr marL="2057400" indent="-228600"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-윤고딕130" pitchFamily="18" charset="-127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-윤고딕130" pitchFamily="18" charset="-127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-윤고딕130" pitchFamily="18" charset="-127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-윤고딕130" pitchFamily="18" charset="-127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-윤고딕130" pitchFamily="18" charset="-127"/>
                </a:defRPr>
              </a:lvl9pPr>
            </a:lstStyle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srgbClr val="020067"/>
                </a:solidFill>
                <a:effectLst/>
                <a:uLnTx/>
                <a:uFillTx/>
                <a:latin typeface="Lucida Sans Unicode" panose="020B0602030504020204" pitchFamily="34" charset="0"/>
                <a:ea typeface="宋体" panose="02010600030101010101" pitchFamily="2" charset="-122"/>
                <a:cs typeface="Lucida Sans Unicode" panose="020B0602030504020204" pitchFamily="34" charset="0"/>
              </a:endParaRPr>
            </a:p>
          </p:txBody>
        </p:sp>
        <p:grpSp>
          <p:nvGrpSpPr>
            <p:cNvPr id="20" name="Group 7">
              <a:extLst>
                <a:ext uri="{FF2B5EF4-FFF2-40B4-BE49-F238E27FC236}">
                  <a16:creationId xmlns:a16="http://schemas.microsoft.com/office/drawing/2014/main" id="{69923146-4C1B-4651-AE80-8894FDC1CDA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953" y="2729"/>
              <a:ext cx="978" cy="577"/>
              <a:chOff x="2400" y="1968"/>
              <a:chExt cx="960" cy="960"/>
            </a:xfrm>
          </p:grpSpPr>
          <p:sp>
            <p:nvSpPr>
              <p:cNvPr id="39" name="Oval 8">
                <a:extLst>
                  <a:ext uri="{FF2B5EF4-FFF2-40B4-BE49-F238E27FC236}">
                    <a16:creationId xmlns:a16="http://schemas.microsoft.com/office/drawing/2014/main" id="{06AC4DFE-D6A3-4866-8DD5-35A594CB09A0}"/>
                  </a:ext>
                </a:extLst>
              </p:cNvPr>
              <p:cNvSpPr>
                <a:spLocks noChangeArrowheads="1"/>
              </p:cNvSpPr>
              <p:nvPr>
                <p:custDataLst>
                  <p:tags r:id="rId9"/>
                </p:custDataLst>
              </p:nvPr>
            </p:nvSpPr>
            <p:spPr bwMode="blackWhite">
              <a:xfrm>
                <a:off x="2400" y="1968"/>
                <a:ext cx="960" cy="960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  <a:effectLst>
                <a:outerShdw dist="25400" dir="5400000" algn="ctr" rotWithShape="0">
                  <a:srgbClr val="000000"/>
                </a:outerShdw>
              </a:effectLst>
            </p:spPr>
            <p:txBody>
              <a:bodyPr wrap="none" anchor="ctr"/>
              <a:lstStyle>
                <a:lvl1pPr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-윤고딕130" pitchFamily="18" charset="-127"/>
                  </a:defRPr>
                </a:lvl1pPr>
                <a:lvl2pPr marL="742950" indent="-285750"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-윤고딕130" pitchFamily="18" charset="-127"/>
                  </a:defRPr>
                </a:lvl2pPr>
                <a:lvl3pPr marL="1143000" indent="-228600"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-윤고딕130" pitchFamily="18" charset="-127"/>
                  </a:defRPr>
                </a:lvl3pPr>
                <a:lvl4pPr marL="1600200" indent="-228600"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-윤고딕130" pitchFamily="18" charset="-127"/>
                  </a:defRPr>
                </a:lvl4pPr>
                <a:lvl5pPr marL="2057400" indent="-228600"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-윤고딕130" pitchFamily="18" charset="-127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-윤고딕130" pitchFamily="18" charset="-127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-윤고딕130" pitchFamily="18" charset="-127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-윤고딕130" pitchFamily="18" charset="-127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-윤고딕130" pitchFamily="18" charset="-127"/>
                  </a:defRPr>
                </a:lvl9pPr>
              </a:lstStyle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1" i="0" u="none" strike="noStrike" kern="0" cap="none" spc="0" normalizeH="0" baseline="0" noProof="0" dirty="0">
                  <a:ln>
                    <a:noFill/>
                  </a:ln>
                  <a:solidFill>
                    <a:srgbClr val="020067"/>
                  </a:solidFill>
                  <a:effectLst/>
                  <a:uLnTx/>
                  <a:uFillTx/>
                  <a:latin typeface="Lucida Sans Unicode" panose="020B0602030504020204" pitchFamily="34" charset="0"/>
                  <a:cs typeface="Lucida Sans Unicode" panose="020B0602030504020204" pitchFamily="34" charset="0"/>
                </a:endParaRPr>
              </a:p>
            </p:txBody>
          </p:sp>
          <p:sp>
            <p:nvSpPr>
              <p:cNvPr id="40" name="Rectangle 9">
                <a:extLst>
                  <a:ext uri="{FF2B5EF4-FFF2-40B4-BE49-F238E27FC236}">
                    <a16:creationId xmlns:a16="http://schemas.microsoft.com/office/drawing/2014/main" id="{D51F26C1-BF30-4E85-BC44-CFA05FFEED0E}"/>
                  </a:ext>
                </a:extLst>
              </p:cNvPr>
              <p:cNvSpPr>
                <a:spLocks noChangeArrowheads="1"/>
              </p:cNvSpPr>
              <p:nvPr>
                <p:custDataLst>
                  <p:tags r:id="rId10"/>
                </p:custDataLst>
              </p:nvPr>
            </p:nvSpPr>
            <p:spPr bwMode="blackWhite">
              <a:xfrm>
                <a:off x="2440" y="2008"/>
                <a:ext cx="880" cy="88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3810" tIns="0" rIns="3810" bIns="0" anchor="ctr"/>
              <a:lstStyle>
                <a:lvl1pPr defTabSz="895350">
                  <a:buSzPct val="120000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-윤고딕130" pitchFamily="18" charset="-127"/>
                  </a:defRPr>
                </a:lvl1pPr>
                <a:lvl2pPr marL="144463" indent="-142875" defTabSz="895350">
                  <a:buSzPct val="120000"/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-윤고딕130" pitchFamily="18" charset="-127"/>
                  </a:defRPr>
                </a:lvl2pPr>
                <a:lvl3pPr marL="295275" indent="-149225" defTabSz="895350">
                  <a:buChar char="–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-윤고딕130" pitchFamily="18" charset="-127"/>
                  </a:defRPr>
                </a:lvl3pPr>
                <a:lvl4pPr marL="431800" indent="-134938" defTabSz="895350">
                  <a:buSzPct val="89000"/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-윤고딕130" pitchFamily="18" charset="-127"/>
                  </a:defRPr>
                </a:lvl4pPr>
                <a:lvl5pPr marL="582613" indent="-149225" defTabSz="895350">
                  <a:buSzPct val="75000"/>
                  <a:buChar char="–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-윤고딕130" pitchFamily="18" charset="-127"/>
                  </a:defRPr>
                </a:lvl5pPr>
                <a:lvl6pPr marL="1039813" indent="-149225" defTabSz="895350" eaLnBrk="0" fontAlgn="base" hangingPunct="0">
                  <a:spcBef>
                    <a:spcPct val="0"/>
                  </a:spcBef>
                  <a:spcAft>
                    <a:spcPct val="0"/>
                  </a:spcAft>
                  <a:buSzPct val="75000"/>
                  <a:buChar char="–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-윤고딕130" pitchFamily="18" charset="-127"/>
                  </a:defRPr>
                </a:lvl6pPr>
                <a:lvl7pPr marL="1497013" indent="-149225" defTabSz="895350" eaLnBrk="0" fontAlgn="base" hangingPunct="0">
                  <a:spcBef>
                    <a:spcPct val="0"/>
                  </a:spcBef>
                  <a:spcAft>
                    <a:spcPct val="0"/>
                  </a:spcAft>
                  <a:buSzPct val="75000"/>
                  <a:buChar char="–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-윤고딕130" pitchFamily="18" charset="-127"/>
                  </a:defRPr>
                </a:lvl7pPr>
                <a:lvl8pPr marL="1954213" indent="-149225" defTabSz="895350" eaLnBrk="0" fontAlgn="base" hangingPunct="0">
                  <a:spcBef>
                    <a:spcPct val="0"/>
                  </a:spcBef>
                  <a:spcAft>
                    <a:spcPct val="0"/>
                  </a:spcAft>
                  <a:buSzPct val="75000"/>
                  <a:buChar char="–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-윤고딕130" pitchFamily="18" charset="-127"/>
                  </a:defRPr>
                </a:lvl8pPr>
                <a:lvl9pPr marL="2411413" indent="-149225" defTabSz="895350" eaLnBrk="0" fontAlgn="base" hangingPunct="0">
                  <a:spcBef>
                    <a:spcPct val="0"/>
                  </a:spcBef>
                  <a:spcAft>
                    <a:spcPct val="0"/>
                  </a:spcAft>
                  <a:buSzPct val="75000"/>
                  <a:buChar char="–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-윤고딕130" pitchFamily="18" charset="-127"/>
                  </a:defRPr>
                </a:lvl9pPr>
              </a:lstStyle>
              <a:p>
                <a:pPr marL="0" marR="0" lvl="0" indent="0" algn="ctr" defTabSz="89535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Pct val="120000"/>
                  <a:buFontTx/>
                  <a:buNone/>
                  <a:tabLst/>
                  <a:defRPr/>
                </a:pPr>
                <a:r>
                  <a:rPr kumimoji="0" lang="en-US" altLang="ko-KR" sz="16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020067"/>
                    </a:solidFill>
                    <a:effectLst/>
                    <a:uLnTx/>
                    <a:uFillTx/>
                    <a:latin typeface="Lucida Sans Unicode" panose="020B0602030504020204" pitchFamily="34" charset="0"/>
                    <a:ea typeface="Gulim" pitchFamily="34" charset="-127"/>
                    <a:cs typeface="Lucida Sans Unicode" panose="020B0602030504020204" pitchFamily="34" charset="0"/>
                  </a:rPr>
                  <a:t>IAIS</a:t>
                </a:r>
              </a:p>
            </p:txBody>
          </p:sp>
        </p:grpSp>
        <p:grpSp>
          <p:nvGrpSpPr>
            <p:cNvPr id="21" name="Group 10">
              <a:extLst>
                <a:ext uri="{FF2B5EF4-FFF2-40B4-BE49-F238E27FC236}">
                  <a16:creationId xmlns:a16="http://schemas.microsoft.com/office/drawing/2014/main" id="{28FD3D41-B9DC-4C17-BE86-A4E071A9E12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607" y="2729"/>
              <a:ext cx="978" cy="577"/>
              <a:chOff x="2400" y="1968"/>
              <a:chExt cx="960" cy="960"/>
            </a:xfrm>
          </p:grpSpPr>
          <p:sp>
            <p:nvSpPr>
              <p:cNvPr id="37" name="Oval 11">
                <a:extLst>
                  <a:ext uri="{FF2B5EF4-FFF2-40B4-BE49-F238E27FC236}">
                    <a16:creationId xmlns:a16="http://schemas.microsoft.com/office/drawing/2014/main" id="{2262D05D-CAB7-4B30-B88F-7E0C95264ED3}"/>
                  </a:ext>
                </a:extLst>
              </p:cNvPr>
              <p:cNvSpPr>
                <a:spLocks noChangeArrowheads="1"/>
              </p:cNvSpPr>
              <p:nvPr>
                <p:custDataLst>
                  <p:tags r:id="rId7"/>
                </p:custDataLst>
              </p:nvPr>
            </p:nvSpPr>
            <p:spPr bwMode="blackWhite">
              <a:xfrm>
                <a:off x="2400" y="1968"/>
                <a:ext cx="960" cy="960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  <a:effectLst>
                <a:outerShdw dist="25400" dir="5400000" algn="ctr" rotWithShape="0">
                  <a:srgbClr val="000000"/>
                </a:outerShdw>
              </a:effectLst>
            </p:spPr>
            <p:txBody>
              <a:bodyPr wrap="none" anchor="ctr"/>
              <a:lstStyle>
                <a:lvl1pPr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-윤고딕130" pitchFamily="18" charset="-127"/>
                  </a:defRPr>
                </a:lvl1pPr>
                <a:lvl2pPr marL="742950" indent="-285750"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-윤고딕130" pitchFamily="18" charset="-127"/>
                  </a:defRPr>
                </a:lvl2pPr>
                <a:lvl3pPr marL="1143000" indent="-228600"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-윤고딕130" pitchFamily="18" charset="-127"/>
                  </a:defRPr>
                </a:lvl3pPr>
                <a:lvl4pPr marL="1600200" indent="-228600"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-윤고딕130" pitchFamily="18" charset="-127"/>
                  </a:defRPr>
                </a:lvl4pPr>
                <a:lvl5pPr marL="2057400" indent="-228600"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-윤고딕130" pitchFamily="18" charset="-127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-윤고딕130" pitchFamily="18" charset="-127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-윤고딕130" pitchFamily="18" charset="-127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-윤고딕130" pitchFamily="18" charset="-127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-윤고딕130" pitchFamily="18" charset="-127"/>
                  </a:defRPr>
                </a:lvl9pPr>
              </a:lstStyle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20067"/>
                  </a:solidFill>
                  <a:effectLst/>
                  <a:uLnTx/>
                  <a:uFillTx/>
                  <a:latin typeface="Lucida Sans Unicode" panose="020B0602030504020204" pitchFamily="34" charset="0"/>
                  <a:cs typeface="Lucida Sans Unicode" panose="020B0602030504020204" pitchFamily="34" charset="0"/>
                </a:endParaRPr>
              </a:p>
            </p:txBody>
          </p:sp>
          <p:sp>
            <p:nvSpPr>
              <p:cNvPr id="38" name="Rectangle 12">
                <a:extLst>
                  <a:ext uri="{FF2B5EF4-FFF2-40B4-BE49-F238E27FC236}">
                    <a16:creationId xmlns:a16="http://schemas.microsoft.com/office/drawing/2014/main" id="{F986A566-C54D-4CF2-8475-38B782A20ED6}"/>
                  </a:ext>
                </a:extLst>
              </p:cNvPr>
              <p:cNvSpPr>
                <a:spLocks noChangeArrowheads="1"/>
              </p:cNvSpPr>
              <p:nvPr>
                <p:custDataLst>
                  <p:tags r:id="rId8"/>
                </p:custDataLst>
              </p:nvPr>
            </p:nvSpPr>
            <p:spPr bwMode="blackWhite">
              <a:xfrm>
                <a:off x="2440" y="2008"/>
                <a:ext cx="880" cy="88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3810" tIns="0" rIns="3810" bIns="0" anchor="ctr"/>
              <a:lstStyle>
                <a:lvl1pPr defTabSz="895350">
                  <a:buSzPct val="120000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-윤고딕130" pitchFamily="18" charset="-127"/>
                  </a:defRPr>
                </a:lvl1pPr>
                <a:lvl2pPr marL="144463" indent="-142875" defTabSz="895350">
                  <a:buSzPct val="120000"/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-윤고딕130" pitchFamily="18" charset="-127"/>
                  </a:defRPr>
                </a:lvl2pPr>
                <a:lvl3pPr marL="295275" indent="-149225" defTabSz="895350">
                  <a:buChar char="–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-윤고딕130" pitchFamily="18" charset="-127"/>
                  </a:defRPr>
                </a:lvl3pPr>
                <a:lvl4pPr marL="431800" indent="-134938" defTabSz="895350">
                  <a:buSzPct val="89000"/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-윤고딕130" pitchFamily="18" charset="-127"/>
                  </a:defRPr>
                </a:lvl4pPr>
                <a:lvl5pPr marL="582613" indent="-149225" defTabSz="895350">
                  <a:buSzPct val="75000"/>
                  <a:buChar char="–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-윤고딕130" pitchFamily="18" charset="-127"/>
                  </a:defRPr>
                </a:lvl5pPr>
                <a:lvl6pPr marL="1039813" indent="-149225" defTabSz="895350" eaLnBrk="0" fontAlgn="base" hangingPunct="0">
                  <a:spcBef>
                    <a:spcPct val="0"/>
                  </a:spcBef>
                  <a:spcAft>
                    <a:spcPct val="0"/>
                  </a:spcAft>
                  <a:buSzPct val="75000"/>
                  <a:buChar char="–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-윤고딕130" pitchFamily="18" charset="-127"/>
                  </a:defRPr>
                </a:lvl6pPr>
                <a:lvl7pPr marL="1497013" indent="-149225" defTabSz="895350" eaLnBrk="0" fontAlgn="base" hangingPunct="0">
                  <a:spcBef>
                    <a:spcPct val="0"/>
                  </a:spcBef>
                  <a:spcAft>
                    <a:spcPct val="0"/>
                  </a:spcAft>
                  <a:buSzPct val="75000"/>
                  <a:buChar char="–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-윤고딕130" pitchFamily="18" charset="-127"/>
                  </a:defRPr>
                </a:lvl7pPr>
                <a:lvl8pPr marL="1954213" indent="-149225" defTabSz="895350" eaLnBrk="0" fontAlgn="base" hangingPunct="0">
                  <a:spcBef>
                    <a:spcPct val="0"/>
                  </a:spcBef>
                  <a:spcAft>
                    <a:spcPct val="0"/>
                  </a:spcAft>
                  <a:buSzPct val="75000"/>
                  <a:buChar char="–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-윤고딕130" pitchFamily="18" charset="-127"/>
                  </a:defRPr>
                </a:lvl8pPr>
                <a:lvl9pPr marL="2411413" indent="-149225" defTabSz="895350" eaLnBrk="0" fontAlgn="base" hangingPunct="0">
                  <a:spcBef>
                    <a:spcPct val="0"/>
                  </a:spcBef>
                  <a:spcAft>
                    <a:spcPct val="0"/>
                  </a:spcAft>
                  <a:buSzPct val="75000"/>
                  <a:buChar char="–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-윤고딕130" pitchFamily="18" charset="-127"/>
                  </a:defRPr>
                </a:lvl9pPr>
              </a:lstStyle>
              <a:p>
                <a:pPr marL="0" marR="0" lvl="0" indent="0" algn="ctr" defTabSz="89535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Pct val="120000"/>
                  <a:buFontTx/>
                  <a:buNone/>
                  <a:tabLst/>
                  <a:defRPr/>
                </a:pPr>
                <a:r>
                  <a:rPr kumimoji="0" lang="en-US" altLang="ko-KR" sz="18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020067"/>
                    </a:solidFill>
                    <a:effectLst/>
                    <a:uLnTx/>
                    <a:uFillTx/>
                    <a:latin typeface="Lucida Sans Unicode" panose="020B0602030504020204" pitchFamily="34" charset="0"/>
                    <a:ea typeface="Gulim" pitchFamily="34" charset="-127"/>
                    <a:cs typeface="Lucida Sans Unicode" panose="020B0602030504020204" pitchFamily="34" charset="0"/>
                  </a:rPr>
                  <a:t>IOSCO</a:t>
                </a:r>
              </a:p>
            </p:txBody>
          </p:sp>
        </p:grpSp>
        <p:grpSp>
          <p:nvGrpSpPr>
            <p:cNvPr id="22" name="Group 13">
              <a:extLst>
                <a:ext uri="{FF2B5EF4-FFF2-40B4-BE49-F238E27FC236}">
                  <a16:creationId xmlns:a16="http://schemas.microsoft.com/office/drawing/2014/main" id="{BB1F03F8-3626-4411-814A-99DBC6B6D00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362" y="1725"/>
              <a:ext cx="978" cy="577"/>
              <a:chOff x="2400" y="1969"/>
              <a:chExt cx="960" cy="960"/>
            </a:xfrm>
          </p:grpSpPr>
          <p:sp>
            <p:nvSpPr>
              <p:cNvPr id="35" name="Oval 14">
                <a:extLst>
                  <a:ext uri="{FF2B5EF4-FFF2-40B4-BE49-F238E27FC236}">
                    <a16:creationId xmlns:a16="http://schemas.microsoft.com/office/drawing/2014/main" id="{C19BF78A-44AD-4665-8773-F5FEC68396C3}"/>
                  </a:ext>
                </a:extLst>
              </p:cNvPr>
              <p:cNvSpPr>
                <a:spLocks noChangeArrowheads="1"/>
              </p:cNvSpPr>
              <p:nvPr>
                <p:custDataLst>
                  <p:tags r:id="rId5"/>
                </p:custDataLst>
              </p:nvPr>
            </p:nvSpPr>
            <p:spPr bwMode="blackWhite">
              <a:xfrm>
                <a:off x="2400" y="1969"/>
                <a:ext cx="960" cy="960"/>
              </a:xfrm>
              <a:prstGeom prst="ellipse">
                <a:avLst/>
              </a:prstGeom>
              <a:solidFill>
                <a:srgbClr val="FFC0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  <a:effectLst>
                <a:outerShdw dist="25400" dir="5400000" algn="ctr" rotWithShape="0">
                  <a:srgbClr val="000000"/>
                </a:outerShdw>
              </a:effectLst>
            </p:spPr>
            <p:txBody>
              <a:bodyPr wrap="none" anchor="ctr"/>
              <a:lstStyle>
                <a:lvl1pPr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-윤고딕130" pitchFamily="18" charset="-127"/>
                  </a:defRPr>
                </a:lvl1pPr>
                <a:lvl2pPr marL="742950" indent="-285750"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-윤고딕130" pitchFamily="18" charset="-127"/>
                  </a:defRPr>
                </a:lvl2pPr>
                <a:lvl3pPr marL="1143000" indent="-228600"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-윤고딕130" pitchFamily="18" charset="-127"/>
                  </a:defRPr>
                </a:lvl3pPr>
                <a:lvl4pPr marL="1600200" indent="-228600"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-윤고딕130" pitchFamily="18" charset="-127"/>
                  </a:defRPr>
                </a:lvl4pPr>
                <a:lvl5pPr marL="2057400" indent="-228600"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-윤고딕130" pitchFamily="18" charset="-127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-윤고딕130" pitchFamily="18" charset="-127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-윤고딕130" pitchFamily="18" charset="-127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-윤고딕130" pitchFamily="18" charset="-127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-윤고딕130" pitchFamily="18" charset="-127"/>
                  </a:defRPr>
                </a:lvl9pPr>
              </a:lstStyle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1" i="0" u="none" strike="noStrike" kern="0" cap="none" spc="0" normalizeH="0" baseline="0" noProof="0" dirty="0">
                  <a:ln>
                    <a:noFill/>
                  </a:ln>
                  <a:solidFill>
                    <a:srgbClr val="020067"/>
                  </a:solidFill>
                  <a:effectLst/>
                  <a:uLnTx/>
                  <a:uFillTx/>
                  <a:latin typeface="Lucida Sans Unicode" panose="020B0602030504020204" pitchFamily="34" charset="0"/>
                  <a:cs typeface="Lucida Sans Unicode" panose="020B0602030504020204" pitchFamily="34" charset="0"/>
                </a:endParaRPr>
              </a:p>
            </p:txBody>
          </p:sp>
          <p:sp>
            <p:nvSpPr>
              <p:cNvPr id="36" name="Rectangle 15">
                <a:extLst>
                  <a:ext uri="{FF2B5EF4-FFF2-40B4-BE49-F238E27FC236}">
                    <a16:creationId xmlns:a16="http://schemas.microsoft.com/office/drawing/2014/main" id="{97AF2B0A-4C8E-4384-89DE-43BC0161BFB8}"/>
                  </a:ext>
                </a:extLst>
              </p:cNvPr>
              <p:cNvSpPr>
                <a:spLocks noChangeArrowheads="1"/>
              </p:cNvSpPr>
              <p:nvPr>
                <p:custDataLst>
                  <p:tags r:id="rId6"/>
                </p:custDataLst>
              </p:nvPr>
            </p:nvSpPr>
            <p:spPr bwMode="blackWhite">
              <a:xfrm>
                <a:off x="2445" y="2049"/>
                <a:ext cx="880" cy="88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3810" tIns="0" rIns="3810" bIns="0" anchor="ctr"/>
              <a:lstStyle>
                <a:lvl1pPr defTabSz="895350">
                  <a:buSzPct val="120000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-윤고딕130" pitchFamily="18" charset="-127"/>
                  </a:defRPr>
                </a:lvl1pPr>
                <a:lvl2pPr marL="144463" indent="-142875" defTabSz="895350">
                  <a:buSzPct val="120000"/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-윤고딕130" pitchFamily="18" charset="-127"/>
                  </a:defRPr>
                </a:lvl2pPr>
                <a:lvl3pPr marL="295275" indent="-149225" defTabSz="895350">
                  <a:buChar char="–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-윤고딕130" pitchFamily="18" charset="-127"/>
                  </a:defRPr>
                </a:lvl3pPr>
                <a:lvl4pPr marL="431800" indent="-134938" defTabSz="895350">
                  <a:buSzPct val="89000"/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-윤고딕130" pitchFamily="18" charset="-127"/>
                  </a:defRPr>
                </a:lvl4pPr>
                <a:lvl5pPr marL="582613" indent="-149225" defTabSz="895350">
                  <a:buSzPct val="75000"/>
                  <a:buChar char="–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-윤고딕130" pitchFamily="18" charset="-127"/>
                  </a:defRPr>
                </a:lvl5pPr>
                <a:lvl6pPr marL="1039813" indent="-149225" defTabSz="895350" eaLnBrk="0" fontAlgn="base" hangingPunct="0">
                  <a:spcBef>
                    <a:spcPct val="0"/>
                  </a:spcBef>
                  <a:spcAft>
                    <a:spcPct val="0"/>
                  </a:spcAft>
                  <a:buSzPct val="75000"/>
                  <a:buChar char="–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-윤고딕130" pitchFamily="18" charset="-127"/>
                  </a:defRPr>
                </a:lvl6pPr>
                <a:lvl7pPr marL="1497013" indent="-149225" defTabSz="895350" eaLnBrk="0" fontAlgn="base" hangingPunct="0">
                  <a:spcBef>
                    <a:spcPct val="0"/>
                  </a:spcBef>
                  <a:spcAft>
                    <a:spcPct val="0"/>
                  </a:spcAft>
                  <a:buSzPct val="75000"/>
                  <a:buChar char="–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-윤고딕130" pitchFamily="18" charset="-127"/>
                  </a:defRPr>
                </a:lvl7pPr>
                <a:lvl8pPr marL="1954213" indent="-149225" defTabSz="895350" eaLnBrk="0" fontAlgn="base" hangingPunct="0">
                  <a:spcBef>
                    <a:spcPct val="0"/>
                  </a:spcBef>
                  <a:spcAft>
                    <a:spcPct val="0"/>
                  </a:spcAft>
                  <a:buSzPct val="75000"/>
                  <a:buChar char="–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-윤고딕130" pitchFamily="18" charset="-127"/>
                  </a:defRPr>
                </a:lvl8pPr>
                <a:lvl9pPr marL="2411413" indent="-149225" defTabSz="895350" eaLnBrk="0" fontAlgn="base" hangingPunct="0">
                  <a:spcBef>
                    <a:spcPct val="0"/>
                  </a:spcBef>
                  <a:spcAft>
                    <a:spcPct val="0"/>
                  </a:spcAft>
                  <a:buSzPct val="75000"/>
                  <a:buChar char="–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-윤고딕130" pitchFamily="18" charset="-127"/>
                  </a:defRPr>
                </a:lvl9pPr>
              </a:lstStyle>
              <a:p>
                <a:pPr marL="0" marR="0" lvl="0" indent="0" algn="ctr" defTabSz="89535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Pct val="120000"/>
                  <a:buFontTx/>
                  <a:buNone/>
                  <a:tabLst/>
                  <a:defRPr/>
                </a:pPr>
                <a:r>
                  <a:rPr kumimoji="0" lang="en-US" altLang="ko-KR" sz="18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020067"/>
                    </a:solidFill>
                    <a:effectLst/>
                    <a:uLnTx/>
                    <a:uFillTx/>
                    <a:latin typeface="Lucida Sans Unicode" panose="020B0602030504020204" pitchFamily="34" charset="0"/>
                    <a:ea typeface="Gulim" pitchFamily="34" charset="-127"/>
                    <a:cs typeface="Lucida Sans Unicode" panose="020B0602030504020204" pitchFamily="34" charset="0"/>
                  </a:rPr>
                  <a:t>NIIF</a:t>
                </a:r>
              </a:p>
            </p:txBody>
          </p:sp>
        </p:grpSp>
        <p:grpSp>
          <p:nvGrpSpPr>
            <p:cNvPr id="23" name="Group 16">
              <a:extLst>
                <a:ext uri="{FF2B5EF4-FFF2-40B4-BE49-F238E27FC236}">
                  <a16:creationId xmlns:a16="http://schemas.microsoft.com/office/drawing/2014/main" id="{3100428E-79BD-4730-9C2F-3A2E9727CA9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202" y="1728"/>
              <a:ext cx="978" cy="577"/>
              <a:chOff x="2400" y="1968"/>
              <a:chExt cx="960" cy="960"/>
            </a:xfrm>
          </p:grpSpPr>
          <p:sp>
            <p:nvSpPr>
              <p:cNvPr id="33" name="Oval 17">
                <a:extLst>
                  <a:ext uri="{FF2B5EF4-FFF2-40B4-BE49-F238E27FC236}">
                    <a16:creationId xmlns:a16="http://schemas.microsoft.com/office/drawing/2014/main" id="{A1538D24-159C-4654-BED8-89B479445101}"/>
                  </a:ext>
                </a:extLst>
              </p:cNvPr>
              <p:cNvSpPr>
                <a:spLocks noChangeArrowheads="1"/>
              </p:cNvSpPr>
              <p:nvPr>
                <p:custDataLst>
                  <p:tags r:id="rId3"/>
                </p:custDataLst>
              </p:nvPr>
            </p:nvSpPr>
            <p:spPr bwMode="blackWhite">
              <a:xfrm>
                <a:off x="2400" y="1968"/>
                <a:ext cx="960" cy="960"/>
              </a:xfrm>
              <a:prstGeom prst="ellipse">
                <a:avLst/>
              </a:prstGeom>
              <a:solidFill>
                <a:srgbClr val="FFFF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  <a:effectLst>
                <a:outerShdw dist="25400" dir="5400000" algn="ctr" rotWithShape="0">
                  <a:srgbClr val="000000"/>
                </a:outerShdw>
              </a:effectLst>
            </p:spPr>
            <p:txBody>
              <a:bodyPr wrap="none" anchor="ctr"/>
              <a:lstStyle>
                <a:lvl1pPr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-윤고딕130" pitchFamily="18" charset="-127"/>
                  </a:defRPr>
                </a:lvl1pPr>
                <a:lvl2pPr marL="742950" indent="-285750"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-윤고딕130" pitchFamily="18" charset="-127"/>
                  </a:defRPr>
                </a:lvl2pPr>
                <a:lvl3pPr marL="1143000" indent="-228600"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-윤고딕130" pitchFamily="18" charset="-127"/>
                  </a:defRPr>
                </a:lvl3pPr>
                <a:lvl4pPr marL="1600200" indent="-228600"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-윤고딕130" pitchFamily="18" charset="-127"/>
                  </a:defRPr>
                </a:lvl4pPr>
                <a:lvl5pPr marL="2057400" indent="-228600"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-윤고딕130" pitchFamily="18" charset="-127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-윤고딕130" pitchFamily="18" charset="-127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-윤고딕130" pitchFamily="18" charset="-127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-윤고딕130" pitchFamily="18" charset="-127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-윤고딕130" pitchFamily="18" charset="-127"/>
                  </a:defRPr>
                </a:lvl9pPr>
              </a:lstStyle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20067"/>
                  </a:solidFill>
                  <a:effectLst/>
                  <a:uLnTx/>
                  <a:uFillTx/>
                  <a:latin typeface="Lucida Sans Unicode" panose="020B0602030504020204" pitchFamily="34" charset="0"/>
                  <a:cs typeface="Lucida Sans Unicode" panose="020B0602030504020204" pitchFamily="34" charset="0"/>
                </a:endParaRPr>
              </a:p>
            </p:txBody>
          </p:sp>
          <p:sp>
            <p:nvSpPr>
              <p:cNvPr id="34" name="Rectangle 18">
                <a:extLst>
                  <a:ext uri="{FF2B5EF4-FFF2-40B4-BE49-F238E27FC236}">
                    <a16:creationId xmlns:a16="http://schemas.microsoft.com/office/drawing/2014/main" id="{FC9B6849-A1CE-4558-AE97-B340F454B738}"/>
                  </a:ext>
                </a:extLst>
              </p:cNvPr>
              <p:cNvSpPr>
                <a:spLocks noChangeArrowheads="1"/>
              </p:cNvSpPr>
              <p:nvPr>
                <p:custDataLst>
                  <p:tags r:id="rId4"/>
                </p:custDataLst>
              </p:nvPr>
            </p:nvSpPr>
            <p:spPr bwMode="blackWhite">
              <a:xfrm>
                <a:off x="2440" y="2008"/>
                <a:ext cx="880" cy="88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3810" tIns="0" rIns="3810" bIns="0" anchor="ctr"/>
              <a:lstStyle>
                <a:lvl1pPr defTabSz="895350">
                  <a:buSzPct val="120000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-윤고딕130" pitchFamily="18" charset="-127"/>
                  </a:defRPr>
                </a:lvl1pPr>
                <a:lvl2pPr marL="144463" indent="-142875" defTabSz="895350">
                  <a:buSzPct val="120000"/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-윤고딕130" pitchFamily="18" charset="-127"/>
                  </a:defRPr>
                </a:lvl2pPr>
                <a:lvl3pPr marL="295275" indent="-149225" defTabSz="895350">
                  <a:buChar char="–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-윤고딕130" pitchFamily="18" charset="-127"/>
                  </a:defRPr>
                </a:lvl3pPr>
                <a:lvl4pPr marL="431800" indent="-134938" defTabSz="895350">
                  <a:buSzPct val="89000"/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-윤고딕130" pitchFamily="18" charset="-127"/>
                  </a:defRPr>
                </a:lvl4pPr>
                <a:lvl5pPr marL="582613" indent="-149225" defTabSz="895350">
                  <a:buSzPct val="75000"/>
                  <a:buChar char="–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-윤고딕130" pitchFamily="18" charset="-127"/>
                  </a:defRPr>
                </a:lvl5pPr>
                <a:lvl6pPr marL="1039813" indent="-149225" defTabSz="895350" eaLnBrk="0" fontAlgn="base" hangingPunct="0">
                  <a:spcBef>
                    <a:spcPct val="0"/>
                  </a:spcBef>
                  <a:spcAft>
                    <a:spcPct val="0"/>
                  </a:spcAft>
                  <a:buSzPct val="75000"/>
                  <a:buChar char="–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-윤고딕130" pitchFamily="18" charset="-127"/>
                  </a:defRPr>
                </a:lvl6pPr>
                <a:lvl7pPr marL="1497013" indent="-149225" defTabSz="895350" eaLnBrk="0" fontAlgn="base" hangingPunct="0">
                  <a:spcBef>
                    <a:spcPct val="0"/>
                  </a:spcBef>
                  <a:spcAft>
                    <a:spcPct val="0"/>
                  </a:spcAft>
                  <a:buSzPct val="75000"/>
                  <a:buChar char="–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-윤고딕130" pitchFamily="18" charset="-127"/>
                  </a:defRPr>
                </a:lvl7pPr>
                <a:lvl8pPr marL="1954213" indent="-149225" defTabSz="895350" eaLnBrk="0" fontAlgn="base" hangingPunct="0">
                  <a:spcBef>
                    <a:spcPct val="0"/>
                  </a:spcBef>
                  <a:spcAft>
                    <a:spcPct val="0"/>
                  </a:spcAft>
                  <a:buSzPct val="75000"/>
                  <a:buChar char="–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-윤고딕130" pitchFamily="18" charset="-127"/>
                  </a:defRPr>
                </a:lvl8pPr>
                <a:lvl9pPr marL="2411413" indent="-149225" defTabSz="895350" eaLnBrk="0" fontAlgn="base" hangingPunct="0">
                  <a:spcBef>
                    <a:spcPct val="0"/>
                  </a:spcBef>
                  <a:spcAft>
                    <a:spcPct val="0"/>
                  </a:spcAft>
                  <a:buSzPct val="75000"/>
                  <a:buChar char="–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-윤고딕130" pitchFamily="18" charset="-127"/>
                  </a:defRPr>
                </a:lvl9pPr>
              </a:lstStyle>
              <a:p>
                <a:pPr marL="0" marR="0" lvl="0" indent="0" algn="ctr" defTabSz="89535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Pct val="120000"/>
                  <a:buFontTx/>
                  <a:buNone/>
                  <a:tabLst/>
                  <a:defRPr/>
                </a:pPr>
                <a:r>
                  <a:rPr lang="es-ES" altLang="ko-KR" sz="1800" b="1" kern="0" dirty="0">
                    <a:solidFill>
                      <a:srgbClr val="020067"/>
                    </a:solidFill>
                    <a:latin typeface="Lucida Sans Unicode" panose="020B0602030504020204" pitchFamily="34" charset="0"/>
                    <a:ea typeface="Gulim" pitchFamily="34" charset="-127"/>
                    <a:cs typeface="Lucida Sans Unicode" panose="020B0602030504020204" pitchFamily="34" charset="0"/>
                  </a:rPr>
                  <a:t>Comité de Basilea</a:t>
                </a:r>
                <a:endParaRPr kumimoji="0" lang="es-ES" altLang="ko-KR" sz="1800" b="1" i="0" u="none" strike="noStrike" kern="0" cap="none" spc="0" normalizeH="0" baseline="0" dirty="0">
                  <a:ln>
                    <a:noFill/>
                  </a:ln>
                  <a:solidFill>
                    <a:srgbClr val="020067"/>
                  </a:solidFill>
                  <a:effectLst/>
                  <a:uLnTx/>
                  <a:uFillTx/>
                  <a:latin typeface="Lucida Sans Unicode" panose="020B0602030504020204" pitchFamily="34" charset="0"/>
                  <a:ea typeface="Gulim" pitchFamily="34" charset="-127"/>
                  <a:cs typeface="Lucida Sans Unicode" panose="020B0602030504020204" pitchFamily="34" charset="0"/>
                </a:endParaRPr>
              </a:p>
            </p:txBody>
          </p:sp>
        </p:grpSp>
        <p:grpSp>
          <p:nvGrpSpPr>
            <p:cNvPr id="24" name="Group 19">
              <a:extLst>
                <a:ext uri="{FF2B5EF4-FFF2-40B4-BE49-F238E27FC236}">
                  <a16:creationId xmlns:a16="http://schemas.microsoft.com/office/drawing/2014/main" id="{4EB69AA5-F5AC-4635-A9F1-6120F44870D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258" y="889"/>
              <a:ext cx="978" cy="577"/>
              <a:chOff x="2400" y="1835"/>
              <a:chExt cx="960" cy="960"/>
            </a:xfrm>
          </p:grpSpPr>
          <p:sp>
            <p:nvSpPr>
              <p:cNvPr id="31" name="Oval 20">
                <a:extLst>
                  <a:ext uri="{FF2B5EF4-FFF2-40B4-BE49-F238E27FC236}">
                    <a16:creationId xmlns:a16="http://schemas.microsoft.com/office/drawing/2014/main" id="{E13B7333-8DEA-4804-8180-9BB7D4CCAD3B}"/>
                  </a:ext>
                </a:extLst>
              </p:cNvPr>
              <p:cNvSpPr>
                <a:spLocks noChangeArrowheads="1"/>
              </p:cNvSpPr>
              <p:nvPr>
                <p:custDataLst>
                  <p:tags r:id="rId1"/>
                </p:custDataLst>
              </p:nvPr>
            </p:nvSpPr>
            <p:spPr bwMode="blackWhite">
              <a:xfrm>
                <a:off x="2400" y="1835"/>
                <a:ext cx="960" cy="960"/>
              </a:xfrm>
              <a:prstGeom prst="ellipse">
                <a:avLst/>
              </a:prstGeom>
              <a:solidFill>
                <a:schemeClr val="bg2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  <a:effectLst>
                <a:outerShdw dist="25400" dir="5400000" algn="ctr" rotWithShape="0">
                  <a:srgbClr val="000000"/>
                </a:outerShdw>
              </a:effectLst>
            </p:spPr>
            <p:txBody>
              <a:bodyPr wrap="none" anchor="ctr"/>
              <a:lstStyle>
                <a:lvl1pPr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-윤고딕130" pitchFamily="18" charset="-127"/>
                  </a:defRPr>
                </a:lvl1pPr>
                <a:lvl2pPr marL="742950" indent="-285750"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-윤고딕130" pitchFamily="18" charset="-127"/>
                  </a:defRPr>
                </a:lvl2pPr>
                <a:lvl3pPr marL="1143000" indent="-228600"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-윤고딕130" pitchFamily="18" charset="-127"/>
                  </a:defRPr>
                </a:lvl3pPr>
                <a:lvl4pPr marL="1600200" indent="-228600"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-윤고딕130" pitchFamily="18" charset="-127"/>
                  </a:defRPr>
                </a:lvl4pPr>
                <a:lvl5pPr marL="2057400" indent="-228600"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-윤고딕130" pitchFamily="18" charset="-127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-윤고딕130" pitchFamily="18" charset="-127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-윤고딕130" pitchFamily="18" charset="-127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-윤고딕130" pitchFamily="18" charset="-127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-윤고딕130" pitchFamily="18" charset="-127"/>
                  </a:defRPr>
                </a:lvl9pPr>
              </a:lstStyle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20067"/>
                  </a:solidFill>
                  <a:effectLst/>
                  <a:uLnTx/>
                  <a:uFillTx/>
                  <a:latin typeface="Lucida Sans Unicode" panose="020B0602030504020204" pitchFamily="34" charset="0"/>
                  <a:cs typeface="Lucida Sans Unicode" panose="020B0602030504020204" pitchFamily="34" charset="0"/>
                </a:endParaRPr>
              </a:p>
            </p:txBody>
          </p:sp>
          <p:sp>
            <p:nvSpPr>
              <p:cNvPr id="32" name="Rectangle 21">
                <a:extLst>
                  <a:ext uri="{FF2B5EF4-FFF2-40B4-BE49-F238E27FC236}">
                    <a16:creationId xmlns:a16="http://schemas.microsoft.com/office/drawing/2014/main" id="{48C9196E-8CEE-4F07-B86D-A86B017080A7}"/>
                  </a:ext>
                </a:extLst>
              </p:cNvPr>
              <p:cNvSpPr>
                <a:spLocks noChangeArrowheads="1"/>
              </p:cNvSpPr>
              <p:nvPr>
                <p:custDataLst>
                  <p:tags r:id="rId2"/>
                </p:custDataLst>
              </p:nvPr>
            </p:nvSpPr>
            <p:spPr bwMode="blackWhite">
              <a:xfrm>
                <a:off x="2440" y="1864"/>
                <a:ext cx="880" cy="88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3810" tIns="0" rIns="3810" bIns="0" anchor="ctr"/>
              <a:lstStyle>
                <a:lvl1pPr defTabSz="895350">
                  <a:buSzPct val="120000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-윤고딕130" pitchFamily="18" charset="-127"/>
                  </a:defRPr>
                </a:lvl1pPr>
                <a:lvl2pPr marL="144463" indent="-142875" defTabSz="895350">
                  <a:buSzPct val="120000"/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-윤고딕130" pitchFamily="18" charset="-127"/>
                  </a:defRPr>
                </a:lvl2pPr>
                <a:lvl3pPr marL="295275" indent="-149225" defTabSz="895350">
                  <a:buChar char="–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-윤고딕130" pitchFamily="18" charset="-127"/>
                  </a:defRPr>
                </a:lvl3pPr>
                <a:lvl4pPr marL="431800" indent="-134938" defTabSz="895350">
                  <a:buSzPct val="89000"/>
                  <a:buChar char="•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-윤고딕130" pitchFamily="18" charset="-127"/>
                  </a:defRPr>
                </a:lvl4pPr>
                <a:lvl5pPr marL="582613" indent="-149225" defTabSz="895350">
                  <a:buSzPct val="75000"/>
                  <a:buChar char="–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-윤고딕130" pitchFamily="18" charset="-127"/>
                  </a:defRPr>
                </a:lvl5pPr>
                <a:lvl6pPr marL="1039813" indent="-149225" defTabSz="895350" eaLnBrk="0" fontAlgn="base" hangingPunct="0">
                  <a:spcBef>
                    <a:spcPct val="0"/>
                  </a:spcBef>
                  <a:spcAft>
                    <a:spcPct val="0"/>
                  </a:spcAft>
                  <a:buSzPct val="75000"/>
                  <a:buChar char="–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-윤고딕130" pitchFamily="18" charset="-127"/>
                  </a:defRPr>
                </a:lvl6pPr>
                <a:lvl7pPr marL="1497013" indent="-149225" defTabSz="895350" eaLnBrk="0" fontAlgn="base" hangingPunct="0">
                  <a:spcBef>
                    <a:spcPct val="0"/>
                  </a:spcBef>
                  <a:spcAft>
                    <a:spcPct val="0"/>
                  </a:spcAft>
                  <a:buSzPct val="75000"/>
                  <a:buChar char="–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-윤고딕130" pitchFamily="18" charset="-127"/>
                  </a:defRPr>
                </a:lvl7pPr>
                <a:lvl8pPr marL="1954213" indent="-149225" defTabSz="895350" eaLnBrk="0" fontAlgn="base" hangingPunct="0">
                  <a:spcBef>
                    <a:spcPct val="0"/>
                  </a:spcBef>
                  <a:spcAft>
                    <a:spcPct val="0"/>
                  </a:spcAft>
                  <a:buSzPct val="75000"/>
                  <a:buChar char="–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-윤고딕130" pitchFamily="18" charset="-127"/>
                  </a:defRPr>
                </a:lvl8pPr>
                <a:lvl9pPr marL="2411413" indent="-149225" defTabSz="895350" eaLnBrk="0" fontAlgn="base" hangingPunct="0">
                  <a:spcBef>
                    <a:spcPct val="0"/>
                  </a:spcBef>
                  <a:spcAft>
                    <a:spcPct val="0"/>
                  </a:spcAft>
                  <a:buSzPct val="75000"/>
                  <a:buChar char="–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ea typeface="-윤고딕130" pitchFamily="18" charset="-127"/>
                  </a:defRPr>
                </a:lvl9pPr>
              </a:lstStyle>
              <a:p>
                <a:pPr marL="0" marR="0" lvl="0" indent="0" algn="ctr" defTabSz="89535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Pct val="120000"/>
                  <a:buFontTx/>
                  <a:buNone/>
                  <a:tabLst/>
                  <a:defRPr/>
                </a:pPr>
                <a:r>
                  <a:rPr kumimoji="0" lang="en-US" altLang="ko-KR" sz="18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020067"/>
                    </a:solidFill>
                    <a:effectLst/>
                    <a:uLnTx/>
                    <a:uFillTx/>
                    <a:latin typeface="Lucida Sans Unicode" panose="020B0602030504020204" pitchFamily="34" charset="0"/>
                    <a:ea typeface="Gulim" pitchFamily="34" charset="-127"/>
                    <a:cs typeface="Lucida Sans Unicode" panose="020B0602030504020204" pitchFamily="34" charset="0"/>
                  </a:rPr>
                  <a:t>FSB</a:t>
                </a:r>
              </a:p>
            </p:txBody>
          </p:sp>
        </p:grpSp>
        <p:sp>
          <p:nvSpPr>
            <p:cNvPr id="25" name="Rectangle 22">
              <a:extLst>
                <a:ext uri="{FF2B5EF4-FFF2-40B4-BE49-F238E27FC236}">
                  <a16:creationId xmlns:a16="http://schemas.microsoft.com/office/drawing/2014/main" id="{E1931763-C613-4AA6-8C97-42F765119BAF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3808" y="895"/>
              <a:ext cx="2845" cy="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lIns="0" tIns="0" rIns="0" bIns="0">
              <a:spAutoFit/>
            </a:bodyPr>
            <a:lstStyle>
              <a:lvl1pPr marL="342900" indent="-342900" defTabSz="895350">
                <a:buSzPct val="120000"/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-윤고딕130" pitchFamily="18" charset="-127"/>
                </a:defRPr>
              </a:lvl1pPr>
              <a:lvl2pPr marL="144463" indent="-142875" defTabSz="895350">
                <a:buSzPct val="120000"/>
                <a:buChar char="•"/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-윤고딕130" pitchFamily="18" charset="-127"/>
                </a:defRPr>
              </a:lvl2pPr>
              <a:lvl3pPr marL="295275" indent="-149225" defTabSz="895350">
                <a:buChar char="–"/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-윤고딕130" pitchFamily="18" charset="-127"/>
                </a:defRPr>
              </a:lvl3pPr>
              <a:lvl4pPr marL="431800" indent="-134938" defTabSz="895350">
                <a:buSzPct val="89000"/>
                <a:buChar char="•"/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-윤고딕130" pitchFamily="18" charset="-127"/>
                </a:defRPr>
              </a:lvl4pPr>
              <a:lvl5pPr marL="582613" indent="-149225" defTabSz="895350">
                <a:buSzPct val="75000"/>
                <a:buChar char="–"/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-윤고딕130" pitchFamily="18" charset="-127"/>
                </a:defRPr>
              </a:lvl5pPr>
              <a:lvl6pPr marL="1039813" indent="-149225" defTabSz="895350" eaLnBrk="0" fontAlgn="base" hangingPunct="0">
                <a:spcBef>
                  <a:spcPct val="0"/>
                </a:spcBef>
                <a:spcAft>
                  <a:spcPct val="0"/>
                </a:spcAft>
                <a:buSzPct val="75000"/>
                <a:buChar char="–"/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-윤고딕130" pitchFamily="18" charset="-127"/>
                </a:defRPr>
              </a:lvl6pPr>
              <a:lvl7pPr marL="1497013" indent="-149225" defTabSz="895350" eaLnBrk="0" fontAlgn="base" hangingPunct="0">
                <a:spcBef>
                  <a:spcPct val="0"/>
                </a:spcBef>
                <a:spcAft>
                  <a:spcPct val="0"/>
                </a:spcAft>
                <a:buSzPct val="75000"/>
                <a:buChar char="–"/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-윤고딕130" pitchFamily="18" charset="-127"/>
                </a:defRPr>
              </a:lvl7pPr>
              <a:lvl8pPr marL="1954213" indent="-149225" defTabSz="895350" eaLnBrk="0" fontAlgn="base" hangingPunct="0">
                <a:spcBef>
                  <a:spcPct val="0"/>
                </a:spcBef>
                <a:spcAft>
                  <a:spcPct val="0"/>
                </a:spcAft>
                <a:buSzPct val="75000"/>
                <a:buChar char="–"/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-윤고딕130" pitchFamily="18" charset="-127"/>
                </a:defRPr>
              </a:lvl8pPr>
              <a:lvl9pPr marL="2411413" indent="-149225" defTabSz="895350" eaLnBrk="0" fontAlgn="base" hangingPunct="0">
                <a:spcBef>
                  <a:spcPct val="0"/>
                </a:spcBef>
                <a:spcAft>
                  <a:spcPct val="0"/>
                </a:spcAft>
                <a:buSzPct val="75000"/>
                <a:buChar char="–"/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-윤고딕130" pitchFamily="18" charset="-127"/>
                </a:defRPr>
              </a:lvl9pPr>
            </a:lstStyle>
            <a:p>
              <a:pPr marL="1588" lvl="1" indent="0" fontAlgn="base">
                <a:spcBef>
                  <a:spcPct val="0"/>
                </a:spcBef>
                <a:spcAft>
                  <a:spcPct val="0"/>
                </a:spcAft>
                <a:buNone/>
                <a:defRPr/>
              </a:pPr>
              <a:r>
                <a:rPr lang="es-ES" altLang="ko-KR" sz="1800" b="1" dirty="0">
                  <a:cs typeface="Arial" panose="020B0604020202020204" pitchFamily="34" charset="0"/>
                </a:rPr>
                <a:t>FSB</a:t>
              </a:r>
              <a:r>
                <a:rPr lang="es-ES" altLang="ko-KR" sz="1700" kern="0" dirty="0">
                  <a:solidFill>
                    <a:srgbClr val="020067"/>
                  </a:solidFill>
                  <a:latin typeface="Lucida Sans Unicode" panose="020B0602030504020204" pitchFamily="34" charset="0"/>
                  <a:ea typeface="Gulim" pitchFamily="34" charset="-127"/>
                  <a:cs typeface="Lucida Sans Unicode" panose="020B0602030504020204" pitchFamily="34" charset="0"/>
                </a:rPr>
                <a:t> informa sobre: </a:t>
              </a:r>
              <a:r>
                <a:rPr lang="es-ES" altLang="ko-KR" sz="1700" kern="0" dirty="0">
                  <a:solidFill>
                    <a:srgbClr val="020067"/>
                  </a:solidFill>
                  <a:latin typeface="Lucida Sans Unicode" panose="020B0602030504020204" pitchFamily="34" charset="0"/>
                  <a:ea typeface="Gulim" pitchFamily="34" charset="-127"/>
                  <a:cs typeface="Lucida Sans Unicode" panose="020B0602030504020204" pitchFamily="34" charset="0"/>
                  <a:hlinkClick r:id="rId12"/>
                </a:rPr>
                <a:t>cooperación internacional para abordar las implicaciones de estabilidad financiera de COVID-19</a:t>
              </a:r>
              <a:r>
                <a:rPr lang="es-ES" altLang="ko-KR" sz="1700" kern="0" dirty="0">
                  <a:solidFill>
                    <a:srgbClr val="020067"/>
                  </a:solidFill>
                  <a:latin typeface="Lucida Sans Unicode" panose="020B0602030504020204" pitchFamily="34" charset="0"/>
                  <a:ea typeface="Gulim" pitchFamily="34" charset="-127"/>
                  <a:cs typeface="Lucida Sans Unicode" panose="020B0602030504020204" pitchFamily="34" charset="0"/>
                </a:rPr>
                <a:t>; y las </a:t>
              </a:r>
              <a:r>
                <a:rPr lang="es-ES" altLang="ko-KR" sz="1700" kern="0" dirty="0">
                  <a:solidFill>
                    <a:srgbClr val="020067"/>
                  </a:solidFill>
                  <a:latin typeface="Lucida Sans Unicode" panose="020B0602030504020204" pitchFamily="34" charset="0"/>
                  <a:ea typeface="Gulim" pitchFamily="34" charset="-127"/>
                  <a:cs typeface="Lucida Sans Unicode" panose="020B0602030504020204" pitchFamily="34" charset="0"/>
                  <a:hlinkClick r:id="rId13"/>
                </a:rPr>
                <a:t>medidas de política adoptadas</a:t>
              </a:r>
              <a:endParaRPr lang="en-US" altLang="ko-KR" sz="1700" kern="0" dirty="0">
                <a:solidFill>
                  <a:srgbClr val="020067"/>
                </a:solidFill>
                <a:highlight>
                  <a:srgbClr val="FFFF00"/>
                </a:highlight>
                <a:latin typeface="Lucida Sans Unicode" panose="020B0602030504020204" pitchFamily="34" charset="0"/>
                <a:ea typeface="Gulim" pitchFamily="34" charset="-127"/>
                <a:cs typeface="Lucida Sans Unicode" panose="020B0602030504020204" pitchFamily="34" charset="0"/>
              </a:endParaRPr>
            </a:p>
          </p:txBody>
        </p:sp>
        <p:sp>
          <p:nvSpPr>
            <p:cNvPr id="26" name="Rectangle 23">
              <a:extLst>
                <a:ext uri="{FF2B5EF4-FFF2-40B4-BE49-F238E27FC236}">
                  <a16:creationId xmlns:a16="http://schemas.microsoft.com/office/drawing/2014/main" id="{F7CF7F28-99E7-4B0C-AA3F-F54D37538B36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2339" y="2057"/>
              <a:ext cx="865" cy="34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>
              <a:spAutoFit/>
            </a:bodyPr>
            <a:lstStyle>
              <a:lvl1pPr defTabSz="895350">
                <a:buSzPct val="120000"/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-윤고딕130" pitchFamily="18" charset="-127"/>
                </a:defRPr>
              </a:lvl1pPr>
              <a:lvl2pPr marL="144463" indent="-142875" defTabSz="895350">
                <a:buSzPct val="120000"/>
                <a:buChar char="•"/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-윤고딕130" pitchFamily="18" charset="-127"/>
                </a:defRPr>
              </a:lvl2pPr>
              <a:lvl3pPr marL="295275" indent="-149225" defTabSz="895350">
                <a:buChar char="–"/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-윤고딕130" pitchFamily="18" charset="-127"/>
                </a:defRPr>
              </a:lvl3pPr>
              <a:lvl4pPr marL="431800" indent="-134938" defTabSz="895350">
                <a:buSzPct val="89000"/>
                <a:buChar char="•"/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-윤고딕130" pitchFamily="18" charset="-127"/>
                </a:defRPr>
              </a:lvl4pPr>
              <a:lvl5pPr marL="582613" indent="-149225" defTabSz="895350">
                <a:buSzPct val="75000"/>
                <a:buChar char="–"/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-윤고딕130" pitchFamily="18" charset="-127"/>
                </a:defRPr>
              </a:lvl5pPr>
              <a:lvl6pPr marL="1039813" indent="-149225" defTabSz="895350" eaLnBrk="0" fontAlgn="base" hangingPunct="0">
                <a:spcBef>
                  <a:spcPct val="0"/>
                </a:spcBef>
                <a:spcAft>
                  <a:spcPct val="0"/>
                </a:spcAft>
                <a:buSzPct val="75000"/>
                <a:buChar char="–"/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-윤고딕130" pitchFamily="18" charset="-127"/>
                </a:defRPr>
              </a:lvl6pPr>
              <a:lvl7pPr marL="1497013" indent="-149225" defTabSz="895350" eaLnBrk="0" fontAlgn="base" hangingPunct="0">
                <a:spcBef>
                  <a:spcPct val="0"/>
                </a:spcBef>
                <a:spcAft>
                  <a:spcPct val="0"/>
                </a:spcAft>
                <a:buSzPct val="75000"/>
                <a:buChar char="–"/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-윤고딕130" pitchFamily="18" charset="-127"/>
                </a:defRPr>
              </a:lvl7pPr>
              <a:lvl8pPr marL="1954213" indent="-149225" defTabSz="895350" eaLnBrk="0" fontAlgn="base" hangingPunct="0">
                <a:spcBef>
                  <a:spcPct val="0"/>
                </a:spcBef>
                <a:spcAft>
                  <a:spcPct val="0"/>
                </a:spcAft>
                <a:buSzPct val="75000"/>
                <a:buChar char="–"/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-윤고딕130" pitchFamily="18" charset="-127"/>
                </a:defRPr>
              </a:lvl8pPr>
              <a:lvl9pPr marL="2411413" indent="-149225" defTabSz="895350" eaLnBrk="0" fontAlgn="base" hangingPunct="0">
                <a:spcBef>
                  <a:spcPct val="0"/>
                </a:spcBef>
                <a:spcAft>
                  <a:spcPct val="0"/>
                </a:spcAft>
                <a:buSzPct val="75000"/>
                <a:buChar char="–"/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-윤고딕130" pitchFamily="18" charset="-127"/>
                </a:defRPr>
              </a:lvl9pPr>
            </a:lstStyle>
            <a:p>
              <a:pPr marL="0" marR="0" lvl="0" indent="0" algn="ctr" defTabSz="89535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Pct val="120000"/>
                <a:buFontTx/>
                <a:buNone/>
                <a:tabLst/>
                <a:defRPr/>
              </a:pPr>
              <a:r>
                <a:rPr lang="en-US" altLang="ko-KR" sz="1800" b="1" kern="0" dirty="0">
                  <a:solidFill>
                    <a:srgbClr val="020067"/>
                  </a:solidFill>
                  <a:latin typeface="Lucida Sans Unicode" panose="020B0602030504020204" pitchFamily="34" charset="0"/>
                  <a:ea typeface="Gulim" pitchFamily="34" charset="-127"/>
                  <a:cs typeface="Lucida Sans Unicode" panose="020B0602030504020204" pitchFamily="34" charset="0"/>
                </a:rPr>
                <a:t>Respuesta a COVID-19</a:t>
              </a:r>
              <a:endParaRPr kumimoji="0" lang="en-US" altLang="ko-KR" sz="1800" b="1" i="0" u="none" strike="noStrike" kern="0" cap="none" spc="0" normalizeH="0" baseline="0" noProof="0" dirty="0">
                <a:ln>
                  <a:noFill/>
                </a:ln>
                <a:solidFill>
                  <a:srgbClr val="020067"/>
                </a:solidFill>
                <a:effectLst/>
                <a:uLnTx/>
                <a:uFillTx/>
                <a:latin typeface="Lucida Sans Unicode" panose="020B0602030504020204" pitchFamily="34" charset="0"/>
                <a:ea typeface="Gulim" pitchFamily="34" charset="-127"/>
                <a:cs typeface="Lucida Sans Unicode" panose="020B0602030504020204" pitchFamily="34" charset="0"/>
              </a:endParaRPr>
            </a:p>
          </p:txBody>
        </p:sp>
        <p:sp>
          <p:nvSpPr>
            <p:cNvPr id="27" name="Rectangle 24">
              <a:extLst>
                <a:ext uri="{FF2B5EF4-FFF2-40B4-BE49-F238E27FC236}">
                  <a16:creationId xmlns:a16="http://schemas.microsoft.com/office/drawing/2014/main" id="{87D3B52A-376A-4464-B10B-4DB2B7F189AC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4450" y="1828"/>
              <a:ext cx="1938" cy="64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lIns="0" tIns="0" rIns="0" bIns="0">
              <a:spAutoFit/>
            </a:bodyPr>
            <a:lstStyle>
              <a:lvl1pPr marL="342900" indent="-342900" defTabSz="895350">
                <a:buSzPct val="120000"/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-윤고딕130" pitchFamily="18" charset="-127"/>
                </a:defRPr>
              </a:lvl1pPr>
              <a:lvl2pPr marL="144463" indent="-142875" defTabSz="895350">
                <a:buSzPct val="120000"/>
                <a:buChar char="•"/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-윤고딕130" pitchFamily="18" charset="-127"/>
                </a:defRPr>
              </a:lvl2pPr>
              <a:lvl3pPr marL="295275" indent="-149225" defTabSz="895350">
                <a:buChar char="–"/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-윤고딕130" pitchFamily="18" charset="-127"/>
                </a:defRPr>
              </a:lvl3pPr>
              <a:lvl4pPr marL="431800" indent="-134938" defTabSz="895350">
                <a:buSzPct val="89000"/>
                <a:buChar char="•"/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-윤고딕130" pitchFamily="18" charset="-127"/>
                </a:defRPr>
              </a:lvl4pPr>
              <a:lvl5pPr marL="582613" indent="-149225" defTabSz="895350">
                <a:buSzPct val="75000"/>
                <a:buChar char="–"/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-윤고딕130" pitchFamily="18" charset="-127"/>
                </a:defRPr>
              </a:lvl5pPr>
              <a:lvl6pPr marL="1039813" indent="-149225" defTabSz="895350" eaLnBrk="0" fontAlgn="base" hangingPunct="0">
                <a:spcBef>
                  <a:spcPct val="0"/>
                </a:spcBef>
                <a:spcAft>
                  <a:spcPct val="0"/>
                </a:spcAft>
                <a:buSzPct val="75000"/>
                <a:buChar char="–"/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-윤고딕130" pitchFamily="18" charset="-127"/>
                </a:defRPr>
              </a:lvl6pPr>
              <a:lvl7pPr marL="1497013" indent="-149225" defTabSz="895350" eaLnBrk="0" fontAlgn="base" hangingPunct="0">
                <a:spcBef>
                  <a:spcPct val="0"/>
                </a:spcBef>
                <a:spcAft>
                  <a:spcPct val="0"/>
                </a:spcAft>
                <a:buSzPct val="75000"/>
                <a:buChar char="–"/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-윤고딕130" pitchFamily="18" charset="-127"/>
                </a:defRPr>
              </a:lvl7pPr>
              <a:lvl8pPr marL="1954213" indent="-149225" defTabSz="895350" eaLnBrk="0" fontAlgn="base" hangingPunct="0">
                <a:spcBef>
                  <a:spcPct val="0"/>
                </a:spcBef>
                <a:spcAft>
                  <a:spcPct val="0"/>
                </a:spcAft>
                <a:buSzPct val="75000"/>
                <a:buChar char="–"/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-윤고딕130" pitchFamily="18" charset="-127"/>
                </a:defRPr>
              </a:lvl8pPr>
              <a:lvl9pPr marL="2411413" indent="-149225" defTabSz="895350" eaLnBrk="0" fontAlgn="base" hangingPunct="0">
                <a:spcBef>
                  <a:spcPct val="0"/>
                </a:spcBef>
                <a:spcAft>
                  <a:spcPct val="0"/>
                </a:spcAft>
                <a:buSzPct val="75000"/>
                <a:buChar char="–"/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-윤고딕130" pitchFamily="18" charset="-127"/>
                </a:defRPr>
              </a:lvl9pPr>
            </a:lstStyle>
            <a:p>
              <a:pPr marL="1588" lvl="1" indent="0" fontAlgn="base">
                <a:spcBef>
                  <a:spcPct val="0"/>
                </a:spcBef>
                <a:spcAft>
                  <a:spcPct val="0"/>
                </a:spcAft>
                <a:buNone/>
                <a:defRPr/>
              </a:pPr>
              <a:r>
                <a:rPr lang="es-ES" altLang="ko-KR" sz="1800" b="1" dirty="0">
                  <a:cs typeface="Arial" panose="020B0604020202020204" pitchFamily="34" charset="0"/>
                  <a:hlinkClick r:id="rId14">
                    <a:extLst>
                      <a:ext uri="{A12FA001-AC4F-418D-AE19-62706E023703}">
                        <ahyp:hlinkClr xmlns:ahyp="http://schemas.microsoft.com/office/drawing/2018/hyperlinkcolor" val="tx"/>
                      </a:ext>
                    </a:extLst>
                  </a:hlinkClick>
                </a:rPr>
                <a:t>NIIF </a:t>
              </a:r>
              <a:r>
                <a:rPr lang="es-ES" altLang="ko-KR" sz="1700" kern="0" dirty="0">
                  <a:solidFill>
                    <a:srgbClr val="020067"/>
                  </a:solidFill>
                  <a:latin typeface="Lucida Sans Unicode" panose="020B0602030504020204" pitchFamily="34" charset="0"/>
                  <a:ea typeface="Gulim" pitchFamily="34" charset="-127"/>
                  <a:cs typeface="Lucida Sans Unicode" panose="020B0602030504020204" pitchFamily="34" charset="0"/>
                  <a:hlinkClick r:id="rId14"/>
                </a:rPr>
                <a:t>emite orientaciones sobre la contabilización de ECL como consecuencia de la COVID-19</a:t>
              </a:r>
              <a:r>
                <a:rPr lang="es-ES" altLang="ko-KR" sz="1700" kern="0" dirty="0">
                  <a:solidFill>
                    <a:srgbClr val="020067"/>
                  </a:solidFill>
                  <a:latin typeface="Lucida Sans Unicode" panose="020B0602030504020204" pitchFamily="34" charset="0"/>
                  <a:ea typeface="Gulim" pitchFamily="34" charset="-127"/>
                  <a:cs typeface="Lucida Sans Unicode" panose="020B0602030504020204" pitchFamily="34" charset="0"/>
                </a:rPr>
                <a:t>. </a:t>
              </a:r>
              <a:endParaRPr kumimoji="0" lang="en-US" altLang="ko-KR" sz="17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highlight>
                  <a:srgbClr val="FFFF00"/>
                </a:highlight>
                <a:uLnTx/>
                <a:uFillTx/>
                <a:latin typeface="Lucida Sans Unicode" panose="020B0602030504020204" pitchFamily="34" charset="0"/>
                <a:ea typeface="Gulim" pitchFamily="34" charset="-127"/>
                <a:cs typeface="Lucida Sans Unicode" panose="020B0602030504020204" pitchFamily="34" charset="0"/>
              </a:endParaRPr>
            </a:p>
          </p:txBody>
        </p:sp>
        <p:sp>
          <p:nvSpPr>
            <p:cNvPr id="28" name="Rectangle 25">
              <a:extLst>
                <a:ext uri="{FF2B5EF4-FFF2-40B4-BE49-F238E27FC236}">
                  <a16:creationId xmlns:a16="http://schemas.microsoft.com/office/drawing/2014/main" id="{C2608B6F-E443-4CEE-9398-A614647268AF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4112" y="2808"/>
              <a:ext cx="2443" cy="48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lIns="0" tIns="0" rIns="0" bIns="0">
              <a:spAutoFit/>
            </a:bodyPr>
            <a:lstStyle>
              <a:lvl1pPr marL="342900" indent="-342900" defTabSz="895350">
                <a:buSzPct val="120000"/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-윤고딕130" pitchFamily="18" charset="-127"/>
                </a:defRPr>
              </a:lvl1pPr>
              <a:lvl2pPr marL="144463" indent="-142875" defTabSz="895350">
                <a:buSzPct val="120000"/>
                <a:buChar char="•"/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-윤고딕130" pitchFamily="18" charset="-127"/>
                </a:defRPr>
              </a:lvl2pPr>
              <a:lvl3pPr marL="295275" indent="-149225" defTabSz="895350">
                <a:buChar char="–"/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-윤고딕130" pitchFamily="18" charset="-127"/>
                </a:defRPr>
              </a:lvl3pPr>
              <a:lvl4pPr marL="431800" indent="-134938" defTabSz="895350">
                <a:buSzPct val="89000"/>
                <a:buChar char="•"/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-윤고딕130" pitchFamily="18" charset="-127"/>
                </a:defRPr>
              </a:lvl4pPr>
              <a:lvl5pPr marL="582613" indent="-149225" defTabSz="895350">
                <a:buSzPct val="75000"/>
                <a:buChar char="–"/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-윤고딕130" pitchFamily="18" charset="-127"/>
                </a:defRPr>
              </a:lvl5pPr>
              <a:lvl6pPr marL="1039813" indent="-149225" defTabSz="895350" eaLnBrk="0" fontAlgn="base" hangingPunct="0">
                <a:spcBef>
                  <a:spcPct val="0"/>
                </a:spcBef>
                <a:spcAft>
                  <a:spcPct val="0"/>
                </a:spcAft>
                <a:buSzPct val="75000"/>
                <a:buChar char="–"/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-윤고딕130" pitchFamily="18" charset="-127"/>
                </a:defRPr>
              </a:lvl6pPr>
              <a:lvl7pPr marL="1497013" indent="-149225" defTabSz="895350" eaLnBrk="0" fontAlgn="base" hangingPunct="0">
                <a:spcBef>
                  <a:spcPct val="0"/>
                </a:spcBef>
                <a:spcAft>
                  <a:spcPct val="0"/>
                </a:spcAft>
                <a:buSzPct val="75000"/>
                <a:buChar char="–"/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-윤고딕130" pitchFamily="18" charset="-127"/>
                </a:defRPr>
              </a:lvl7pPr>
              <a:lvl8pPr marL="1954213" indent="-149225" defTabSz="895350" eaLnBrk="0" fontAlgn="base" hangingPunct="0">
                <a:spcBef>
                  <a:spcPct val="0"/>
                </a:spcBef>
                <a:spcAft>
                  <a:spcPct val="0"/>
                </a:spcAft>
                <a:buSzPct val="75000"/>
                <a:buChar char="–"/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-윤고딕130" pitchFamily="18" charset="-127"/>
                </a:defRPr>
              </a:lvl8pPr>
              <a:lvl9pPr marL="2411413" indent="-149225" defTabSz="895350" eaLnBrk="0" fontAlgn="base" hangingPunct="0">
                <a:spcBef>
                  <a:spcPct val="0"/>
                </a:spcBef>
                <a:spcAft>
                  <a:spcPct val="0"/>
                </a:spcAft>
                <a:buSzPct val="75000"/>
                <a:buChar char="–"/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-윤고딕130" pitchFamily="18" charset="-127"/>
                </a:defRPr>
              </a:lvl9pPr>
            </a:lstStyle>
            <a:p>
              <a:pPr marL="1588" lvl="1" indent="0" fontAlgn="base">
                <a:spcBef>
                  <a:spcPct val="0"/>
                </a:spcBef>
                <a:spcAft>
                  <a:spcPct val="0"/>
                </a:spcAft>
                <a:buNone/>
                <a:defRPr/>
              </a:pPr>
              <a:r>
                <a:rPr lang="es-ES" altLang="ko-KR" sz="1800" b="1" dirty="0">
                  <a:cs typeface="Arial" panose="020B0604020202020204" pitchFamily="34" charset="0"/>
                  <a:hlinkClick r:id="rId15">
                    <a:extLst>
                      <a:ext uri="{A12FA001-AC4F-418D-AE19-62706E023703}">
                        <ahyp:hlinkClr xmlns:ahyp="http://schemas.microsoft.com/office/drawing/2018/hyperlinkcolor" val="tx"/>
                      </a:ext>
                    </a:extLst>
                  </a:hlinkClick>
                </a:rPr>
                <a:t>IAIS</a:t>
              </a:r>
              <a:r>
                <a:rPr lang="es-ES" altLang="ko-KR" sz="1700" kern="0" dirty="0">
                  <a:solidFill>
                    <a:srgbClr val="020067"/>
                  </a:solidFill>
                  <a:latin typeface="Lucida Sans Unicode" panose="020B0602030504020204" pitchFamily="34" charset="0"/>
                  <a:ea typeface="Gulim" pitchFamily="34" charset="-127"/>
                  <a:cs typeface="Lucida Sans Unicode" panose="020B0602030504020204" pitchFamily="34" charset="0"/>
                  <a:hlinkClick r:id="rId15"/>
                </a:rPr>
                <a:t> proporciona los pasos para abordar el impacto de COVID-19 en el sector de seguros</a:t>
              </a:r>
              <a:r>
                <a:rPr lang="en-US" altLang="ko-KR" sz="1700" kern="0" dirty="0">
                  <a:solidFill>
                    <a:srgbClr val="020067"/>
                  </a:solidFill>
                  <a:latin typeface="Lucida Sans Unicode" panose="020B0602030504020204" pitchFamily="34" charset="0"/>
                  <a:ea typeface="Gulim" pitchFamily="34" charset="-127"/>
                  <a:cs typeface="Lucida Sans Unicode" panose="020B0602030504020204" pitchFamily="34" charset="0"/>
                </a:rPr>
                <a:t>.</a:t>
              </a:r>
              <a:endParaRPr kumimoji="0" lang="en-US" altLang="ko-KR" sz="1700" b="0" i="0" u="none" strike="noStrike" kern="0" cap="none" spc="0" normalizeH="0" baseline="0" noProof="0" dirty="0">
                <a:ln>
                  <a:noFill/>
                </a:ln>
                <a:solidFill>
                  <a:srgbClr val="020067"/>
                </a:solidFill>
                <a:effectLst/>
                <a:highlight>
                  <a:srgbClr val="FFFF00"/>
                </a:highlight>
                <a:uLnTx/>
                <a:uFillTx/>
                <a:latin typeface="Lucida Sans Unicode" panose="020B0602030504020204" pitchFamily="34" charset="0"/>
                <a:ea typeface="Gulim" pitchFamily="34" charset="-127"/>
                <a:cs typeface="Lucida Sans Unicode" panose="020B0602030504020204" pitchFamily="34" charset="0"/>
              </a:endParaRPr>
            </a:p>
          </p:txBody>
        </p:sp>
        <p:sp>
          <p:nvSpPr>
            <p:cNvPr id="29" name="Rectangle 26">
              <a:extLst>
                <a:ext uri="{FF2B5EF4-FFF2-40B4-BE49-F238E27FC236}">
                  <a16:creationId xmlns:a16="http://schemas.microsoft.com/office/drawing/2014/main" id="{C05C307F-8D1C-4C18-AD66-D105E14726D7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-622" y="2843"/>
              <a:ext cx="2229" cy="64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lIns="0" tIns="0" rIns="0" bIns="0">
              <a:spAutoFit/>
            </a:bodyPr>
            <a:lstStyle>
              <a:lvl1pPr marL="342900" indent="-342900" defTabSz="895350">
                <a:buSzPct val="120000"/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-윤고딕130" pitchFamily="18" charset="-127"/>
                </a:defRPr>
              </a:lvl1pPr>
              <a:lvl2pPr marL="144463" indent="-142875" defTabSz="895350">
                <a:buSzPct val="120000"/>
                <a:buChar char="•"/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-윤고딕130" pitchFamily="18" charset="-127"/>
                </a:defRPr>
              </a:lvl2pPr>
              <a:lvl3pPr marL="295275" indent="-149225" defTabSz="895350">
                <a:buChar char="–"/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-윤고딕130" pitchFamily="18" charset="-127"/>
                </a:defRPr>
              </a:lvl3pPr>
              <a:lvl4pPr marL="431800" indent="-134938" defTabSz="895350">
                <a:buSzPct val="89000"/>
                <a:buChar char="•"/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-윤고딕130" pitchFamily="18" charset="-127"/>
                </a:defRPr>
              </a:lvl4pPr>
              <a:lvl5pPr marL="582613" indent="-149225" defTabSz="895350">
                <a:buSzPct val="75000"/>
                <a:buChar char="–"/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-윤고딕130" pitchFamily="18" charset="-127"/>
                </a:defRPr>
              </a:lvl5pPr>
              <a:lvl6pPr marL="1039813" indent="-149225" defTabSz="895350" eaLnBrk="0" fontAlgn="base" hangingPunct="0">
                <a:spcBef>
                  <a:spcPct val="0"/>
                </a:spcBef>
                <a:spcAft>
                  <a:spcPct val="0"/>
                </a:spcAft>
                <a:buSzPct val="75000"/>
                <a:buChar char="–"/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-윤고딕130" pitchFamily="18" charset="-127"/>
                </a:defRPr>
              </a:lvl6pPr>
              <a:lvl7pPr marL="1497013" indent="-149225" defTabSz="895350" eaLnBrk="0" fontAlgn="base" hangingPunct="0">
                <a:spcBef>
                  <a:spcPct val="0"/>
                </a:spcBef>
                <a:spcAft>
                  <a:spcPct val="0"/>
                </a:spcAft>
                <a:buSzPct val="75000"/>
                <a:buChar char="–"/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-윤고딕130" pitchFamily="18" charset="-127"/>
                </a:defRPr>
              </a:lvl7pPr>
              <a:lvl8pPr marL="1954213" indent="-149225" defTabSz="895350" eaLnBrk="0" fontAlgn="base" hangingPunct="0">
                <a:spcBef>
                  <a:spcPct val="0"/>
                </a:spcBef>
                <a:spcAft>
                  <a:spcPct val="0"/>
                </a:spcAft>
                <a:buSzPct val="75000"/>
                <a:buChar char="–"/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-윤고딕130" pitchFamily="18" charset="-127"/>
                </a:defRPr>
              </a:lvl8pPr>
              <a:lvl9pPr marL="2411413" indent="-149225" defTabSz="895350" eaLnBrk="0" fontAlgn="base" hangingPunct="0">
                <a:spcBef>
                  <a:spcPct val="0"/>
                </a:spcBef>
                <a:spcAft>
                  <a:spcPct val="0"/>
                </a:spcAft>
                <a:buSzPct val="75000"/>
                <a:buChar char="–"/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-윤고딕130" pitchFamily="18" charset="-127"/>
                </a:defRPr>
              </a:lvl9pPr>
            </a:lstStyle>
            <a:p>
              <a:pPr marL="152400" lvl="2" indent="0" fontAlgn="base">
                <a:spcBef>
                  <a:spcPct val="0"/>
                </a:spcBef>
                <a:spcAft>
                  <a:spcPct val="0"/>
                </a:spcAft>
                <a:buSzPct val="120000"/>
                <a:buNone/>
                <a:defRPr/>
              </a:pPr>
              <a:r>
                <a:rPr lang="es-ES" altLang="ko-KR" sz="1800" b="1" dirty="0">
                  <a:cs typeface="Arial" panose="020B0604020202020204" pitchFamily="34" charset="0"/>
                  <a:hlinkClick r:id="rId16">
                    <a:extLst>
                      <a:ext uri="{A12FA001-AC4F-418D-AE19-62706E023703}">
                        <ahyp:hlinkClr xmlns:ahyp="http://schemas.microsoft.com/office/drawing/2018/hyperlinkcolor" val="tx"/>
                      </a:ext>
                    </a:extLst>
                  </a:hlinkClick>
                </a:rPr>
                <a:t>IOSCO</a:t>
              </a:r>
              <a:r>
                <a:rPr lang="es-ES" altLang="ko-KR" sz="1700" kern="0" dirty="0">
                  <a:solidFill>
                    <a:srgbClr val="020067"/>
                  </a:solidFill>
                  <a:latin typeface="Lucida Sans Unicode" panose="020B0602030504020204" pitchFamily="34" charset="0"/>
                  <a:ea typeface="Gulim" pitchFamily="34" charset="-127"/>
                  <a:cs typeface="Lucida Sans Unicode" panose="020B0602030504020204" pitchFamily="34" charset="0"/>
                  <a:hlinkClick r:id="rId16"/>
                </a:rPr>
                <a:t> mantiene su compromiso de garantizar que los mercados de capitales continúen funcionando</a:t>
              </a:r>
              <a:r>
                <a:rPr lang="en-US" altLang="ko-KR" sz="1700" kern="0" dirty="0">
                  <a:solidFill>
                    <a:srgbClr val="020067"/>
                  </a:solidFill>
                  <a:latin typeface="Lucida Sans Unicode" panose="020B0602030504020204" pitchFamily="34" charset="0"/>
                  <a:ea typeface="Gulim" pitchFamily="34" charset="-127"/>
                  <a:cs typeface="Lucida Sans Unicode" panose="020B0602030504020204" pitchFamily="34" charset="0"/>
                </a:rPr>
                <a:t>. </a:t>
              </a:r>
              <a:endParaRPr kumimoji="0" lang="en-US" altLang="ko-KR" sz="1700" b="0" i="0" u="none" strike="noStrike" kern="0" cap="none" spc="0" normalizeH="0" baseline="0" noProof="0" dirty="0">
                <a:ln>
                  <a:noFill/>
                </a:ln>
                <a:solidFill>
                  <a:srgbClr val="020067"/>
                </a:solidFill>
                <a:effectLst/>
                <a:highlight>
                  <a:srgbClr val="FFFF00"/>
                </a:highlight>
                <a:uLnTx/>
                <a:uFillTx/>
                <a:latin typeface="Lucida Sans Unicode" panose="020B0602030504020204" pitchFamily="34" charset="0"/>
                <a:ea typeface="Gulim" pitchFamily="34" charset="-127"/>
                <a:cs typeface="Lucida Sans Unicode" panose="020B0602030504020204" pitchFamily="34" charset="0"/>
              </a:endParaRPr>
            </a:p>
          </p:txBody>
        </p:sp>
        <p:sp>
          <p:nvSpPr>
            <p:cNvPr id="30" name="Rectangle 27">
              <a:extLst>
                <a:ext uri="{FF2B5EF4-FFF2-40B4-BE49-F238E27FC236}">
                  <a16:creationId xmlns:a16="http://schemas.microsoft.com/office/drawing/2014/main" id="{6B6ED41F-2678-4CF0-8CFC-FA523AD23F87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-549" y="874"/>
              <a:ext cx="1792" cy="184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lIns="0" tIns="0" rIns="0" bIns="0">
              <a:spAutoFit/>
            </a:bodyPr>
            <a:lstStyle>
              <a:lvl1pPr marL="342900" indent="-342900" defTabSz="895350">
                <a:buSzPct val="120000"/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-윤고딕130" pitchFamily="18" charset="-127"/>
                </a:defRPr>
              </a:lvl1pPr>
              <a:lvl2pPr marL="144463" indent="-142875" defTabSz="895350">
                <a:buSzPct val="120000"/>
                <a:buChar char="•"/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-윤고딕130" pitchFamily="18" charset="-127"/>
                </a:defRPr>
              </a:lvl2pPr>
              <a:lvl3pPr marL="295275" indent="-149225" defTabSz="895350">
                <a:buChar char="–"/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-윤고딕130" pitchFamily="18" charset="-127"/>
                </a:defRPr>
              </a:lvl3pPr>
              <a:lvl4pPr marL="431800" indent="-134938" defTabSz="895350">
                <a:buSzPct val="89000"/>
                <a:buChar char="•"/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-윤고딕130" pitchFamily="18" charset="-127"/>
                </a:defRPr>
              </a:lvl4pPr>
              <a:lvl5pPr marL="582613" indent="-149225" defTabSz="895350">
                <a:buSzPct val="75000"/>
                <a:buChar char="–"/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-윤고딕130" pitchFamily="18" charset="-127"/>
                </a:defRPr>
              </a:lvl5pPr>
              <a:lvl6pPr marL="1039813" indent="-149225" defTabSz="895350" eaLnBrk="0" fontAlgn="base" hangingPunct="0">
                <a:spcBef>
                  <a:spcPct val="0"/>
                </a:spcBef>
                <a:spcAft>
                  <a:spcPct val="0"/>
                </a:spcAft>
                <a:buSzPct val="75000"/>
                <a:buChar char="–"/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-윤고딕130" pitchFamily="18" charset="-127"/>
                </a:defRPr>
              </a:lvl6pPr>
              <a:lvl7pPr marL="1497013" indent="-149225" defTabSz="895350" eaLnBrk="0" fontAlgn="base" hangingPunct="0">
                <a:spcBef>
                  <a:spcPct val="0"/>
                </a:spcBef>
                <a:spcAft>
                  <a:spcPct val="0"/>
                </a:spcAft>
                <a:buSzPct val="75000"/>
                <a:buChar char="–"/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-윤고딕130" pitchFamily="18" charset="-127"/>
                </a:defRPr>
              </a:lvl7pPr>
              <a:lvl8pPr marL="1954213" indent="-149225" defTabSz="895350" eaLnBrk="0" fontAlgn="base" hangingPunct="0">
                <a:spcBef>
                  <a:spcPct val="0"/>
                </a:spcBef>
                <a:spcAft>
                  <a:spcPct val="0"/>
                </a:spcAft>
                <a:buSzPct val="75000"/>
                <a:buChar char="–"/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-윤고딕130" pitchFamily="18" charset="-127"/>
                </a:defRPr>
              </a:lvl8pPr>
              <a:lvl9pPr marL="2411413" indent="-149225" defTabSz="895350" eaLnBrk="0" fontAlgn="base" hangingPunct="0">
                <a:spcBef>
                  <a:spcPct val="0"/>
                </a:spcBef>
                <a:spcAft>
                  <a:spcPct val="0"/>
                </a:spcAft>
                <a:buSzPct val="75000"/>
                <a:buChar char="–"/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-윤고딕130" pitchFamily="18" charset="-127"/>
                </a:defRPr>
              </a:lvl9pPr>
            </a:lstStyle>
            <a:p>
              <a:pPr marL="1588" lvl="1" indent="0" fontAlgn="base">
                <a:spcBef>
                  <a:spcPct val="0"/>
                </a:spcBef>
                <a:spcAft>
                  <a:spcPct val="0"/>
                </a:spcAft>
                <a:buNone/>
                <a:defRPr/>
              </a:pPr>
              <a:r>
                <a:rPr lang="es-ES" sz="1800" b="1" dirty="0">
                  <a:cs typeface="Arial" panose="020B0604020202020204" pitchFamily="34" charset="0"/>
                </a:rPr>
                <a:t>El Comité de Basilea </a:t>
              </a:r>
              <a:r>
                <a:rPr lang="es-ES" sz="1800" dirty="0">
                  <a:cs typeface="Arial" panose="020B0604020202020204" pitchFamily="34" charset="0"/>
                </a:rPr>
                <a:t>informa sobre </a:t>
              </a:r>
              <a:r>
                <a:rPr lang="es-ES" sz="1800" dirty="0">
                  <a:cs typeface="Arial" panose="020B0604020202020204" pitchFamily="34" charset="0"/>
                  <a:hlinkClick r:id="rId17"/>
                </a:rPr>
                <a:t>medidas para reflejar el tratamiento de apoyos gubernamentales y la contabilidad de pérdidas esperadas (ECL)</a:t>
              </a:r>
              <a:r>
                <a:rPr lang="es-ES" sz="1800" dirty="0">
                  <a:cs typeface="Arial" panose="020B0604020202020204" pitchFamily="34" charset="0"/>
                </a:rPr>
                <a:t>; </a:t>
              </a:r>
              <a:r>
                <a:rPr lang="es-ES" sz="1800" dirty="0">
                  <a:cs typeface="Arial" panose="020B0604020202020204" pitchFamily="34" charset="0"/>
                  <a:hlinkClick r:id="rId18"/>
                </a:rPr>
                <a:t>coordina la política y respuesta de supervisión a COVID-19</a:t>
              </a:r>
              <a:r>
                <a:rPr lang="es-ES" sz="1800" dirty="0">
                  <a:cs typeface="Arial" panose="020B0604020202020204" pitchFamily="34" charset="0"/>
                </a:rPr>
                <a:t>; anuncia el </a:t>
              </a:r>
              <a:r>
                <a:rPr lang="es-ES" sz="1800" dirty="0">
                  <a:cs typeface="Arial" panose="020B0604020202020204" pitchFamily="34" charset="0"/>
                  <a:hlinkClick r:id="rId19"/>
                </a:rPr>
                <a:t>aplazamiento de la implementación de Basilea III</a:t>
              </a:r>
              <a:endParaRPr lang="en-US" sz="1800" dirty="0"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12246579"/>
      </p:ext>
    </p:extLst>
  </p:cSld>
  <p:clrMapOvr>
    <a:masterClrMapping/>
  </p:clrMapOvr>
  <p:transition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ángulo 15"/>
          <p:cNvSpPr/>
          <p:nvPr/>
        </p:nvSpPr>
        <p:spPr>
          <a:xfrm>
            <a:off x="0" y="-1"/>
            <a:ext cx="12192000" cy="1080000"/>
          </a:xfrm>
          <a:prstGeom prst="rect">
            <a:avLst/>
          </a:prstGeom>
          <a:solidFill>
            <a:srgbClr val="0070C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1"/>
            <a:r>
              <a:rPr lang="es-PE" sz="2880" dirty="0"/>
              <a:t>El </a:t>
            </a:r>
            <a:r>
              <a:rPr lang="es-PE" sz="2880" b="1" dirty="0"/>
              <a:t>diseño e implementación </a:t>
            </a:r>
            <a:r>
              <a:rPr lang="es-PE" sz="2880" dirty="0"/>
              <a:t>de estas medidas deben tener en consideración los siguientes </a:t>
            </a:r>
            <a:r>
              <a:rPr lang="es-PE" sz="2880" b="1" dirty="0"/>
              <a:t>principios generales</a:t>
            </a:r>
            <a:r>
              <a:rPr lang="es-PE" sz="2880" dirty="0"/>
              <a:t>:</a:t>
            </a:r>
            <a:endParaRPr lang="es-US" sz="2880" dirty="0"/>
          </a:p>
        </p:txBody>
      </p:sp>
      <p:sp>
        <p:nvSpPr>
          <p:cNvPr id="15" name="Rectángulo redondeado 14"/>
          <p:cNvSpPr/>
          <p:nvPr/>
        </p:nvSpPr>
        <p:spPr>
          <a:xfrm>
            <a:off x="525881" y="1690837"/>
            <a:ext cx="3275992" cy="1458763"/>
          </a:xfrm>
          <a:prstGeom prst="roundRect">
            <a:avLst/>
          </a:prstGeom>
          <a:solidFill>
            <a:srgbClr val="E9EFF7"/>
          </a:solidFill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PE" sz="2160" b="1" dirty="0">
                <a:solidFill>
                  <a:srgbClr val="0070C0"/>
                </a:solidFill>
              </a:rPr>
              <a:t>Equilibrio</a:t>
            </a:r>
            <a:r>
              <a:rPr lang="es-PE" sz="2160" dirty="0">
                <a:solidFill>
                  <a:srgbClr val="0070C0"/>
                </a:solidFill>
              </a:rPr>
              <a:t> </a:t>
            </a:r>
            <a:r>
              <a:rPr lang="es-PE" sz="2160" dirty="0">
                <a:solidFill>
                  <a:schemeClr val="tx1"/>
                </a:solidFill>
              </a:rPr>
              <a:t>entre mitigar el impacto del Covid-19 y mantener la confianza en el sistema financiero</a:t>
            </a:r>
            <a:endParaRPr lang="es-US" sz="2160" dirty="0">
              <a:solidFill>
                <a:schemeClr val="tx1"/>
              </a:solidFill>
            </a:endParaRPr>
          </a:p>
        </p:txBody>
      </p:sp>
      <p:sp>
        <p:nvSpPr>
          <p:cNvPr id="17" name="Rectángulo redondeado 16"/>
          <p:cNvSpPr/>
          <p:nvPr/>
        </p:nvSpPr>
        <p:spPr>
          <a:xfrm>
            <a:off x="525881" y="3429335"/>
            <a:ext cx="3275992" cy="1829494"/>
          </a:xfrm>
          <a:prstGeom prst="roundRect">
            <a:avLst/>
          </a:prstGeom>
          <a:solidFill>
            <a:srgbClr val="E9EFF7"/>
          </a:solidFill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PE" sz="2160" dirty="0">
                <a:solidFill>
                  <a:schemeClr val="tx1"/>
                </a:solidFill>
              </a:rPr>
              <a:t>Evitar el </a:t>
            </a:r>
            <a:r>
              <a:rPr lang="es-PE" sz="2160" b="1" dirty="0">
                <a:solidFill>
                  <a:srgbClr val="0070C0"/>
                </a:solidFill>
              </a:rPr>
              <a:t>ocultamiento</a:t>
            </a:r>
            <a:r>
              <a:rPr lang="es-PE" sz="2160" dirty="0">
                <a:solidFill>
                  <a:schemeClr val="tx1"/>
                </a:solidFill>
              </a:rPr>
              <a:t> de pérdidas o </a:t>
            </a:r>
            <a:r>
              <a:rPr lang="es-PE" sz="2160" b="1" dirty="0">
                <a:solidFill>
                  <a:srgbClr val="0070C0"/>
                </a:solidFill>
              </a:rPr>
              <a:t>relajación</a:t>
            </a:r>
            <a:r>
              <a:rPr lang="es-PE" sz="2160" dirty="0">
                <a:solidFill>
                  <a:schemeClr val="tx1"/>
                </a:solidFill>
              </a:rPr>
              <a:t> (estructural) de normas prudenciales (afecta confianza)</a:t>
            </a:r>
            <a:endParaRPr lang="es-US" sz="2160" dirty="0">
              <a:solidFill>
                <a:schemeClr val="tx1"/>
              </a:solidFill>
            </a:endParaRPr>
          </a:p>
        </p:txBody>
      </p:sp>
      <p:sp>
        <p:nvSpPr>
          <p:cNvPr id="19" name="Rectángulo redondeado 18"/>
          <p:cNvSpPr/>
          <p:nvPr/>
        </p:nvSpPr>
        <p:spPr>
          <a:xfrm>
            <a:off x="8497453" y="1690837"/>
            <a:ext cx="3085390" cy="1458763"/>
          </a:xfrm>
          <a:prstGeom prst="roundRect">
            <a:avLst/>
          </a:prstGeom>
          <a:solidFill>
            <a:srgbClr val="E9EFF7"/>
          </a:solidFill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PE" sz="2160" dirty="0">
                <a:solidFill>
                  <a:schemeClr val="tx1"/>
                </a:solidFill>
              </a:rPr>
              <a:t>Evitar el </a:t>
            </a:r>
            <a:r>
              <a:rPr lang="es-PE" sz="2160" b="1" dirty="0">
                <a:solidFill>
                  <a:srgbClr val="0070C0"/>
                </a:solidFill>
              </a:rPr>
              <a:t>riesgo moral </a:t>
            </a:r>
            <a:r>
              <a:rPr lang="es-PE" sz="2160" dirty="0">
                <a:solidFill>
                  <a:schemeClr val="tx1"/>
                </a:solidFill>
              </a:rPr>
              <a:t>de los distintos actores y el uso </a:t>
            </a:r>
            <a:r>
              <a:rPr lang="es-PE" sz="2160" b="1" dirty="0">
                <a:solidFill>
                  <a:srgbClr val="0070C0"/>
                </a:solidFill>
              </a:rPr>
              <a:t>no focalizado </a:t>
            </a:r>
            <a:r>
              <a:rPr lang="es-PE" sz="2160" dirty="0">
                <a:solidFill>
                  <a:schemeClr val="tx1"/>
                </a:solidFill>
              </a:rPr>
              <a:t>de los beneficios</a:t>
            </a:r>
            <a:endParaRPr lang="es-US" sz="2160" dirty="0">
              <a:solidFill>
                <a:schemeClr val="tx1"/>
              </a:solidFill>
            </a:endParaRPr>
          </a:p>
        </p:txBody>
      </p:sp>
      <p:sp>
        <p:nvSpPr>
          <p:cNvPr id="20" name="Rectángulo redondeado 19"/>
          <p:cNvSpPr/>
          <p:nvPr/>
        </p:nvSpPr>
        <p:spPr>
          <a:xfrm>
            <a:off x="4458004" y="1406768"/>
            <a:ext cx="3275992" cy="1111282"/>
          </a:xfrm>
          <a:prstGeom prst="roundRect">
            <a:avLst/>
          </a:prstGeom>
          <a:solidFill>
            <a:srgbClr val="E9EFF7"/>
          </a:solidFill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PE" sz="2160" dirty="0">
                <a:solidFill>
                  <a:schemeClr val="tx1"/>
                </a:solidFill>
              </a:rPr>
              <a:t>Deben ser </a:t>
            </a:r>
            <a:r>
              <a:rPr lang="es-PE" sz="2160" b="1" dirty="0">
                <a:solidFill>
                  <a:srgbClr val="0070C0"/>
                </a:solidFill>
              </a:rPr>
              <a:t>transparentes, específicas y temporales</a:t>
            </a:r>
            <a:endParaRPr lang="es-US" sz="2160" b="1" dirty="0">
              <a:solidFill>
                <a:srgbClr val="0070C0"/>
              </a:solidFill>
            </a:endParaRPr>
          </a:p>
        </p:txBody>
      </p:sp>
      <p:sp>
        <p:nvSpPr>
          <p:cNvPr id="21" name="Rectángulo redondeado 20"/>
          <p:cNvSpPr/>
          <p:nvPr/>
        </p:nvSpPr>
        <p:spPr>
          <a:xfrm>
            <a:off x="3582049" y="5425875"/>
            <a:ext cx="5175866" cy="1111282"/>
          </a:xfrm>
          <a:prstGeom prst="roundRect">
            <a:avLst/>
          </a:prstGeom>
          <a:solidFill>
            <a:srgbClr val="E9EFF7"/>
          </a:solidFill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PE" sz="2160" b="1" dirty="0">
                <a:solidFill>
                  <a:srgbClr val="0070C0"/>
                </a:solidFill>
              </a:rPr>
              <a:t>Coordinación</a:t>
            </a:r>
            <a:r>
              <a:rPr lang="es-PE" sz="2160" dirty="0">
                <a:solidFill>
                  <a:srgbClr val="0070C0"/>
                </a:solidFill>
              </a:rPr>
              <a:t> </a:t>
            </a:r>
            <a:r>
              <a:rPr lang="es-PE" sz="2160" dirty="0">
                <a:solidFill>
                  <a:schemeClr val="tx1"/>
                </a:solidFill>
              </a:rPr>
              <a:t>con otras autoridades, en función a la magnitud del problema y naturaleza de las acciones de respuesta</a:t>
            </a:r>
            <a:endParaRPr lang="es-US" sz="2160" b="1" dirty="0">
              <a:solidFill>
                <a:schemeClr val="tx1"/>
              </a:solidFill>
            </a:endParaRPr>
          </a:p>
        </p:txBody>
      </p:sp>
      <p:pic>
        <p:nvPicPr>
          <p:cNvPr id="14" name="Imagen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72946" y="2743878"/>
            <a:ext cx="2697857" cy="2514950"/>
          </a:xfrm>
          <a:prstGeom prst="rect">
            <a:avLst/>
          </a:prstGeom>
          <a:solidFill>
            <a:srgbClr val="E9EFF7"/>
          </a:solidFill>
        </p:spPr>
      </p:pic>
      <p:sp>
        <p:nvSpPr>
          <p:cNvPr id="23" name="Rectángulo redondeado 22"/>
          <p:cNvSpPr/>
          <p:nvPr/>
        </p:nvSpPr>
        <p:spPr>
          <a:xfrm>
            <a:off x="8524239" y="3429336"/>
            <a:ext cx="3085390" cy="1829494"/>
          </a:xfrm>
          <a:prstGeom prst="roundRect">
            <a:avLst/>
          </a:prstGeom>
          <a:solidFill>
            <a:srgbClr val="E9EFF7"/>
          </a:solidFill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PE" sz="2160" b="1" dirty="0">
                <a:solidFill>
                  <a:srgbClr val="0070C0"/>
                </a:solidFill>
              </a:rPr>
              <a:t>Monitorear</a:t>
            </a:r>
            <a:r>
              <a:rPr lang="es-PE" sz="2160" dirty="0">
                <a:solidFill>
                  <a:srgbClr val="0070C0"/>
                </a:solidFill>
              </a:rPr>
              <a:t> </a:t>
            </a:r>
            <a:r>
              <a:rPr lang="es-PE" sz="2160" dirty="0">
                <a:solidFill>
                  <a:schemeClr val="tx1"/>
                </a:solidFill>
              </a:rPr>
              <a:t>la dimensión y naturaleza del impacto y prever posibles </a:t>
            </a:r>
            <a:r>
              <a:rPr lang="es-PE" sz="2160" b="1" dirty="0">
                <a:solidFill>
                  <a:srgbClr val="0070C0"/>
                </a:solidFill>
              </a:rPr>
              <a:t>nuevas medidas</a:t>
            </a:r>
            <a:r>
              <a:rPr lang="es-PE" sz="2160" dirty="0">
                <a:solidFill>
                  <a:schemeClr val="tx1"/>
                </a:solidFill>
              </a:rPr>
              <a:t> requeridas</a:t>
            </a:r>
            <a:endParaRPr lang="es-US" sz="2160" dirty="0">
              <a:solidFill>
                <a:schemeClr val="tx1"/>
              </a:solidFill>
            </a:endParaRPr>
          </a:p>
        </p:txBody>
      </p:sp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51CB04-93BF-8746-93D0-002F7BF68F67}" type="slidenum">
              <a:rPr lang="es-ES" smtClean="0"/>
              <a:t>4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8108682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D908B2-2C6F-4499-B2FC-C3D4CF3183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98520" y="1375318"/>
            <a:ext cx="6485709" cy="827949"/>
          </a:xfrm>
        </p:spPr>
        <p:txBody>
          <a:bodyPr/>
          <a:lstStyle/>
          <a:p>
            <a:r>
              <a:rPr lang="es-ES" sz="2800" dirty="0">
                <a:solidFill>
                  <a:srgbClr val="004C97"/>
                </a:solidFill>
                <a:latin typeface="Arial Black" panose="020B0A04020102020204" pitchFamily="34" charset="0"/>
              </a:rPr>
              <a:t>Evaluación de las medidas </a:t>
            </a:r>
            <a:endParaRPr lang="en-US" sz="2800" dirty="0">
              <a:solidFill>
                <a:srgbClr val="004C97"/>
              </a:solidFill>
              <a:latin typeface="Arial Black" panose="020B0A04020102020204" pitchFamily="34" charset="0"/>
            </a:endParaRPr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B5C82555-58A7-41A7-A89A-CADDB3E99E79}"/>
              </a:ext>
            </a:extLst>
          </p:cNvPr>
          <p:cNvSpPr/>
          <p:nvPr/>
        </p:nvSpPr>
        <p:spPr>
          <a:xfrm>
            <a:off x="1883840" y="2606186"/>
            <a:ext cx="2119314" cy="1878727"/>
          </a:xfrm>
          <a:prstGeom prst="roundRect">
            <a:avLst>
              <a:gd name="adj" fmla="val 10000"/>
            </a:avLst>
          </a:prstGeom>
          <a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3000" r="-3000"/>
            </a:stretch>
          </a:blip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10044848-BE98-46E6-BDDC-589A1FAAEFBE}"/>
              </a:ext>
            </a:extLst>
          </p:cNvPr>
          <p:cNvSpPr/>
          <p:nvPr/>
        </p:nvSpPr>
        <p:spPr>
          <a:xfrm>
            <a:off x="4827661" y="2571791"/>
            <a:ext cx="2536678" cy="1878727"/>
          </a:xfrm>
          <a:prstGeom prst="roundRect">
            <a:avLst>
              <a:gd name="adj" fmla="val 10000"/>
            </a:avLst>
          </a:prstGeom>
          <a:blipFill dpi="0"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11580" t="2878" r="11402" b="5112"/>
            </a:stretch>
          </a:blip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C21FA4AB-BAE0-4677-B6E1-65AC6EBD5B3E}"/>
              </a:ext>
            </a:extLst>
          </p:cNvPr>
          <p:cNvSpPr/>
          <p:nvPr/>
        </p:nvSpPr>
        <p:spPr>
          <a:xfrm>
            <a:off x="8510451" y="2606186"/>
            <a:ext cx="2103120" cy="1809939"/>
          </a:xfrm>
          <a:prstGeom prst="roundRect">
            <a:avLst>
              <a:gd name="adj" fmla="val 10000"/>
            </a:avLst>
          </a:prstGeom>
          <a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t="-2000" b="-2000"/>
            </a:stretch>
          </a:blip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</p:spTree>
    <p:extLst>
      <p:ext uri="{BB962C8B-B14F-4D97-AF65-F5344CB8AC3E}">
        <p14:creationId xmlns:p14="http://schemas.microsoft.com/office/powerpoint/2010/main" val="268678256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2259AC02-F3D7-43F8-AD97-EE25AFBA7C17}"/>
              </a:ext>
            </a:extLst>
          </p:cNvPr>
          <p:cNvSpPr txBox="1"/>
          <p:nvPr/>
        </p:nvSpPr>
        <p:spPr>
          <a:xfrm>
            <a:off x="3692434" y="1797784"/>
            <a:ext cx="7474068" cy="32624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s-ES" sz="2200" b="1" dirty="0">
                <a:solidFill>
                  <a:schemeClr val="accent5">
                    <a:lumMod val="50000"/>
                  </a:schemeClr>
                </a:solidFill>
              </a:rPr>
              <a:t>Alentar las reestructuraciones de préstamos.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s-ES" sz="2200" b="1" dirty="0">
                <a:solidFill>
                  <a:schemeClr val="accent5">
                    <a:lumMod val="50000"/>
                  </a:schemeClr>
                </a:solidFill>
              </a:rPr>
              <a:t>Aclarar el tratamiento de moratorias y carencias de pagos.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s-ES" sz="2200" b="1" dirty="0">
                <a:solidFill>
                  <a:schemeClr val="accent5">
                    <a:lumMod val="50000"/>
                  </a:schemeClr>
                </a:solidFill>
              </a:rPr>
              <a:t>Aclarar el tratamiento del apoyo del gobierno (si es necesario)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s-ES" sz="2200" b="1" dirty="0">
                <a:solidFill>
                  <a:schemeClr val="accent5">
                    <a:lumMod val="50000"/>
                  </a:schemeClr>
                </a:solidFill>
              </a:rPr>
              <a:t>Reevaluar reclasificación automática de reestructuraciones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s-ES" sz="2200" b="1" dirty="0">
                <a:solidFill>
                  <a:schemeClr val="accent5">
                    <a:lumMod val="50000"/>
                  </a:schemeClr>
                </a:solidFill>
              </a:rPr>
              <a:t>Suspender dividendos y otras distribuciones de capital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s-ES" sz="2200" b="1" dirty="0">
                <a:solidFill>
                  <a:schemeClr val="accent5">
                    <a:lumMod val="50000"/>
                  </a:schemeClr>
                </a:solidFill>
              </a:rPr>
              <a:t>Fomentar el uso de los colchones de capital y liquidez.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s-ES" sz="2200" b="1" dirty="0">
                <a:solidFill>
                  <a:schemeClr val="accent5">
                    <a:lumMod val="50000"/>
                  </a:schemeClr>
                </a:solidFill>
              </a:rPr>
              <a:t>Relajar las medidas macroprudenciales.</a:t>
            </a: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705E2100-6409-48A2-891B-E7C17BA4BA98}"/>
              </a:ext>
            </a:extLst>
          </p:cNvPr>
          <p:cNvSpPr/>
          <p:nvPr/>
        </p:nvSpPr>
        <p:spPr>
          <a:xfrm>
            <a:off x="750150" y="2511955"/>
            <a:ext cx="2572381" cy="2305874"/>
          </a:xfrm>
          <a:prstGeom prst="roundRect">
            <a:avLst>
              <a:gd name="adj" fmla="val 10000"/>
            </a:avLst>
          </a:prstGeom>
          <a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3000" r="-3000"/>
            </a:stretch>
          </a:blip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857EA4C-D9D5-40EC-98FF-3D1F294C6FEC}"/>
              </a:ext>
            </a:extLst>
          </p:cNvPr>
          <p:cNvSpPr txBox="1"/>
          <p:nvPr/>
        </p:nvSpPr>
        <p:spPr>
          <a:xfrm>
            <a:off x="0" y="0"/>
            <a:ext cx="912035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800" kern="1200" dirty="0">
                <a:solidFill>
                  <a:srgbClr val="004C97"/>
                </a:solidFill>
                <a:effectLst/>
                <a:latin typeface="Arial Black" panose="020B0A04020102020204" pitchFamily="34" charset="0"/>
                <a:ea typeface="Arial Black" panose="020B0A04020102020204" pitchFamily="34" charset="0"/>
                <a:cs typeface="Arial Black" panose="020B0A04020102020204" pitchFamily="34" charset="0"/>
              </a:rPr>
              <a:t>Medidas de acuerdo con los principios generales </a:t>
            </a:r>
          </a:p>
        </p:txBody>
      </p:sp>
    </p:spTree>
    <p:extLst>
      <p:ext uri="{BB962C8B-B14F-4D97-AF65-F5344CB8AC3E}">
        <p14:creationId xmlns:p14="http://schemas.microsoft.com/office/powerpoint/2010/main" val="161786189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2259AC02-F3D7-43F8-AD97-EE25AFBA7C17}"/>
              </a:ext>
            </a:extLst>
          </p:cNvPr>
          <p:cNvSpPr txBox="1"/>
          <p:nvPr/>
        </p:nvSpPr>
        <p:spPr>
          <a:xfrm>
            <a:off x="4119155" y="2088171"/>
            <a:ext cx="7474068" cy="25083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s-ES" sz="2200" b="1" dirty="0">
                <a:solidFill>
                  <a:schemeClr val="accent5">
                    <a:lumMod val="50000"/>
                  </a:schemeClr>
                </a:solidFill>
              </a:rPr>
              <a:t>Diferir el aprovisionamiento de las pérdidas esperadas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s-ES" sz="2200" b="1" dirty="0">
                <a:solidFill>
                  <a:schemeClr val="accent5">
                    <a:lumMod val="50000"/>
                  </a:schemeClr>
                </a:solidFill>
              </a:rPr>
              <a:t>Relajar los límites a la concentración y grandes riesgos.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s-ES" sz="2200" b="1" dirty="0">
                <a:solidFill>
                  <a:schemeClr val="accent5">
                    <a:lumMod val="50000"/>
                  </a:schemeClr>
                </a:solidFill>
              </a:rPr>
              <a:t>Relajar los requerimientos de valoración de garantías. 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s-ES" sz="2200" b="1" dirty="0">
                <a:solidFill>
                  <a:schemeClr val="accent5">
                    <a:lumMod val="50000"/>
                  </a:schemeClr>
                </a:solidFill>
              </a:rPr>
              <a:t>Relajar requerimientos de capital por debajo de Basilea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s-ES" sz="2200" b="1" dirty="0">
                <a:solidFill>
                  <a:schemeClr val="accent5">
                    <a:lumMod val="50000"/>
                  </a:schemeClr>
                </a:solidFill>
              </a:rPr>
              <a:t>Reducir el colchón de conservación del capital.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s-ES" sz="2200" b="1" dirty="0">
                <a:solidFill>
                  <a:schemeClr val="accent5">
                    <a:lumMod val="50000"/>
                  </a:schemeClr>
                </a:solidFill>
              </a:rPr>
              <a:t>Relajar requerimientos de liquidez. </a:t>
            </a:r>
          </a:p>
        </p:txBody>
      </p:sp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C920E874-A9EA-4767-80CB-BE9CBC27BB70}"/>
              </a:ext>
            </a:extLst>
          </p:cNvPr>
          <p:cNvSpPr/>
          <p:nvPr/>
        </p:nvSpPr>
        <p:spPr>
          <a:xfrm>
            <a:off x="873969" y="2402919"/>
            <a:ext cx="2818465" cy="2217439"/>
          </a:xfrm>
          <a:prstGeom prst="roundRect">
            <a:avLst>
              <a:gd name="adj" fmla="val 10000"/>
            </a:avLst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11580" t="2878" r="11402" b="5112"/>
            </a:stretch>
          </a:blip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54C262C-A5A7-4973-A2EC-791F119A8BEF}"/>
              </a:ext>
            </a:extLst>
          </p:cNvPr>
          <p:cNvSpPr txBox="1"/>
          <p:nvPr/>
        </p:nvSpPr>
        <p:spPr>
          <a:xfrm>
            <a:off x="0" y="0"/>
            <a:ext cx="912035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800" kern="1200" dirty="0">
                <a:solidFill>
                  <a:srgbClr val="004C97"/>
                </a:solidFill>
                <a:effectLst/>
                <a:latin typeface="Arial Black" panose="020B0A04020102020204" pitchFamily="34" charset="0"/>
                <a:ea typeface="Arial Black" panose="020B0A04020102020204" pitchFamily="34" charset="0"/>
                <a:cs typeface="Arial Black" panose="020B0A04020102020204" pitchFamily="34" charset="0"/>
              </a:rPr>
              <a:t>Medidas cuya implementación podría entrar en conflicto con los principios generales </a:t>
            </a:r>
          </a:p>
        </p:txBody>
      </p:sp>
    </p:spTree>
    <p:extLst>
      <p:ext uri="{BB962C8B-B14F-4D97-AF65-F5344CB8AC3E}">
        <p14:creationId xmlns:p14="http://schemas.microsoft.com/office/powerpoint/2010/main" val="248214811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2259AC02-F3D7-43F8-AD97-EE25AFBA7C17}"/>
              </a:ext>
            </a:extLst>
          </p:cNvPr>
          <p:cNvSpPr txBox="1"/>
          <p:nvPr/>
        </p:nvSpPr>
        <p:spPr>
          <a:xfrm>
            <a:off x="4023363" y="2044004"/>
            <a:ext cx="7474068" cy="27699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s-ES" sz="2200" b="1" dirty="0">
                <a:solidFill>
                  <a:schemeClr val="accent5">
                    <a:lumMod val="50000"/>
                  </a:schemeClr>
                </a:solidFill>
              </a:rPr>
              <a:t>Congelar las clasificaciones de riesgo de crédito.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s-ES" sz="2200" b="1" dirty="0">
                <a:solidFill>
                  <a:schemeClr val="accent5">
                    <a:lumMod val="50000"/>
                  </a:schemeClr>
                </a:solidFill>
              </a:rPr>
              <a:t>Relajar las normas de clasificación (como ampliar días en vencido para provisión y clasificación)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s-ES" sz="2200" b="1" dirty="0">
                <a:solidFill>
                  <a:schemeClr val="accent5">
                    <a:lumMod val="50000"/>
                  </a:schemeClr>
                </a:solidFill>
              </a:rPr>
              <a:t>Eliminar exposiciones de los requerimientos prudenciales.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s-ES" sz="2200" b="1" dirty="0">
                <a:solidFill>
                  <a:schemeClr val="accent5">
                    <a:lumMod val="50000"/>
                  </a:schemeClr>
                </a:solidFill>
              </a:rPr>
              <a:t>No contar con una estrategia de salida. 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s-ES" sz="2200" b="1" dirty="0">
                <a:solidFill>
                  <a:schemeClr val="accent5">
                    <a:lumMod val="50000"/>
                  </a:schemeClr>
                </a:solidFill>
              </a:rPr>
              <a:t>En general, cualquier medida que desincentive los pagos de deudores. </a:t>
            </a:r>
          </a:p>
        </p:txBody>
      </p:sp>
      <p:sp>
        <p:nvSpPr>
          <p:cNvPr id="24" name="Rectangle: Rounded Corners 23">
            <a:extLst>
              <a:ext uri="{FF2B5EF4-FFF2-40B4-BE49-F238E27FC236}">
                <a16:creationId xmlns:a16="http://schemas.microsoft.com/office/drawing/2014/main" id="{40EC6025-32A1-4EDC-AD81-D7A55B7B67CF}"/>
              </a:ext>
            </a:extLst>
          </p:cNvPr>
          <p:cNvSpPr/>
          <p:nvPr/>
        </p:nvSpPr>
        <p:spPr>
          <a:xfrm>
            <a:off x="1177834" y="2524030"/>
            <a:ext cx="2103120" cy="1809939"/>
          </a:xfrm>
          <a:prstGeom prst="roundRect">
            <a:avLst>
              <a:gd name="adj" fmla="val 10000"/>
            </a:avLst>
          </a:prstGeom>
          <a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t="-2000" b="-2000"/>
            </a:stretch>
          </a:blip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55C7864-0FD6-447F-8888-020059D7F08A}"/>
              </a:ext>
            </a:extLst>
          </p:cNvPr>
          <p:cNvSpPr txBox="1"/>
          <p:nvPr/>
        </p:nvSpPr>
        <p:spPr>
          <a:xfrm>
            <a:off x="0" y="0"/>
            <a:ext cx="912035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800" kern="1200" dirty="0">
                <a:solidFill>
                  <a:srgbClr val="004C97"/>
                </a:solidFill>
                <a:effectLst/>
                <a:latin typeface="Arial Black" panose="020B0A04020102020204" pitchFamily="34" charset="0"/>
                <a:ea typeface="Arial Black" panose="020B0A04020102020204" pitchFamily="34" charset="0"/>
                <a:cs typeface="Arial Black" panose="020B0A04020102020204" pitchFamily="34" charset="0"/>
              </a:rPr>
              <a:t>Medidas en conflicto con los principios generales</a:t>
            </a:r>
          </a:p>
        </p:txBody>
      </p:sp>
    </p:spTree>
    <p:extLst>
      <p:ext uri="{BB962C8B-B14F-4D97-AF65-F5344CB8AC3E}">
        <p14:creationId xmlns:p14="http://schemas.microsoft.com/office/powerpoint/2010/main" val="17662760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F9EF41B-DE59-4F82-92E2-4F0D4F84D1C5}"/>
              </a:ext>
            </a:extLst>
          </p:cNvPr>
          <p:cNvSpPr txBox="1"/>
          <p:nvPr/>
        </p:nvSpPr>
        <p:spPr>
          <a:xfrm>
            <a:off x="1" y="0"/>
            <a:ext cx="829926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419" sz="2800" dirty="0">
                <a:solidFill>
                  <a:srgbClr val="004C97"/>
                </a:solidFill>
                <a:latin typeface="Arial Black" panose="020B0A04020102020204" pitchFamily="34" charset="0"/>
              </a:rPr>
              <a:t>La toma de medidas que crea disyuntivas difíciles de gestionar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259AC02-F3D7-43F8-AD97-EE25AFBA7C17}"/>
              </a:ext>
            </a:extLst>
          </p:cNvPr>
          <p:cNvSpPr txBox="1"/>
          <p:nvPr/>
        </p:nvSpPr>
        <p:spPr>
          <a:xfrm>
            <a:off x="6785252" y="1887829"/>
            <a:ext cx="4287969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s-419" sz="2200" b="1" dirty="0">
                <a:solidFill>
                  <a:schemeClr val="accent5">
                    <a:lumMod val="50000"/>
                  </a:schemeClr>
                </a:solidFill>
              </a:rPr>
              <a:t>Riesgo</a:t>
            </a:r>
          </a:p>
          <a:p>
            <a:pPr>
              <a:spcBef>
                <a:spcPts val="600"/>
              </a:spcBef>
            </a:pPr>
            <a:r>
              <a:rPr lang="es-ES" dirty="0"/>
              <a:t>Pero introduce elementos de debilidad en el sistema financiero.</a:t>
            </a:r>
            <a:endParaRPr lang="es-419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ABE38E3-3C00-48DA-8F4C-62D5121B704B}"/>
              </a:ext>
            </a:extLst>
          </p:cNvPr>
          <p:cNvSpPr txBox="1"/>
          <p:nvPr/>
        </p:nvSpPr>
        <p:spPr>
          <a:xfrm>
            <a:off x="1118779" y="1887830"/>
            <a:ext cx="4287970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s-419" sz="2200" b="1" dirty="0">
                <a:solidFill>
                  <a:schemeClr val="accent5">
                    <a:lumMod val="50000"/>
                  </a:schemeClr>
                </a:solidFill>
              </a:rPr>
              <a:t>Beneficio</a:t>
            </a:r>
          </a:p>
          <a:p>
            <a:pPr>
              <a:spcBef>
                <a:spcPts val="600"/>
              </a:spcBef>
            </a:pPr>
            <a:r>
              <a:rPr lang="es-ES" dirty="0"/>
              <a:t>Se apoya la provisión de crédito a corto plazo y evita una </a:t>
            </a:r>
            <a:r>
              <a:rPr lang="es-ES" dirty="0" err="1"/>
              <a:t>prociclicidad</a:t>
            </a:r>
            <a:r>
              <a:rPr lang="es-ES" dirty="0"/>
              <a:t> excesiva.</a:t>
            </a:r>
            <a:endParaRPr lang="es-419" dirty="0"/>
          </a:p>
        </p:txBody>
      </p:sp>
      <p:sp>
        <p:nvSpPr>
          <p:cNvPr id="2" name="Arrow: Left-Right 1">
            <a:extLst>
              <a:ext uri="{FF2B5EF4-FFF2-40B4-BE49-F238E27FC236}">
                <a16:creationId xmlns:a16="http://schemas.microsoft.com/office/drawing/2014/main" id="{F7CB0AB7-EADE-476D-AEA2-A403085786F9}"/>
              </a:ext>
            </a:extLst>
          </p:cNvPr>
          <p:cNvSpPr/>
          <p:nvPr/>
        </p:nvSpPr>
        <p:spPr>
          <a:xfrm>
            <a:off x="5529943" y="2325190"/>
            <a:ext cx="992777" cy="400595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BD0BC6A9-CB56-4415-8E75-F99A33E708C3}"/>
              </a:ext>
            </a:extLst>
          </p:cNvPr>
          <p:cNvSpPr txBox="1"/>
          <p:nvPr/>
        </p:nvSpPr>
        <p:spPr>
          <a:xfrm>
            <a:off x="1118779" y="1553290"/>
            <a:ext cx="9954442" cy="369332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 rtl="0" eaLnBrk="1" latinLnBrk="0" hangingPunct="1">
              <a:lnSpc>
                <a:spcPct val="90000"/>
              </a:lnSpc>
              <a:spcBef>
                <a:spcPts val="2400"/>
              </a:spcBef>
              <a:spcAft>
                <a:spcPts val="0"/>
              </a:spcAft>
              <a:buClrTx/>
              <a:buSzPts val="2800"/>
            </a:pPr>
            <a:r>
              <a:rPr lang="es-ES" sz="2000" b="1" dirty="0">
                <a:solidFill>
                  <a:schemeClr val="bg1"/>
                </a:solidFill>
              </a:rPr>
              <a:t>Flexibilizar la normativa, pero ¿hasta qué punto?</a:t>
            </a:r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6D14DDDA-EA15-42D1-BC6A-4D10256AA488}"/>
              </a:ext>
            </a:extLst>
          </p:cNvPr>
          <p:cNvSpPr txBox="1"/>
          <p:nvPr/>
        </p:nvSpPr>
        <p:spPr>
          <a:xfrm>
            <a:off x="1118779" y="3429000"/>
            <a:ext cx="9954442" cy="369332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 rtl="0" eaLnBrk="1" latinLnBrk="0" hangingPunct="1">
              <a:lnSpc>
                <a:spcPct val="90000"/>
              </a:lnSpc>
              <a:spcBef>
                <a:spcPts val="2400"/>
              </a:spcBef>
              <a:spcAft>
                <a:spcPts val="0"/>
              </a:spcAft>
              <a:buClrTx/>
              <a:buSzPts val="2800"/>
            </a:pPr>
            <a:r>
              <a:rPr lang="es-ES" sz="2000" b="1" dirty="0">
                <a:solidFill>
                  <a:schemeClr val="bg1"/>
                </a:solidFill>
              </a:rPr>
              <a:t>Ampliar las medidas de apoyo al crédito, pero ¿hasta qué punto y durante cuánto tiempo?</a:t>
            </a:r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EE7D4401-3D0A-48AE-97E1-7ECF12C956DC}"/>
              </a:ext>
            </a:extLst>
          </p:cNvPr>
          <p:cNvSpPr txBox="1"/>
          <p:nvPr/>
        </p:nvSpPr>
        <p:spPr>
          <a:xfrm>
            <a:off x="1118779" y="3925122"/>
            <a:ext cx="4287970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s-419" sz="2200" b="1" dirty="0">
                <a:solidFill>
                  <a:schemeClr val="accent5">
                    <a:lumMod val="50000"/>
                  </a:schemeClr>
                </a:solidFill>
              </a:rPr>
              <a:t>Beneficio</a:t>
            </a:r>
          </a:p>
          <a:p>
            <a:pPr>
              <a:spcBef>
                <a:spcPts val="600"/>
              </a:spcBef>
            </a:pPr>
            <a:r>
              <a:rPr lang="es-ES" dirty="0"/>
              <a:t>Se apoya a los prestatarios que se enfrentan con problemas temporales de liquidez.</a:t>
            </a:r>
            <a:endParaRPr lang="es-419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D3DE045C-74A3-4C55-A304-61C337C07826}"/>
              </a:ext>
            </a:extLst>
          </p:cNvPr>
          <p:cNvSpPr txBox="1"/>
          <p:nvPr/>
        </p:nvSpPr>
        <p:spPr>
          <a:xfrm>
            <a:off x="6785252" y="3925121"/>
            <a:ext cx="428797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s-419" sz="2200" b="1" dirty="0">
                <a:solidFill>
                  <a:schemeClr val="accent5">
                    <a:lumMod val="50000"/>
                  </a:schemeClr>
                </a:solidFill>
              </a:rPr>
              <a:t>Riesgo</a:t>
            </a:r>
          </a:p>
          <a:p>
            <a:pPr>
              <a:spcBef>
                <a:spcPts val="600"/>
              </a:spcBef>
            </a:pPr>
            <a:r>
              <a:rPr lang="es-ES" dirty="0"/>
              <a:t>Pero se debilita la estabilidad financiera mediante el apoyo a prestatarios inviables; la “</a:t>
            </a:r>
            <a:r>
              <a:rPr lang="es-ES" dirty="0" err="1"/>
              <a:t>zombificación</a:t>
            </a:r>
            <a:r>
              <a:rPr lang="es-ES" dirty="0"/>
              <a:t>” de la economía.</a:t>
            </a:r>
            <a:endParaRPr lang="es-419" dirty="0"/>
          </a:p>
        </p:txBody>
      </p:sp>
      <p:sp>
        <p:nvSpPr>
          <p:cNvPr id="27" name="Arrow: Left-Right 26">
            <a:extLst>
              <a:ext uri="{FF2B5EF4-FFF2-40B4-BE49-F238E27FC236}">
                <a16:creationId xmlns:a16="http://schemas.microsoft.com/office/drawing/2014/main" id="{0EC05178-6990-4BD5-9918-9402FCAC0526}"/>
              </a:ext>
            </a:extLst>
          </p:cNvPr>
          <p:cNvSpPr/>
          <p:nvPr/>
        </p:nvSpPr>
        <p:spPr>
          <a:xfrm>
            <a:off x="5529942" y="4255737"/>
            <a:ext cx="992777" cy="400595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387440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OvalShape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OvalText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OvalText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OvalShape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OvalText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OvalShape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OvalText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OvalShape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OvalText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OvalShape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900</TotalTime>
  <Words>1072</Words>
  <Application>Microsoft Office PowerPoint</Application>
  <PresentationFormat>Widescreen</PresentationFormat>
  <Paragraphs>96</Paragraphs>
  <Slides>13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20" baseType="lpstr">
      <vt:lpstr>Arial</vt:lpstr>
      <vt:lpstr>Arial Black</vt:lpstr>
      <vt:lpstr>ArialMT</vt:lpstr>
      <vt:lpstr>Calibri</vt:lpstr>
      <vt:lpstr>Calibri Light</vt:lpstr>
      <vt:lpstr>Lucida Sans Unicode</vt:lpstr>
      <vt:lpstr>Office Theme</vt:lpstr>
      <vt:lpstr>PowerPoint Presentation</vt:lpstr>
      <vt:lpstr>Principales medidas financieras tomadas en el mundo frente a la crisis de la COVID</vt:lpstr>
      <vt:lpstr>Apoyo de los Organismos Internacionales Emisores de Normas</vt:lpstr>
      <vt:lpstr>PowerPoint Presentation</vt:lpstr>
      <vt:lpstr>Evaluación de las medidas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Notas de política publicadas por el FMI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Roque Proaño</dc:creator>
  <cp:lastModifiedBy>Pancorbo, Antonio</cp:lastModifiedBy>
  <cp:revision>38</cp:revision>
  <dcterms:created xsi:type="dcterms:W3CDTF">2021-07-29T14:23:10Z</dcterms:created>
  <dcterms:modified xsi:type="dcterms:W3CDTF">2021-10-04T14:14:04Z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eDOCS AutoSave">
    <vt:lpwstr/>
  </property>
</Properties>
</file>