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37"/>
  </p:notesMasterIdLst>
  <p:sldIdLst>
    <p:sldId id="256" r:id="rId6"/>
    <p:sldId id="257" r:id="rId7"/>
    <p:sldId id="259" r:id="rId8"/>
    <p:sldId id="375" r:id="rId9"/>
    <p:sldId id="369" r:id="rId10"/>
    <p:sldId id="355" r:id="rId11"/>
    <p:sldId id="383" r:id="rId12"/>
    <p:sldId id="1341" r:id="rId13"/>
    <p:sldId id="489" r:id="rId14"/>
    <p:sldId id="378" r:id="rId15"/>
    <p:sldId id="1343" r:id="rId16"/>
    <p:sldId id="1040" r:id="rId17"/>
    <p:sldId id="394" r:id="rId18"/>
    <p:sldId id="282" r:id="rId19"/>
    <p:sldId id="342" r:id="rId20"/>
    <p:sldId id="1346" r:id="rId21"/>
    <p:sldId id="1055" r:id="rId22"/>
    <p:sldId id="1053" r:id="rId23"/>
    <p:sldId id="1086" r:id="rId24"/>
    <p:sldId id="1087" r:id="rId25"/>
    <p:sldId id="1338" r:id="rId26"/>
    <p:sldId id="1339" r:id="rId27"/>
    <p:sldId id="400" r:id="rId28"/>
    <p:sldId id="401" r:id="rId29"/>
    <p:sldId id="377" r:id="rId30"/>
    <p:sldId id="1347" r:id="rId31"/>
    <p:sldId id="303" r:id="rId32"/>
    <p:sldId id="343" r:id="rId33"/>
    <p:sldId id="345" r:id="rId34"/>
    <p:sldId id="275" r:id="rId35"/>
    <p:sldId id="1344" r:id="rId36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168"/>
    <a:srgbClr val="0055B8"/>
    <a:srgbClr val="DF0D09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7" autoAdjust="0"/>
    <p:restoredTop sz="94558"/>
  </p:normalViewPr>
  <p:slideViewPr>
    <p:cSldViewPr snapToGrid="0" snapToObjects="1">
      <p:cViewPr varScale="1">
        <p:scale>
          <a:sx n="121" d="100"/>
          <a:sy n="121" d="100"/>
        </p:scale>
        <p:origin x="5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viewProps" Target="viewProps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192.168.1.124\Estadistico\CARGAS\Informe-Bursatil-Mensual\informe-bursatil-mensual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/192.168.1.124\Estadistico\Estadisticas%20y%20Presentaciones\PRESENTACI&#211;N%20MENSUAL\Macro%20Informe%20Burs&#225;til%20Mensual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/192.168.1.124\Estadistico\CARGAS\Informe-Bursatil-Mensual\informe-bursatil-mensual.xls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ibanda\Desktop\8.AGOSTO%20EM\Archivo%20Soporte%20Estadisticas%20Jul%20202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>
                <a:effectLst/>
              </a:rPr>
              <a:t>Emisores por Sector Económico</a:t>
            </a:r>
            <a:endParaRPr lang="es-EC">
              <a:effectLst/>
            </a:endParaRPr>
          </a:p>
        </c:rich>
      </c:tx>
      <c:overlay val="0"/>
      <c:spPr>
        <a:noFill/>
        <a:ln w="25400">
          <a:noFill/>
        </a:ln>
      </c:spPr>
    </c:title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>
                <a:effectLst/>
              </a:rPr>
              <a:t>Emisores por Sector Económico</a:t>
            </a:r>
            <a:endParaRPr lang="es-EC">
              <a:effectLst/>
            </a:endParaRPr>
          </a:p>
        </c:rich>
      </c:tx>
      <c:overlay val="0"/>
      <c:spPr>
        <a:noFill/>
        <a:ln w="25400">
          <a:noFill/>
        </a:ln>
      </c:spPr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>
                <a:effectLst/>
              </a:rPr>
              <a:t>Emisores por Sector Económico</a:t>
            </a:r>
            <a:endParaRPr lang="es-EC">
              <a:effectLst/>
            </a:endParaRPr>
          </a:p>
        </c:rich>
      </c:tx>
      <c:overlay val="0"/>
      <c:spPr>
        <a:noFill/>
        <a:ln w="25400">
          <a:noFill/>
        </a:ln>
      </c:spPr>
    </c:title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12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C60F-421D-BBC0-4B1D963E82B0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1-C60F-421D-BBC0-4B1D963E82B0}"/>
              </c:ext>
            </c:extLst>
          </c:dPt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2-C60F-421D-BBC0-4B1D963E82B0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3-C60F-421D-BBC0-4B1D963E82B0}"/>
              </c:ext>
            </c:extLst>
          </c:dPt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4-C60F-421D-BBC0-4B1D963E82B0}"/>
              </c:ext>
            </c:extLst>
          </c:dPt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5-C60F-421D-BBC0-4B1D963E82B0}"/>
              </c:ext>
            </c:extLst>
          </c:dPt>
          <c:dPt>
            <c:idx val="6"/>
            <c:bubble3D val="0"/>
            <c:extLst>
              <c:ext xmlns:c16="http://schemas.microsoft.com/office/drawing/2014/chart" uri="{C3380CC4-5D6E-409C-BE32-E72D297353CC}">
                <c16:uniqueId val="{00000006-C60F-421D-BBC0-4B1D963E82B0}"/>
              </c:ext>
            </c:extLst>
          </c:dPt>
          <c:dPt>
            <c:idx val="7"/>
            <c:bubble3D val="0"/>
            <c:extLst>
              <c:ext xmlns:c16="http://schemas.microsoft.com/office/drawing/2014/chart" uri="{C3380CC4-5D6E-409C-BE32-E72D297353CC}">
                <c16:uniqueId val="{00000007-C60F-421D-BBC0-4B1D963E82B0}"/>
              </c:ext>
            </c:extLst>
          </c:dPt>
          <c:dPt>
            <c:idx val="8"/>
            <c:bubble3D val="0"/>
            <c:extLst>
              <c:ext xmlns:c16="http://schemas.microsoft.com/office/drawing/2014/chart" uri="{C3380CC4-5D6E-409C-BE32-E72D297353CC}">
                <c16:uniqueId val="{00000008-C60F-421D-BBC0-4B1D963E82B0}"/>
              </c:ext>
            </c:extLst>
          </c:dPt>
          <c:dLbls>
            <c:dLbl>
              <c:idx val="0"/>
              <c:layout>
                <c:manualLayout>
                  <c:x val="0.20470490907210717"/>
                  <c:y val="9.2753623188405798E-2"/>
                </c:manualLayout>
              </c:layout>
              <c:numFmt formatCode="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en-EC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60F-421D-BBC0-4B1D963E82B0}"/>
                </c:ext>
              </c:extLst>
            </c:dLbl>
            <c:dLbl>
              <c:idx val="1"/>
              <c:layout>
                <c:manualLayout>
                  <c:x val="0.1420661535506936"/>
                  <c:y val="-4.0688957358591044E-2"/>
                </c:manualLayout>
              </c:layout>
              <c:numFmt formatCode="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en-EC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60F-421D-BBC0-4B1D963E82B0}"/>
                </c:ext>
              </c:extLst>
            </c:dLbl>
            <c:dLbl>
              <c:idx val="2"/>
              <c:layout>
                <c:manualLayout>
                  <c:x val="6.2985034938174936E-2"/>
                  <c:y val="8.7504279356384797E-3"/>
                </c:manualLayout>
              </c:layout>
              <c:numFmt formatCode="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en-EC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60F-421D-BBC0-4B1D963E82B0}"/>
                </c:ext>
              </c:extLst>
            </c:dLbl>
            <c:dLbl>
              <c:idx val="3"/>
              <c:layout>
                <c:manualLayout>
                  <c:x val="1.9074323026694835E-2"/>
                  <c:y val="5.0950587698276846E-3"/>
                </c:manualLayout>
              </c:layout>
              <c:numFmt formatCode="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en-EC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60F-421D-BBC0-4B1D963E82B0}"/>
                </c:ext>
              </c:extLst>
            </c:dLbl>
            <c:dLbl>
              <c:idx val="4"/>
              <c:layout>
                <c:manualLayout>
                  <c:x val="-0.15048401313813259"/>
                  <c:y val="0.13828445357373806"/>
                </c:manualLayout>
              </c:layout>
              <c:numFmt formatCode="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en-EC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60F-421D-BBC0-4B1D963E82B0}"/>
                </c:ext>
              </c:extLst>
            </c:dLbl>
            <c:dLbl>
              <c:idx val="5"/>
              <c:layout>
                <c:manualLayout>
                  <c:x val="-0.23834660442303998"/>
                  <c:y val="0.10456601620449618"/>
                </c:manualLayout>
              </c:layout>
              <c:numFmt formatCode="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en-EC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60F-421D-BBC0-4B1D963E82B0}"/>
                </c:ext>
              </c:extLst>
            </c:dLbl>
            <c:dLbl>
              <c:idx val="6"/>
              <c:layout>
                <c:manualLayout>
                  <c:x val="-4.8045776641897249E-2"/>
                  <c:y val="-2.1645250865380959E-2"/>
                </c:manualLayout>
              </c:layout>
              <c:numFmt formatCode="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en-EC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60F-421D-BBC0-4B1D963E82B0}"/>
                </c:ext>
              </c:extLst>
            </c:dLbl>
            <c:dLbl>
              <c:idx val="7"/>
              <c:layout>
                <c:manualLayout>
                  <c:x val="-0.11764754546394646"/>
                  <c:y val="-2.991912967400814E-2"/>
                </c:manualLayout>
              </c:layout>
              <c:numFmt formatCode="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en-EC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60F-421D-BBC0-4B1D963E82B0}"/>
                </c:ext>
              </c:extLst>
            </c:dLbl>
            <c:dLbl>
              <c:idx val="8"/>
              <c:layout>
                <c:manualLayout>
                  <c:x val="3.0408572286813117E-2"/>
                  <c:y val="-2.2277302293735021E-2"/>
                </c:manualLayout>
              </c:layout>
              <c:numFmt formatCode="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en-EC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60F-421D-BBC0-4B1D963E82B0}"/>
                </c:ext>
              </c:extLst>
            </c:dLbl>
            <c:dLbl>
              <c:idx val="9"/>
              <c:layout>
                <c:manualLayout>
                  <c:x val="0.17622785894727508"/>
                  <c:y val="-4.0804906743817839E-3"/>
                </c:manualLayout>
              </c:layout>
              <c:numFmt formatCode="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en-EC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60F-421D-BBC0-4B1D963E82B0}"/>
                </c:ext>
              </c:extLst>
            </c:dLbl>
            <c:numFmt formatCode="0%" sourceLinked="0"/>
            <c:spPr>
              <a:noFill/>
              <a:ln w="25400">
                <a:noFill/>
              </a:ln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Inscritos!$C$12:$C$20</c:f>
              <c:strCache>
                <c:ptCount val="9"/>
                <c:pt idx="0">
                  <c:v>Agricola, ganadero, pesquero y maderero</c:v>
                </c:pt>
                <c:pt idx="1">
                  <c:v>Comercial</c:v>
                </c:pt>
                <c:pt idx="2">
                  <c:v>Energía y Minas</c:v>
                </c:pt>
                <c:pt idx="3">
                  <c:v>Financiero</c:v>
                </c:pt>
                <c:pt idx="4">
                  <c:v>Industrial</c:v>
                </c:pt>
                <c:pt idx="5">
                  <c:v>Inmobiliario</c:v>
                </c:pt>
                <c:pt idx="6">
                  <c:v>Mutualistas y Cooperativas</c:v>
                </c:pt>
                <c:pt idx="7">
                  <c:v>Servicios</c:v>
                </c:pt>
                <c:pt idx="8">
                  <c:v>Construcción</c:v>
                </c:pt>
              </c:strCache>
            </c:strRef>
          </c:cat>
          <c:val>
            <c:numRef>
              <c:f>Inscritos!$D$12:$D$20</c:f>
              <c:numCache>
                <c:formatCode>General</c:formatCode>
                <c:ptCount val="9"/>
                <c:pt idx="0">
                  <c:v>41</c:v>
                </c:pt>
                <c:pt idx="1">
                  <c:v>102</c:v>
                </c:pt>
                <c:pt idx="2">
                  <c:v>0</c:v>
                </c:pt>
                <c:pt idx="3">
                  <c:v>35</c:v>
                </c:pt>
                <c:pt idx="4">
                  <c:v>85</c:v>
                </c:pt>
                <c:pt idx="5">
                  <c:v>6</c:v>
                </c:pt>
                <c:pt idx="6">
                  <c:v>9</c:v>
                </c:pt>
                <c:pt idx="7">
                  <c:v>41</c:v>
                </c:pt>
                <c:pt idx="8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60F-421D-BBC0-4B1D963E82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2"/>
          <c:order val="0"/>
          <c:tx>
            <c:strRef>
              <c:f>'VE POR SECTOR'!$A$21</c:f>
              <c:strCache>
                <c:ptCount val="1"/>
                <c:pt idx="0">
                  <c:v>Total Valor Efectivo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EC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'VE POR SECTOR'!$B$12:$F$12</c:f>
              <c:strCache>
                <c:ptCount val="5"/>
                <c:pt idx="0">
                  <c:v>Ene - Ago 17</c:v>
                </c:pt>
                <c:pt idx="1">
                  <c:v>Ene - Ago 18</c:v>
                </c:pt>
                <c:pt idx="2">
                  <c:v>Ene - Ago 19</c:v>
                </c:pt>
                <c:pt idx="3">
                  <c:v>Ene - Ago 20</c:v>
                </c:pt>
                <c:pt idx="4">
                  <c:v>Ene - Ago 21</c:v>
                </c:pt>
              </c:strCache>
            </c:strRef>
          </c:cat>
          <c:val>
            <c:numRef>
              <c:f>'VE POR SECTOR'!$B$21:$F$21</c:f>
              <c:numCache>
                <c:formatCode>_ * #,##0_ ;_ * \-#,##0_ ;_ * "-"??_ ;_ @_ </c:formatCode>
                <c:ptCount val="5"/>
                <c:pt idx="0">
                  <c:v>3975.010448969997</c:v>
                </c:pt>
                <c:pt idx="1">
                  <c:v>4442.4155806700001</c:v>
                </c:pt>
                <c:pt idx="2">
                  <c:v>7035.8503391000004</c:v>
                </c:pt>
                <c:pt idx="3">
                  <c:v>7839.3208214400429</c:v>
                </c:pt>
                <c:pt idx="4">
                  <c:v>10195.483702859992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A884-419E-93E7-FC9B5198B90B}"/>
            </c:ext>
          </c:extLst>
        </c:ser>
        <c:ser>
          <c:idx val="0"/>
          <c:order val="1"/>
          <c:tx>
            <c:strRef>
              <c:f>'VE POR SECTOR'!$A$19</c:f>
              <c:strCache>
                <c:ptCount val="1"/>
                <c:pt idx="0">
                  <c:v>Sector Público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EC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'VE POR SECTOR'!$B$12:$F$12</c:f>
              <c:strCache>
                <c:ptCount val="5"/>
                <c:pt idx="0">
                  <c:v>Ene - Ago 17</c:v>
                </c:pt>
                <c:pt idx="1">
                  <c:v>Ene - Ago 18</c:v>
                </c:pt>
                <c:pt idx="2">
                  <c:v>Ene - Ago 19</c:v>
                </c:pt>
                <c:pt idx="3">
                  <c:v>Ene - Ago 20</c:v>
                </c:pt>
                <c:pt idx="4">
                  <c:v>Ene - Ago 21</c:v>
                </c:pt>
              </c:strCache>
            </c:strRef>
          </c:cat>
          <c:val>
            <c:numRef>
              <c:f>'VE POR SECTOR'!$B$19:$F$19</c:f>
              <c:numCache>
                <c:formatCode>_ * #,##0_ ;_ * \-#,##0_ ;_ * "-"??_ ;_ @_ </c:formatCode>
                <c:ptCount val="5"/>
                <c:pt idx="0">
                  <c:v>2523.2238990199967</c:v>
                </c:pt>
                <c:pt idx="1">
                  <c:v>2130.780498470001</c:v>
                </c:pt>
                <c:pt idx="2">
                  <c:v>4389.6048676500004</c:v>
                </c:pt>
                <c:pt idx="3">
                  <c:v>5059.4161931200388</c:v>
                </c:pt>
                <c:pt idx="4">
                  <c:v>6492.9372108199905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A884-419E-93E7-FC9B5198B90B}"/>
            </c:ext>
          </c:extLst>
        </c:ser>
        <c:ser>
          <c:idx val="1"/>
          <c:order val="2"/>
          <c:tx>
            <c:strRef>
              <c:f>'VE POR SECTOR'!$A$20</c:f>
              <c:strCache>
                <c:ptCount val="1"/>
                <c:pt idx="0">
                  <c:v>Sector Privado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1"/>
              <c:layout>
                <c:manualLayout>
                  <c:x val="-3.2063123918521619E-2"/>
                  <c:y val="4.843993724508626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884-419E-93E7-FC9B5198B90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EC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'VE POR SECTOR'!$B$12:$F$12</c:f>
              <c:strCache>
                <c:ptCount val="5"/>
                <c:pt idx="0">
                  <c:v>Ene - Ago 17</c:v>
                </c:pt>
                <c:pt idx="1">
                  <c:v>Ene - Ago 18</c:v>
                </c:pt>
                <c:pt idx="2">
                  <c:v>Ene - Ago 19</c:v>
                </c:pt>
                <c:pt idx="3">
                  <c:v>Ene - Ago 20</c:v>
                </c:pt>
                <c:pt idx="4">
                  <c:v>Ene - Ago 21</c:v>
                </c:pt>
              </c:strCache>
            </c:strRef>
          </c:cat>
          <c:val>
            <c:numRef>
              <c:f>'VE POR SECTOR'!$B$20:$F$20</c:f>
              <c:numCache>
                <c:formatCode>_ * #,##0_ ;_ * \-#,##0_ ;_ * "-"??_ ;_ @_ </c:formatCode>
                <c:ptCount val="5"/>
                <c:pt idx="0">
                  <c:v>1451.7865499500003</c:v>
                </c:pt>
                <c:pt idx="1">
                  <c:v>2311.6350821999995</c:v>
                </c:pt>
                <c:pt idx="2">
                  <c:v>2646.2454714500004</c:v>
                </c:pt>
                <c:pt idx="3">
                  <c:v>2779.9046283200032</c:v>
                </c:pt>
                <c:pt idx="4">
                  <c:v>3702.5464920400022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3-A884-419E-93E7-FC9B5198B90B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1667330112"/>
        <c:axId val="1667312224"/>
      </c:lineChart>
      <c:catAx>
        <c:axId val="1667330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EC"/>
          </a:p>
        </c:txPr>
        <c:crossAx val="1667312224"/>
        <c:crosses val="autoZero"/>
        <c:auto val="1"/>
        <c:lblAlgn val="ctr"/>
        <c:lblOffset val="100"/>
        <c:noMultiLvlLbl val="0"/>
      </c:catAx>
      <c:valAx>
        <c:axId val="1667312224"/>
        <c:scaling>
          <c:orientation val="minMax"/>
        </c:scaling>
        <c:delete val="0"/>
        <c:axPos val="l"/>
        <c:numFmt formatCode="_ * #,##0_ ;_ * \-#,##0_ ;_ * &quot;-&quot;??_ ;_ @_ 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EC"/>
          </a:p>
        </c:txPr>
        <c:crossAx val="1667330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327726855259433"/>
          <c:y val="0.32560662518396705"/>
          <c:w val="0.15646292764968689"/>
          <c:h val="0.3612242177943386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EC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EC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FAC87E-F123-480E-962D-35122A00747E}" type="doc">
      <dgm:prSet loTypeId="urn:microsoft.com/office/officeart/2005/8/layout/chevron2" loCatId="Inbox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s-ES"/>
        </a:p>
      </dgm:t>
    </dgm:pt>
    <dgm:pt modelId="{DD5F48CF-72B7-409F-9EC2-1A7AC9F6E4B4}">
      <dgm:prSet phldrT="[Texto]" custT="1"/>
      <dgm:spPr>
        <a:solidFill>
          <a:srgbClr val="00B050"/>
        </a:solidFill>
        <a:ln>
          <a:solidFill>
            <a:srgbClr val="00B050"/>
          </a:solidFill>
        </a:ln>
      </dgm:spPr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s-EC" sz="16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1</a:t>
          </a:r>
          <a:endParaRPr lang="es-ES" sz="1600" dirty="0">
            <a:latin typeface="Arial Narrow" panose="020B0606020202030204" pitchFamily="34" charset="0"/>
          </a:endParaRPr>
        </a:p>
      </dgm:t>
    </dgm:pt>
    <dgm:pt modelId="{3AC9299B-D747-48B5-83C8-F93FE69507EB}" type="parTrans" cxnId="{ACEE5559-B2C7-4F96-9CF1-C9D56DD2E43B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4D0B58A3-D5DF-4830-983B-BA39554D63DF}" type="sibTrans" cxnId="{ACEE5559-B2C7-4F96-9CF1-C9D56DD2E43B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7A1706AD-026C-4CD5-B238-2AE12E65DCE9}">
      <dgm:prSet custT="1"/>
      <dgm:spPr>
        <a:solidFill>
          <a:srgbClr val="00B0F0"/>
        </a:solidFill>
        <a:ln>
          <a:solidFill>
            <a:srgbClr val="00B0F0"/>
          </a:solidFill>
        </a:ln>
      </dgm:spPr>
      <dgm:t>
        <a:bodyPr/>
        <a:lstStyle/>
        <a:p>
          <a:r>
            <a:rPr lang="es-EC" sz="16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2</a:t>
          </a:r>
          <a:endParaRPr lang="es-MX" sz="1600" dirty="0">
            <a:effectLst/>
            <a:latin typeface="Arial Narrow" panose="020B0606020202030204" pitchFamily="34" charset="0"/>
          </a:endParaRPr>
        </a:p>
      </dgm:t>
    </dgm:pt>
    <dgm:pt modelId="{29C1D9D8-26D6-48DB-B1CD-6A312A02A9FC}" type="parTrans" cxnId="{874D88EF-C6BE-4EB9-A9C3-55BA9DC16D72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A0DB0906-6455-4BBD-A579-021D05FD0825}" type="sibTrans" cxnId="{874D88EF-C6BE-4EB9-A9C3-55BA9DC16D72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1B6DF164-CD4A-4D46-B15C-543A6C828302}">
      <dgm:prSet phldrT="[Texto]" custT="1"/>
      <dgm:spPr>
        <a:ln>
          <a:solidFill>
            <a:srgbClr val="00B050"/>
          </a:solidFill>
          <a:prstDash val="dash"/>
        </a:ln>
      </dgm:spPr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s-ES" sz="1800" dirty="0">
              <a:latin typeface="Arial Narrow" panose="020B0606020202030204" pitchFamily="34" charset="0"/>
            </a:rPr>
            <a:t>Hipotecas y financiamiento de construcción verde</a:t>
          </a:r>
        </a:p>
      </dgm:t>
    </dgm:pt>
    <dgm:pt modelId="{74BD3445-EABC-418B-964F-714C476134C9}" type="parTrans" cxnId="{0403AF20-FFB1-49BD-A470-E4041C29B154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87E8ADC9-7423-42FB-BDA1-4798EA40A563}" type="sibTrans" cxnId="{0403AF20-FFB1-49BD-A470-E4041C29B154}">
      <dgm:prSet/>
      <dgm:spPr/>
      <dgm:t>
        <a:bodyPr/>
        <a:lstStyle/>
        <a:p>
          <a:endParaRPr lang="en-US" sz="4800">
            <a:latin typeface="Arial Narrow" panose="020B0606020202030204" pitchFamily="34" charset="0"/>
          </a:endParaRPr>
        </a:p>
      </dgm:t>
    </dgm:pt>
    <dgm:pt modelId="{347BB348-0E4C-4A67-9DE4-C3E4E14459B1}">
      <dgm:prSet custT="1"/>
      <dgm:spPr>
        <a:ln>
          <a:solidFill>
            <a:srgbClr val="00B050"/>
          </a:solidFill>
          <a:prstDash val="dash"/>
        </a:ln>
      </dgm:spPr>
      <dgm:t>
        <a:bodyPr/>
        <a:lstStyle/>
        <a:p>
          <a:r>
            <a:rPr lang="es-EC" sz="18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Energía eficiente y renovable</a:t>
          </a:r>
          <a:endParaRPr lang="es-MX" sz="1800" dirty="0">
            <a:effectLst/>
            <a:latin typeface="Arial Narrow" panose="020B0606020202030204" pitchFamily="34" charset="0"/>
          </a:endParaRPr>
        </a:p>
      </dgm:t>
    </dgm:pt>
    <dgm:pt modelId="{347DCF73-62B3-498C-B15B-891D8323AD11}" type="parTrans" cxnId="{0CBB2FCF-9044-4BBE-BAC2-0F18D083F8E3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E2582B68-F86E-496C-9936-99AD99528F5E}" type="sibTrans" cxnId="{0CBB2FCF-9044-4BBE-BAC2-0F18D083F8E3}">
      <dgm:prSet/>
      <dgm:spPr/>
      <dgm:t>
        <a:bodyPr/>
        <a:lstStyle/>
        <a:p>
          <a:endParaRPr lang="en-US" sz="4800">
            <a:latin typeface="Arial Narrow" panose="020B0606020202030204" pitchFamily="34" charset="0"/>
          </a:endParaRPr>
        </a:p>
      </dgm:t>
    </dgm:pt>
    <dgm:pt modelId="{6D1ACD3B-9066-44FB-B8C2-82667534F444}">
      <dgm:prSet custT="1"/>
      <dgm:spPr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r>
            <a:rPr lang="es-EC" sz="16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3</a:t>
          </a:r>
          <a:endParaRPr lang="es-MX" sz="1600" dirty="0">
            <a:effectLst/>
            <a:latin typeface="Arial Narrow" panose="020B0606020202030204" pitchFamily="34" charset="0"/>
          </a:endParaRPr>
        </a:p>
      </dgm:t>
    </dgm:pt>
    <dgm:pt modelId="{594CD6FB-14FA-45C3-8EC7-8A7403F4043D}" type="parTrans" cxnId="{DF91292F-4E1C-4E3F-B1C1-20716A4B5F70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1D8A8660-C6EC-4289-8CED-3F23A433506B}" type="sibTrans" cxnId="{DF91292F-4E1C-4E3F-B1C1-20716A4B5F70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C6BD7FA7-91F0-4F27-A51B-CD27AA485AE0}">
      <dgm:prSet custT="1"/>
      <dgm:spPr>
        <a:solidFill>
          <a:schemeClr val="tx2">
            <a:lumMod val="75000"/>
          </a:schemeClr>
        </a:solidFill>
        <a:ln>
          <a:solidFill>
            <a:schemeClr val="tx2">
              <a:lumMod val="75000"/>
            </a:schemeClr>
          </a:solidFill>
        </a:ln>
      </dgm:spPr>
      <dgm:t>
        <a:bodyPr/>
        <a:lstStyle/>
        <a:p>
          <a:r>
            <a:rPr lang="es-EC" sz="16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4</a:t>
          </a:r>
          <a:endParaRPr lang="es-MX" sz="1600" dirty="0">
            <a:effectLst/>
            <a:latin typeface="Arial Narrow" panose="020B0606020202030204" pitchFamily="34" charset="0"/>
          </a:endParaRPr>
        </a:p>
      </dgm:t>
    </dgm:pt>
    <dgm:pt modelId="{7860F336-4C44-4E86-B5CD-318372171311}" type="parTrans" cxnId="{29E8A47E-F54B-42AD-B8C2-BA3EE5B46A9B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2364F8F9-101E-4564-8485-5FDA50996906}" type="sibTrans" cxnId="{29E8A47E-F54B-42AD-B8C2-BA3EE5B46A9B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D5905B18-07A2-4AF8-8073-71D04AAEF85A}">
      <dgm:prSet custT="1"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r>
            <a:rPr lang="es-EC" sz="16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5</a:t>
          </a:r>
          <a:endParaRPr lang="es-MX" sz="1600" dirty="0">
            <a:effectLst/>
            <a:latin typeface="Arial Narrow" panose="020B0606020202030204" pitchFamily="34" charset="0"/>
          </a:endParaRPr>
        </a:p>
      </dgm:t>
    </dgm:pt>
    <dgm:pt modelId="{27F8420A-A53F-464D-9B31-D058B3716CF5}" type="parTrans" cxnId="{F586EF74-4742-4C5F-9539-722A850060D2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8E6B1BD3-3CC1-41FD-92C5-8796CE6C2800}" type="sibTrans" cxnId="{F586EF74-4742-4C5F-9539-722A850060D2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B0545446-7B4D-436F-A8C5-886EDC796B01}">
      <dgm:prSet custT="1"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r>
            <a:rPr lang="es-EC" sz="16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6</a:t>
          </a:r>
          <a:endParaRPr lang="es-MX" sz="1600" dirty="0">
            <a:effectLst/>
            <a:latin typeface="Arial Narrow" panose="020B0606020202030204" pitchFamily="34" charset="0"/>
          </a:endParaRPr>
        </a:p>
      </dgm:t>
    </dgm:pt>
    <dgm:pt modelId="{2F4C25C0-7501-4D06-99A6-286F9FE3BFFC}" type="parTrans" cxnId="{1EFFA377-3A10-46C1-9CA6-DCEC224815CF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AD4B0947-91FE-4FB9-A3F1-094C8CEFF15B}" type="sibTrans" cxnId="{1EFFA377-3A10-46C1-9CA6-DCEC224815CF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00F4BAFC-2459-4FB5-BDF7-D046B84DA5BF}">
      <dgm:prSet custT="1"/>
      <dgm:spPr>
        <a:ln>
          <a:solidFill>
            <a:srgbClr val="00B050"/>
          </a:solidFill>
          <a:prstDash val="dash"/>
        </a:ln>
      </dgm:spPr>
      <dgm:t>
        <a:bodyPr/>
        <a:lstStyle/>
        <a:p>
          <a:r>
            <a:rPr lang="es-EC" sz="18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Manejo sostenible de desechos</a:t>
          </a:r>
          <a:endParaRPr lang="es-MX" sz="1800" dirty="0">
            <a:effectLst/>
            <a:latin typeface="Arial Narrow" panose="020B0606020202030204" pitchFamily="34" charset="0"/>
          </a:endParaRPr>
        </a:p>
      </dgm:t>
    </dgm:pt>
    <dgm:pt modelId="{F2D98BF5-DD0F-4C5F-A0C3-D7F89B5FABEC}" type="parTrans" cxnId="{766073BE-0AFF-4A4A-9185-833276C9FE75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0A9A1ECE-E125-48B9-BCD7-22256D46206C}" type="sibTrans" cxnId="{766073BE-0AFF-4A4A-9185-833276C9FE75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D2F616D3-CA3A-4CA0-830D-7691D2381A70}">
      <dgm:prSet custT="1"/>
      <dgm:spPr>
        <a:ln>
          <a:solidFill>
            <a:srgbClr val="00B050"/>
          </a:solidFill>
          <a:prstDash val="dash"/>
        </a:ln>
      </dgm:spPr>
      <dgm:t>
        <a:bodyPr/>
        <a:lstStyle/>
        <a:p>
          <a:r>
            <a:rPr lang="es-EC" sz="18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Manejo sostenible de la tierra (agricultura y forestación)</a:t>
          </a:r>
          <a:endParaRPr lang="es-MX" sz="1800" dirty="0">
            <a:effectLst/>
            <a:latin typeface="Arial Narrow" panose="020B0606020202030204" pitchFamily="34" charset="0"/>
          </a:endParaRPr>
        </a:p>
      </dgm:t>
    </dgm:pt>
    <dgm:pt modelId="{A5D8AB5F-A563-4AB0-8376-90813B5AE119}" type="parTrans" cxnId="{7162E152-B2BD-43B5-AE01-845CC9C241E7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8FFD183D-4D3E-4A31-9F26-FEA46BC330E3}" type="sibTrans" cxnId="{7162E152-B2BD-43B5-AE01-845CC9C241E7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5780BD8F-BD0C-46CC-B270-28EF13F8F65A}">
      <dgm:prSet custT="1"/>
      <dgm:spPr>
        <a:ln>
          <a:solidFill>
            <a:srgbClr val="00B050"/>
          </a:solidFill>
          <a:prstDash val="dash"/>
        </a:ln>
      </dgm:spPr>
      <dgm:t>
        <a:bodyPr/>
        <a:lstStyle/>
        <a:p>
          <a:r>
            <a:rPr lang="es-EC" sz="18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Conservación de la biodiversidad</a:t>
          </a:r>
          <a:endParaRPr lang="es-MX" sz="1800" dirty="0">
            <a:effectLst/>
            <a:latin typeface="Arial Narrow" panose="020B0606020202030204" pitchFamily="34" charset="0"/>
          </a:endParaRPr>
        </a:p>
      </dgm:t>
    </dgm:pt>
    <dgm:pt modelId="{C12565C7-E6A1-467C-A5BE-E12BF55E2CB7}" type="parTrans" cxnId="{FD5E3A3C-2ED0-4D81-BFC4-BAF1C92248CF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97CA0D23-1E0D-41D3-B0AC-841A80C7E9CA}" type="sibTrans" cxnId="{FD5E3A3C-2ED0-4D81-BFC4-BAF1C92248CF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C6F04FAE-BA1B-49EE-8953-5F25E1A86968}">
      <dgm:prSet custT="1"/>
      <dgm:spPr>
        <a:ln>
          <a:solidFill>
            <a:srgbClr val="00B050"/>
          </a:solidFill>
          <a:prstDash val="dash"/>
        </a:ln>
      </dgm:spPr>
      <dgm:t>
        <a:bodyPr/>
        <a:lstStyle/>
        <a:p>
          <a:r>
            <a:rPr lang="es-EC" sz="18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Tratamiento de aguas residuales entre otros</a:t>
          </a:r>
          <a:br>
            <a:rPr lang="es-EC" sz="18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</a:br>
          <a:endParaRPr lang="es-MX" sz="1800" dirty="0">
            <a:effectLst/>
            <a:latin typeface="Arial Narrow" panose="020B0606020202030204" pitchFamily="34" charset="0"/>
          </a:endParaRPr>
        </a:p>
      </dgm:t>
    </dgm:pt>
    <dgm:pt modelId="{7FD3B102-7FB3-4941-A233-D1773DB84093}" type="parTrans" cxnId="{0941A98D-C21B-4820-96F4-1F3867099B58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CFDEC0DE-7680-47E9-90C4-6428DDF4502B}" type="sibTrans" cxnId="{0941A98D-C21B-4820-96F4-1F3867099B58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9BB9B917-EE96-402B-A1A9-5134C7151035}">
      <dgm:prSet custT="1"/>
      <dgm:spPr>
        <a:ln>
          <a:solidFill>
            <a:srgbClr val="00B050"/>
          </a:solidFill>
          <a:prstDash val="dash"/>
        </a:ln>
      </dgm:spPr>
      <dgm:t>
        <a:bodyPr/>
        <a:lstStyle/>
        <a:p>
          <a:endParaRPr lang="es-MX" sz="1800" dirty="0">
            <a:effectLst/>
            <a:latin typeface="Arial Narrow" panose="020B0606020202030204" pitchFamily="34" charset="0"/>
          </a:endParaRPr>
        </a:p>
      </dgm:t>
    </dgm:pt>
    <dgm:pt modelId="{AC3798D3-5396-412B-B586-02EEDDD9CD2D}" type="parTrans" cxnId="{B20B3BAA-BE7E-4A03-9D6C-4923C0BEEBB1}">
      <dgm:prSet/>
      <dgm:spPr/>
      <dgm:t>
        <a:bodyPr/>
        <a:lstStyle/>
        <a:p>
          <a:endParaRPr lang="es-ES"/>
        </a:p>
      </dgm:t>
    </dgm:pt>
    <dgm:pt modelId="{DAE955C1-B1AE-412E-8790-E3199731D9AE}" type="sibTrans" cxnId="{B20B3BAA-BE7E-4A03-9D6C-4923C0BEEBB1}">
      <dgm:prSet/>
      <dgm:spPr/>
      <dgm:t>
        <a:bodyPr/>
        <a:lstStyle/>
        <a:p>
          <a:endParaRPr lang="es-ES"/>
        </a:p>
      </dgm:t>
    </dgm:pt>
    <dgm:pt modelId="{FEF3ADAA-E46B-40F1-85A3-D7AEC5762D07}" type="pres">
      <dgm:prSet presAssocID="{A1FAC87E-F123-480E-962D-35122A00747E}" presName="linearFlow" presStyleCnt="0">
        <dgm:presLayoutVars>
          <dgm:dir/>
          <dgm:animLvl val="lvl"/>
          <dgm:resizeHandles val="exact"/>
        </dgm:presLayoutVars>
      </dgm:prSet>
      <dgm:spPr/>
    </dgm:pt>
    <dgm:pt modelId="{19C72EE2-9EBF-49D8-A2CC-BA8A976FD759}" type="pres">
      <dgm:prSet presAssocID="{DD5F48CF-72B7-409F-9EC2-1A7AC9F6E4B4}" presName="composite" presStyleCnt="0"/>
      <dgm:spPr/>
    </dgm:pt>
    <dgm:pt modelId="{A25C2131-D960-484B-B7C0-950E02710261}" type="pres">
      <dgm:prSet presAssocID="{DD5F48CF-72B7-409F-9EC2-1A7AC9F6E4B4}" presName="parentText" presStyleLbl="alignNode1" presStyleIdx="0" presStyleCnt="6" custLinFactNeighborY="2576">
        <dgm:presLayoutVars>
          <dgm:chMax val="1"/>
          <dgm:bulletEnabled val="1"/>
        </dgm:presLayoutVars>
      </dgm:prSet>
      <dgm:spPr/>
    </dgm:pt>
    <dgm:pt modelId="{D0A784AF-DEB3-4EA0-BFE9-2CA5B0303452}" type="pres">
      <dgm:prSet presAssocID="{DD5F48CF-72B7-409F-9EC2-1A7AC9F6E4B4}" presName="descendantText" presStyleLbl="alignAcc1" presStyleIdx="0" presStyleCnt="6">
        <dgm:presLayoutVars>
          <dgm:bulletEnabled val="1"/>
        </dgm:presLayoutVars>
      </dgm:prSet>
      <dgm:spPr/>
    </dgm:pt>
    <dgm:pt modelId="{8A1CE897-1F90-4B77-890B-A23CB16FD959}" type="pres">
      <dgm:prSet presAssocID="{4D0B58A3-D5DF-4830-983B-BA39554D63DF}" presName="sp" presStyleCnt="0"/>
      <dgm:spPr/>
    </dgm:pt>
    <dgm:pt modelId="{025FDED4-1D77-44FA-8332-4F91F1EFEBE8}" type="pres">
      <dgm:prSet presAssocID="{7A1706AD-026C-4CD5-B238-2AE12E65DCE9}" presName="composite" presStyleCnt="0"/>
      <dgm:spPr/>
    </dgm:pt>
    <dgm:pt modelId="{95ECF45E-8AA2-49A3-90F6-9D2C16583E13}" type="pres">
      <dgm:prSet presAssocID="{7A1706AD-026C-4CD5-B238-2AE12E65DCE9}" presName="parentText" presStyleLbl="alignNode1" presStyleIdx="1" presStyleCnt="6" custLinFactNeighborY="10">
        <dgm:presLayoutVars>
          <dgm:chMax val="1"/>
          <dgm:bulletEnabled val="1"/>
        </dgm:presLayoutVars>
      </dgm:prSet>
      <dgm:spPr/>
    </dgm:pt>
    <dgm:pt modelId="{6DB5E154-ADCC-4683-9F23-5B3D6142B349}" type="pres">
      <dgm:prSet presAssocID="{7A1706AD-026C-4CD5-B238-2AE12E65DCE9}" presName="descendantText" presStyleLbl="alignAcc1" presStyleIdx="1" presStyleCnt="6">
        <dgm:presLayoutVars>
          <dgm:bulletEnabled val="1"/>
        </dgm:presLayoutVars>
      </dgm:prSet>
      <dgm:spPr/>
    </dgm:pt>
    <dgm:pt modelId="{0239FEF9-2E65-42A2-9DDB-66E1A93A7C28}" type="pres">
      <dgm:prSet presAssocID="{A0DB0906-6455-4BBD-A579-021D05FD0825}" presName="sp" presStyleCnt="0"/>
      <dgm:spPr/>
    </dgm:pt>
    <dgm:pt modelId="{9C8BA9BD-D442-4456-A551-2B4358DEBE7F}" type="pres">
      <dgm:prSet presAssocID="{6D1ACD3B-9066-44FB-B8C2-82667534F444}" presName="composite" presStyleCnt="0"/>
      <dgm:spPr/>
    </dgm:pt>
    <dgm:pt modelId="{0D717C9E-C468-452E-999B-0BADC60EB1EF}" type="pres">
      <dgm:prSet presAssocID="{6D1ACD3B-9066-44FB-B8C2-82667534F444}" presName="parentText" presStyleLbl="alignNode1" presStyleIdx="2" presStyleCnt="6" custLinFactNeighborY="2837">
        <dgm:presLayoutVars>
          <dgm:chMax val="1"/>
          <dgm:bulletEnabled val="1"/>
        </dgm:presLayoutVars>
      </dgm:prSet>
      <dgm:spPr/>
    </dgm:pt>
    <dgm:pt modelId="{E5A1FAB9-1C3F-4932-999F-5BA20645D185}" type="pres">
      <dgm:prSet presAssocID="{6D1ACD3B-9066-44FB-B8C2-82667534F444}" presName="descendantText" presStyleLbl="alignAcc1" presStyleIdx="2" presStyleCnt="6">
        <dgm:presLayoutVars>
          <dgm:bulletEnabled val="1"/>
        </dgm:presLayoutVars>
      </dgm:prSet>
      <dgm:spPr/>
    </dgm:pt>
    <dgm:pt modelId="{B8EE5B3D-32B9-49F5-92AB-6CBD5DA4FB2F}" type="pres">
      <dgm:prSet presAssocID="{1D8A8660-C6EC-4289-8CED-3F23A433506B}" presName="sp" presStyleCnt="0"/>
      <dgm:spPr/>
    </dgm:pt>
    <dgm:pt modelId="{D48BCF2B-10AC-47DA-A6D6-5B6501194558}" type="pres">
      <dgm:prSet presAssocID="{C6BD7FA7-91F0-4F27-A51B-CD27AA485AE0}" presName="composite" presStyleCnt="0"/>
      <dgm:spPr/>
    </dgm:pt>
    <dgm:pt modelId="{410A97CC-C4A7-45AF-AA1D-F426D0ACF95E}" type="pres">
      <dgm:prSet presAssocID="{C6BD7FA7-91F0-4F27-A51B-CD27AA485AE0}" presName="parentText" presStyleLbl="alignNode1" presStyleIdx="3" presStyleCnt="6" custLinFactNeighborY="-2827">
        <dgm:presLayoutVars>
          <dgm:chMax val="1"/>
          <dgm:bulletEnabled val="1"/>
        </dgm:presLayoutVars>
      </dgm:prSet>
      <dgm:spPr/>
    </dgm:pt>
    <dgm:pt modelId="{BCC44405-2588-47A7-B2EB-2FE5EF7C4D18}" type="pres">
      <dgm:prSet presAssocID="{C6BD7FA7-91F0-4F27-A51B-CD27AA485AE0}" presName="descendantText" presStyleLbl="alignAcc1" presStyleIdx="3" presStyleCnt="6">
        <dgm:presLayoutVars>
          <dgm:bulletEnabled val="1"/>
        </dgm:presLayoutVars>
      </dgm:prSet>
      <dgm:spPr/>
    </dgm:pt>
    <dgm:pt modelId="{A5648257-DB63-417B-B37E-5A22B477D5EC}" type="pres">
      <dgm:prSet presAssocID="{2364F8F9-101E-4564-8485-5FDA50996906}" presName="sp" presStyleCnt="0"/>
      <dgm:spPr/>
    </dgm:pt>
    <dgm:pt modelId="{E9198E3B-73B0-4404-A975-416528A504FD}" type="pres">
      <dgm:prSet presAssocID="{D5905B18-07A2-4AF8-8073-71D04AAEF85A}" presName="composite" presStyleCnt="0"/>
      <dgm:spPr/>
    </dgm:pt>
    <dgm:pt modelId="{85DD6518-171B-460A-ADA0-9A1D9AE214D8}" type="pres">
      <dgm:prSet presAssocID="{D5905B18-07A2-4AF8-8073-71D04AAEF85A}" presName="parentText" presStyleLbl="alignNode1" presStyleIdx="4" presStyleCnt="6" custLinFactNeighborY="-2827">
        <dgm:presLayoutVars>
          <dgm:chMax val="1"/>
          <dgm:bulletEnabled val="1"/>
        </dgm:presLayoutVars>
      </dgm:prSet>
      <dgm:spPr/>
    </dgm:pt>
    <dgm:pt modelId="{AA96BEE0-8DB7-4910-86CF-92DD8ACC9526}" type="pres">
      <dgm:prSet presAssocID="{D5905B18-07A2-4AF8-8073-71D04AAEF85A}" presName="descendantText" presStyleLbl="alignAcc1" presStyleIdx="4" presStyleCnt="6">
        <dgm:presLayoutVars>
          <dgm:bulletEnabled val="1"/>
        </dgm:presLayoutVars>
      </dgm:prSet>
      <dgm:spPr/>
    </dgm:pt>
    <dgm:pt modelId="{5ED286E3-274E-497B-B659-6354D48D1149}" type="pres">
      <dgm:prSet presAssocID="{8E6B1BD3-3CC1-41FD-92C5-8796CE6C2800}" presName="sp" presStyleCnt="0"/>
      <dgm:spPr/>
    </dgm:pt>
    <dgm:pt modelId="{65B9921A-1462-450E-AF7A-A5E5137CA1BB}" type="pres">
      <dgm:prSet presAssocID="{B0545446-7B4D-436F-A8C5-886EDC796B01}" presName="composite" presStyleCnt="0"/>
      <dgm:spPr/>
    </dgm:pt>
    <dgm:pt modelId="{BE8CE138-4909-4C1A-A37D-B9425A810480}" type="pres">
      <dgm:prSet presAssocID="{B0545446-7B4D-436F-A8C5-886EDC796B01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96E95FA2-7874-437A-A76A-4AAD06580232}" type="pres">
      <dgm:prSet presAssocID="{B0545446-7B4D-436F-A8C5-886EDC796B01}" presName="descendantText" presStyleLbl="alignAcc1" presStyleIdx="5" presStyleCnt="6" custLinFactNeighborY="4480">
        <dgm:presLayoutVars>
          <dgm:bulletEnabled val="1"/>
        </dgm:presLayoutVars>
      </dgm:prSet>
      <dgm:spPr/>
    </dgm:pt>
  </dgm:ptLst>
  <dgm:cxnLst>
    <dgm:cxn modelId="{7B4AB616-40E5-4487-B89D-1252614C1A5C}" type="presOf" srcId="{00F4BAFC-2459-4FB5-BDF7-D046B84DA5BF}" destId="{E5A1FAB9-1C3F-4932-999F-5BA20645D185}" srcOrd="0" destOrd="0" presId="urn:microsoft.com/office/officeart/2005/8/layout/chevron2"/>
    <dgm:cxn modelId="{0403AF20-FFB1-49BD-A470-E4041C29B154}" srcId="{DD5F48CF-72B7-409F-9EC2-1A7AC9F6E4B4}" destId="{1B6DF164-CD4A-4D46-B15C-543A6C828302}" srcOrd="0" destOrd="0" parTransId="{74BD3445-EABC-418B-964F-714C476134C9}" sibTransId="{87E8ADC9-7423-42FB-BDA1-4798EA40A563}"/>
    <dgm:cxn modelId="{9E969928-2DE8-4D12-B587-1C04DB21296B}" type="presOf" srcId="{B0545446-7B4D-436F-A8C5-886EDC796B01}" destId="{BE8CE138-4909-4C1A-A37D-B9425A810480}" srcOrd="0" destOrd="0" presId="urn:microsoft.com/office/officeart/2005/8/layout/chevron2"/>
    <dgm:cxn modelId="{DF91292F-4E1C-4E3F-B1C1-20716A4B5F70}" srcId="{A1FAC87E-F123-480E-962D-35122A00747E}" destId="{6D1ACD3B-9066-44FB-B8C2-82667534F444}" srcOrd="2" destOrd="0" parTransId="{594CD6FB-14FA-45C3-8EC7-8A7403F4043D}" sibTransId="{1D8A8660-C6EC-4289-8CED-3F23A433506B}"/>
    <dgm:cxn modelId="{771F3D32-350E-4C90-89FF-7F540DDD3F8F}" type="presOf" srcId="{C6BD7FA7-91F0-4F27-A51B-CD27AA485AE0}" destId="{410A97CC-C4A7-45AF-AA1D-F426D0ACF95E}" srcOrd="0" destOrd="0" presId="urn:microsoft.com/office/officeart/2005/8/layout/chevron2"/>
    <dgm:cxn modelId="{FD5E3A3C-2ED0-4D81-BFC4-BAF1C92248CF}" srcId="{D5905B18-07A2-4AF8-8073-71D04AAEF85A}" destId="{5780BD8F-BD0C-46CC-B270-28EF13F8F65A}" srcOrd="0" destOrd="0" parTransId="{C12565C7-E6A1-467C-A5BE-E12BF55E2CB7}" sibTransId="{97CA0D23-1E0D-41D3-B0AC-841A80C7E9CA}"/>
    <dgm:cxn modelId="{1A9C2645-D32B-4754-90AC-CEC2B14C24F5}" type="presOf" srcId="{1B6DF164-CD4A-4D46-B15C-543A6C828302}" destId="{D0A784AF-DEB3-4EA0-BFE9-2CA5B0303452}" srcOrd="0" destOrd="0" presId="urn:microsoft.com/office/officeart/2005/8/layout/chevron2"/>
    <dgm:cxn modelId="{7162E152-B2BD-43B5-AE01-845CC9C241E7}" srcId="{C6BD7FA7-91F0-4F27-A51B-CD27AA485AE0}" destId="{D2F616D3-CA3A-4CA0-830D-7691D2381A70}" srcOrd="0" destOrd="0" parTransId="{A5D8AB5F-A563-4AB0-8376-90813B5AE119}" sibTransId="{8FFD183D-4D3E-4A31-9F26-FEA46BC330E3}"/>
    <dgm:cxn modelId="{ACEE5559-B2C7-4F96-9CF1-C9D56DD2E43B}" srcId="{A1FAC87E-F123-480E-962D-35122A00747E}" destId="{DD5F48CF-72B7-409F-9EC2-1A7AC9F6E4B4}" srcOrd="0" destOrd="0" parTransId="{3AC9299B-D747-48B5-83C8-F93FE69507EB}" sibTransId="{4D0B58A3-D5DF-4830-983B-BA39554D63DF}"/>
    <dgm:cxn modelId="{15414F6B-E3AC-418F-BC6D-DFCA8F3668AF}" type="presOf" srcId="{C6F04FAE-BA1B-49EE-8953-5F25E1A86968}" destId="{96E95FA2-7874-437A-A76A-4AAD06580232}" srcOrd="0" destOrd="1" presId="urn:microsoft.com/office/officeart/2005/8/layout/chevron2"/>
    <dgm:cxn modelId="{F586EF74-4742-4C5F-9539-722A850060D2}" srcId="{A1FAC87E-F123-480E-962D-35122A00747E}" destId="{D5905B18-07A2-4AF8-8073-71D04AAEF85A}" srcOrd="4" destOrd="0" parTransId="{27F8420A-A53F-464D-9B31-D058B3716CF5}" sibTransId="{8E6B1BD3-3CC1-41FD-92C5-8796CE6C2800}"/>
    <dgm:cxn modelId="{1EFFA377-3A10-46C1-9CA6-DCEC224815CF}" srcId="{A1FAC87E-F123-480E-962D-35122A00747E}" destId="{B0545446-7B4D-436F-A8C5-886EDC796B01}" srcOrd="5" destOrd="0" parTransId="{2F4C25C0-7501-4D06-99A6-286F9FE3BFFC}" sibTransId="{AD4B0947-91FE-4FB9-A3F1-094C8CEFF15B}"/>
    <dgm:cxn modelId="{29E8A47E-F54B-42AD-B8C2-BA3EE5B46A9B}" srcId="{A1FAC87E-F123-480E-962D-35122A00747E}" destId="{C6BD7FA7-91F0-4F27-A51B-CD27AA485AE0}" srcOrd="3" destOrd="0" parTransId="{7860F336-4C44-4E86-B5CD-318372171311}" sibTransId="{2364F8F9-101E-4564-8485-5FDA50996906}"/>
    <dgm:cxn modelId="{C75B5184-EA1A-4B35-A377-6F09ACA14571}" type="presOf" srcId="{A1FAC87E-F123-480E-962D-35122A00747E}" destId="{FEF3ADAA-E46B-40F1-85A3-D7AEC5762D07}" srcOrd="0" destOrd="0" presId="urn:microsoft.com/office/officeart/2005/8/layout/chevron2"/>
    <dgm:cxn modelId="{AA6F1B89-B2C0-49B9-8D2F-0396A1BFF97A}" type="presOf" srcId="{6D1ACD3B-9066-44FB-B8C2-82667534F444}" destId="{0D717C9E-C468-452E-999B-0BADC60EB1EF}" srcOrd="0" destOrd="0" presId="urn:microsoft.com/office/officeart/2005/8/layout/chevron2"/>
    <dgm:cxn modelId="{7E20DD8B-8E4C-4B62-AF28-DE9582835FAE}" type="presOf" srcId="{D2F616D3-CA3A-4CA0-830D-7691D2381A70}" destId="{BCC44405-2588-47A7-B2EB-2FE5EF7C4D18}" srcOrd="0" destOrd="0" presId="urn:microsoft.com/office/officeart/2005/8/layout/chevron2"/>
    <dgm:cxn modelId="{0941A98D-C21B-4820-96F4-1F3867099B58}" srcId="{B0545446-7B4D-436F-A8C5-886EDC796B01}" destId="{C6F04FAE-BA1B-49EE-8953-5F25E1A86968}" srcOrd="1" destOrd="0" parTransId="{7FD3B102-7FB3-4941-A233-D1773DB84093}" sibTransId="{CFDEC0DE-7680-47E9-90C4-6428DDF4502B}"/>
    <dgm:cxn modelId="{B20B3BAA-BE7E-4A03-9D6C-4923C0BEEBB1}" srcId="{B0545446-7B4D-436F-A8C5-886EDC796B01}" destId="{9BB9B917-EE96-402B-A1A9-5134C7151035}" srcOrd="0" destOrd="0" parTransId="{AC3798D3-5396-412B-B586-02EEDDD9CD2D}" sibTransId="{DAE955C1-B1AE-412E-8790-E3199731D9AE}"/>
    <dgm:cxn modelId="{839DA2B1-D858-4AC0-9603-CE9D3C1F4004}" type="presOf" srcId="{D5905B18-07A2-4AF8-8073-71D04AAEF85A}" destId="{85DD6518-171B-460A-ADA0-9A1D9AE214D8}" srcOrd="0" destOrd="0" presId="urn:microsoft.com/office/officeart/2005/8/layout/chevron2"/>
    <dgm:cxn modelId="{49D44EBE-8860-4119-8F2F-3DB9B96F1C0C}" type="presOf" srcId="{9BB9B917-EE96-402B-A1A9-5134C7151035}" destId="{96E95FA2-7874-437A-A76A-4AAD06580232}" srcOrd="0" destOrd="0" presId="urn:microsoft.com/office/officeart/2005/8/layout/chevron2"/>
    <dgm:cxn modelId="{766073BE-0AFF-4A4A-9185-833276C9FE75}" srcId="{6D1ACD3B-9066-44FB-B8C2-82667534F444}" destId="{00F4BAFC-2459-4FB5-BDF7-D046B84DA5BF}" srcOrd="0" destOrd="0" parTransId="{F2D98BF5-DD0F-4C5F-A0C3-D7F89B5FABEC}" sibTransId="{0A9A1ECE-E125-48B9-BCD7-22256D46206C}"/>
    <dgm:cxn modelId="{FB6886CE-8BA2-4BFF-94B5-68D7512D6FA6}" type="presOf" srcId="{7A1706AD-026C-4CD5-B238-2AE12E65DCE9}" destId="{95ECF45E-8AA2-49A3-90F6-9D2C16583E13}" srcOrd="0" destOrd="0" presId="urn:microsoft.com/office/officeart/2005/8/layout/chevron2"/>
    <dgm:cxn modelId="{0CBB2FCF-9044-4BBE-BAC2-0F18D083F8E3}" srcId="{7A1706AD-026C-4CD5-B238-2AE12E65DCE9}" destId="{347BB348-0E4C-4A67-9DE4-C3E4E14459B1}" srcOrd="0" destOrd="0" parTransId="{347DCF73-62B3-498C-B15B-891D8323AD11}" sibTransId="{E2582B68-F86E-496C-9936-99AD99528F5E}"/>
    <dgm:cxn modelId="{9C55F3D0-A031-4299-BAF5-4D49AF40018D}" type="presOf" srcId="{5780BD8F-BD0C-46CC-B270-28EF13F8F65A}" destId="{AA96BEE0-8DB7-4910-86CF-92DD8ACC9526}" srcOrd="0" destOrd="0" presId="urn:microsoft.com/office/officeart/2005/8/layout/chevron2"/>
    <dgm:cxn modelId="{AA8AAED7-13D1-45AC-B8C8-B8CDD0AC1219}" type="presOf" srcId="{DD5F48CF-72B7-409F-9EC2-1A7AC9F6E4B4}" destId="{A25C2131-D960-484B-B7C0-950E02710261}" srcOrd="0" destOrd="0" presId="urn:microsoft.com/office/officeart/2005/8/layout/chevron2"/>
    <dgm:cxn modelId="{7CE3C7E0-51B2-45C9-9988-36E77551989F}" type="presOf" srcId="{347BB348-0E4C-4A67-9DE4-C3E4E14459B1}" destId="{6DB5E154-ADCC-4683-9F23-5B3D6142B349}" srcOrd="0" destOrd="0" presId="urn:microsoft.com/office/officeart/2005/8/layout/chevron2"/>
    <dgm:cxn modelId="{874D88EF-C6BE-4EB9-A9C3-55BA9DC16D72}" srcId="{A1FAC87E-F123-480E-962D-35122A00747E}" destId="{7A1706AD-026C-4CD5-B238-2AE12E65DCE9}" srcOrd="1" destOrd="0" parTransId="{29C1D9D8-26D6-48DB-B1CD-6A312A02A9FC}" sibTransId="{A0DB0906-6455-4BBD-A579-021D05FD0825}"/>
    <dgm:cxn modelId="{995B869A-54B3-4AA9-B465-9AB4A960BECA}" type="presParOf" srcId="{FEF3ADAA-E46B-40F1-85A3-D7AEC5762D07}" destId="{19C72EE2-9EBF-49D8-A2CC-BA8A976FD759}" srcOrd="0" destOrd="0" presId="urn:microsoft.com/office/officeart/2005/8/layout/chevron2"/>
    <dgm:cxn modelId="{5125C272-670D-4136-BC37-A9EACF1E635E}" type="presParOf" srcId="{19C72EE2-9EBF-49D8-A2CC-BA8A976FD759}" destId="{A25C2131-D960-484B-B7C0-950E02710261}" srcOrd="0" destOrd="0" presId="urn:microsoft.com/office/officeart/2005/8/layout/chevron2"/>
    <dgm:cxn modelId="{A687D263-D07B-4362-9C52-5463062D8342}" type="presParOf" srcId="{19C72EE2-9EBF-49D8-A2CC-BA8A976FD759}" destId="{D0A784AF-DEB3-4EA0-BFE9-2CA5B0303452}" srcOrd="1" destOrd="0" presId="urn:microsoft.com/office/officeart/2005/8/layout/chevron2"/>
    <dgm:cxn modelId="{D474F4B7-AA7D-4566-B712-1B6E4D352E9D}" type="presParOf" srcId="{FEF3ADAA-E46B-40F1-85A3-D7AEC5762D07}" destId="{8A1CE897-1F90-4B77-890B-A23CB16FD959}" srcOrd="1" destOrd="0" presId="urn:microsoft.com/office/officeart/2005/8/layout/chevron2"/>
    <dgm:cxn modelId="{890FB568-0C1E-4E3E-BEDA-3B5FE670FF71}" type="presParOf" srcId="{FEF3ADAA-E46B-40F1-85A3-D7AEC5762D07}" destId="{025FDED4-1D77-44FA-8332-4F91F1EFEBE8}" srcOrd="2" destOrd="0" presId="urn:microsoft.com/office/officeart/2005/8/layout/chevron2"/>
    <dgm:cxn modelId="{F6276EC1-6125-4B98-9B8D-5968B564197B}" type="presParOf" srcId="{025FDED4-1D77-44FA-8332-4F91F1EFEBE8}" destId="{95ECF45E-8AA2-49A3-90F6-9D2C16583E13}" srcOrd="0" destOrd="0" presId="urn:microsoft.com/office/officeart/2005/8/layout/chevron2"/>
    <dgm:cxn modelId="{89C6E6BD-D2AF-4B13-BFEA-95B17BF907A8}" type="presParOf" srcId="{025FDED4-1D77-44FA-8332-4F91F1EFEBE8}" destId="{6DB5E154-ADCC-4683-9F23-5B3D6142B349}" srcOrd="1" destOrd="0" presId="urn:microsoft.com/office/officeart/2005/8/layout/chevron2"/>
    <dgm:cxn modelId="{1C391248-A722-40E7-95E8-CD849D9DDDD1}" type="presParOf" srcId="{FEF3ADAA-E46B-40F1-85A3-D7AEC5762D07}" destId="{0239FEF9-2E65-42A2-9DDB-66E1A93A7C28}" srcOrd="3" destOrd="0" presId="urn:microsoft.com/office/officeart/2005/8/layout/chevron2"/>
    <dgm:cxn modelId="{184DD958-01BD-41BE-845E-C9D95C0B8CA4}" type="presParOf" srcId="{FEF3ADAA-E46B-40F1-85A3-D7AEC5762D07}" destId="{9C8BA9BD-D442-4456-A551-2B4358DEBE7F}" srcOrd="4" destOrd="0" presId="urn:microsoft.com/office/officeart/2005/8/layout/chevron2"/>
    <dgm:cxn modelId="{A980C84A-1B80-4AB8-A181-6C12258960F4}" type="presParOf" srcId="{9C8BA9BD-D442-4456-A551-2B4358DEBE7F}" destId="{0D717C9E-C468-452E-999B-0BADC60EB1EF}" srcOrd="0" destOrd="0" presId="urn:microsoft.com/office/officeart/2005/8/layout/chevron2"/>
    <dgm:cxn modelId="{A2AB71AC-8A51-4019-B684-1A80912BA0C1}" type="presParOf" srcId="{9C8BA9BD-D442-4456-A551-2B4358DEBE7F}" destId="{E5A1FAB9-1C3F-4932-999F-5BA20645D185}" srcOrd="1" destOrd="0" presId="urn:microsoft.com/office/officeart/2005/8/layout/chevron2"/>
    <dgm:cxn modelId="{F047DD71-F8D3-4C7F-AD59-EB81E712F555}" type="presParOf" srcId="{FEF3ADAA-E46B-40F1-85A3-D7AEC5762D07}" destId="{B8EE5B3D-32B9-49F5-92AB-6CBD5DA4FB2F}" srcOrd="5" destOrd="0" presId="urn:microsoft.com/office/officeart/2005/8/layout/chevron2"/>
    <dgm:cxn modelId="{A5CEDBFD-5B7E-45A2-AC85-07D474489744}" type="presParOf" srcId="{FEF3ADAA-E46B-40F1-85A3-D7AEC5762D07}" destId="{D48BCF2B-10AC-47DA-A6D6-5B6501194558}" srcOrd="6" destOrd="0" presId="urn:microsoft.com/office/officeart/2005/8/layout/chevron2"/>
    <dgm:cxn modelId="{7376EFFB-4333-462C-B185-BF45ECEF08C9}" type="presParOf" srcId="{D48BCF2B-10AC-47DA-A6D6-5B6501194558}" destId="{410A97CC-C4A7-45AF-AA1D-F426D0ACF95E}" srcOrd="0" destOrd="0" presId="urn:microsoft.com/office/officeart/2005/8/layout/chevron2"/>
    <dgm:cxn modelId="{3CFCEB91-5CBF-4093-8C9B-246269062677}" type="presParOf" srcId="{D48BCF2B-10AC-47DA-A6D6-5B6501194558}" destId="{BCC44405-2588-47A7-B2EB-2FE5EF7C4D18}" srcOrd="1" destOrd="0" presId="urn:microsoft.com/office/officeart/2005/8/layout/chevron2"/>
    <dgm:cxn modelId="{2DB81561-5E13-461C-85E8-7F29D8159AC1}" type="presParOf" srcId="{FEF3ADAA-E46B-40F1-85A3-D7AEC5762D07}" destId="{A5648257-DB63-417B-B37E-5A22B477D5EC}" srcOrd="7" destOrd="0" presId="urn:microsoft.com/office/officeart/2005/8/layout/chevron2"/>
    <dgm:cxn modelId="{1F7D6CE1-0957-48C3-A34C-62900620D66C}" type="presParOf" srcId="{FEF3ADAA-E46B-40F1-85A3-D7AEC5762D07}" destId="{E9198E3B-73B0-4404-A975-416528A504FD}" srcOrd="8" destOrd="0" presId="urn:microsoft.com/office/officeart/2005/8/layout/chevron2"/>
    <dgm:cxn modelId="{8DDC37D8-0923-4C2B-AC08-587CA671F56E}" type="presParOf" srcId="{E9198E3B-73B0-4404-A975-416528A504FD}" destId="{85DD6518-171B-460A-ADA0-9A1D9AE214D8}" srcOrd="0" destOrd="0" presId="urn:microsoft.com/office/officeart/2005/8/layout/chevron2"/>
    <dgm:cxn modelId="{70C43470-820E-47D9-92FC-18BF15A071B1}" type="presParOf" srcId="{E9198E3B-73B0-4404-A975-416528A504FD}" destId="{AA96BEE0-8DB7-4910-86CF-92DD8ACC9526}" srcOrd="1" destOrd="0" presId="urn:microsoft.com/office/officeart/2005/8/layout/chevron2"/>
    <dgm:cxn modelId="{2922548E-E76B-48A9-B921-6EC96AA1CF39}" type="presParOf" srcId="{FEF3ADAA-E46B-40F1-85A3-D7AEC5762D07}" destId="{5ED286E3-274E-497B-B659-6354D48D1149}" srcOrd="9" destOrd="0" presId="urn:microsoft.com/office/officeart/2005/8/layout/chevron2"/>
    <dgm:cxn modelId="{94E19AF1-4BF0-4083-9DAA-FA6FC1B1EAE6}" type="presParOf" srcId="{FEF3ADAA-E46B-40F1-85A3-D7AEC5762D07}" destId="{65B9921A-1462-450E-AF7A-A5E5137CA1BB}" srcOrd="10" destOrd="0" presId="urn:microsoft.com/office/officeart/2005/8/layout/chevron2"/>
    <dgm:cxn modelId="{6690FCA7-7C43-4E84-A121-EACE44B3959E}" type="presParOf" srcId="{65B9921A-1462-450E-AF7A-A5E5137CA1BB}" destId="{BE8CE138-4909-4C1A-A37D-B9425A810480}" srcOrd="0" destOrd="0" presId="urn:microsoft.com/office/officeart/2005/8/layout/chevron2"/>
    <dgm:cxn modelId="{54DE1446-5460-4618-B8C5-312D454B8B14}" type="presParOf" srcId="{65B9921A-1462-450E-AF7A-A5E5137CA1BB}" destId="{96E95FA2-7874-437A-A76A-4AAD0658023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FAC87E-F123-480E-962D-35122A00747E}" type="doc">
      <dgm:prSet loTypeId="urn:microsoft.com/office/officeart/2005/8/layout/chevron2" loCatId="Inbox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s-ES"/>
        </a:p>
      </dgm:t>
    </dgm:pt>
    <dgm:pt modelId="{DD5F48CF-72B7-409F-9EC2-1A7AC9F6E4B4}">
      <dgm:prSet phldrT="[Texto]" custT="1"/>
      <dgm:spPr>
        <a:solidFill>
          <a:srgbClr val="00B050"/>
        </a:solidFill>
        <a:ln>
          <a:solidFill>
            <a:srgbClr val="00B050"/>
          </a:solidFill>
        </a:ln>
      </dgm:spPr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s-EC" sz="16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1</a:t>
          </a:r>
          <a:endParaRPr lang="es-ES" sz="1600" dirty="0">
            <a:latin typeface="Arial Narrow" panose="020B0606020202030204" pitchFamily="34" charset="0"/>
          </a:endParaRPr>
        </a:p>
      </dgm:t>
    </dgm:pt>
    <dgm:pt modelId="{3AC9299B-D747-48B5-83C8-F93FE69507EB}" type="parTrans" cxnId="{ACEE5559-B2C7-4F96-9CF1-C9D56DD2E43B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4D0B58A3-D5DF-4830-983B-BA39554D63DF}" type="sibTrans" cxnId="{ACEE5559-B2C7-4F96-9CF1-C9D56DD2E43B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7A1706AD-026C-4CD5-B238-2AE12E65DCE9}">
      <dgm:prSet custT="1"/>
      <dgm:spPr>
        <a:solidFill>
          <a:srgbClr val="00B0F0"/>
        </a:solidFill>
        <a:ln>
          <a:solidFill>
            <a:srgbClr val="00B0F0"/>
          </a:solidFill>
        </a:ln>
      </dgm:spPr>
      <dgm:t>
        <a:bodyPr/>
        <a:lstStyle/>
        <a:p>
          <a:r>
            <a:rPr lang="es-EC" sz="16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2</a:t>
          </a:r>
          <a:endParaRPr lang="es-MX" sz="1600" dirty="0">
            <a:effectLst/>
            <a:latin typeface="Arial Narrow" panose="020B0606020202030204" pitchFamily="34" charset="0"/>
          </a:endParaRPr>
        </a:p>
      </dgm:t>
    </dgm:pt>
    <dgm:pt modelId="{29C1D9D8-26D6-48DB-B1CD-6A312A02A9FC}" type="parTrans" cxnId="{874D88EF-C6BE-4EB9-A9C3-55BA9DC16D72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A0DB0906-6455-4BBD-A579-021D05FD0825}" type="sibTrans" cxnId="{874D88EF-C6BE-4EB9-A9C3-55BA9DC16D72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1B6DF164-CD4A-4D46-B15C-543A6C828302}">
      <dgm:prSet phldrT="[Texto]" custT="1"/>
      <dgm:spPr>
        <a:ln>
          <a:solidFill>
            <a:srgbClr val="B32320"/>
          </a:solidFill>
          <a:prstDash val="dash"/>
        </a:ln>
      </dgm:spPr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s-ES" sz="1800" dirty="0">
              <a:latin typeface="Arial Narrow" panose="020B0606020202030204" pitchFamily="34" charset="0"/>
            </a:rPr>
            <a:t>Avance socioeconómico y empoderamiento</a:t>
          </a:r>
        </a:p>
      </dgm:t>
    </dgm:pt>
    <dgm:pt modelId="{74BD3445-EABC-418B-964F-714C476134C9}" type="parTrans" cxnId="{0403AF20-FFB1-49BD-A470-E4041C29B154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87E8ADC9-7423-42FB-BDA1-4798EA40A563}" type="sibTrans" cxnId="{0403AF20-FFB1-49BD-A470-E4041C29B154}">
      <dgm:prSet/>
      <dgm:spPr/>
      <dgm:t>
        <a:bodyPr/>
        <a:lstStyle/>
        <a:p>
          <a:endParaRPr lang="en-US" sz="4800">
            <a:latin typeface="Arial Narrow" panose="020B0606020202030204" pitchFamily="34" charset="0"/>
          </a:endParaRPr>
        </a:p>
      </dgm:t>
    </dgm:pt>
    <dgm:pt modelId="{347BB348-0E4C-4A67-9DE4-C3E4E14459B1}">
      <dgm:prSet custT="1"/>
      <dgm:spPr>
        <a:ln>
          <a:solidFill>
            <a:srgbClr val="B32320"/>
          </a:solidFill>
          <a:prstDash val="dash"/>
        </a:ln>
      </dgm:spPr>
      <dgm:t>
        <a:bodyPr/>
        <a:lstStyle/>
        <a:p>
          <a:r>
            <a:rPr lang="es-EC" sz="18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Generación de empleo en zonas vulnerables</a:t>
          </a:r>
          <a:endParaRPr lang="es-MX" sz="1800" dirty="0">
            <a:effectLst/>
            <a:latin typeface="Arial Narrow" panose="020B0606020202030204" pitchFamily="34" charset="0"/>
          </a:endParaRPr>
        </a:p>
      </dgm:t>
    </dgm:pt>
    <dgm:pt modelId="{347DCF73-62B3-498C-B15B-891D8323AD11}" type="parTrans" cxnId="{0CBB2FCF-9044-4BBE-BAC2-0F18D083F8E3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E2582B68-F86E-496C-9936-99AD99528F5E}" type="sibTrans" cxnId="{0CBB2FCF-9044-4BBE-BAC2-0F18D083F8E3}">
      <dgm:prSet/>
      <dgm:spPr/>
      <dgm:t>
        <a:bodyPr/>
        <a:lstStyle/>
        <a:p>
          <a:endParaRPr lang="en-US" sz="4800">
            <a:latin typeface="Arial Narrow" panose="020B0606020202030204" pitchFamily="34" charset="0"/>
          </a:endParaRPr>
        </a:p>
      </dgm:t>
    </dgm:pt>
    <dgm:pt modelId="{6D1ACD3B-9066-44FB-B8C2-82667534F444}">
      <dgm:prSet custT="1"/>
      <dgm:spPr>
        <a:solidFill>
          <a:schemeClr val="accent4">
            <a:lumMod val="50000"/>
          </a:schemeClr>
        </a:solidFill>
        <a:ln>
          <a:solidFill>
            <a:schemeClr val="accent4">
              <a:lumMod val="50000"/>
            </a:schemeClr>
          </a:solidFill>
        </a:ln>
      </dgm:spPr>
      <dgm:t>
        <a:bodyPr/>
        <a:lstStyle/>
        <a:p>
          <a:r>
            <a:rPr lang="es-EC" sz="16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3</a:t>
          </a:r>
          <a:endParaRPr lang="es-MX" sz="1600" dirty="0">
            <a:effectLst/>
            <a:latin typeface="Arial Narrow" panose="020B0606020202030204" pitchFamily="34" charset="0"/>
          </a:endParaRPr>
        </a:p>
      </dgm:t>
    </dgm:pt>
    <dgm:pt modelId="{594CD6FB-14FA-45C3-8EC7-8A7403F4043D}" type="parTrans" cxnId="{DF91292F-4E1C-4E3F-B1C1-20716A4B5F70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1D8A8660-C6EC-4289-8CED-3F23A433506B}" type="sibTrans" cxnId="{DF91292F-4E1C-4E3F-B1C1-20716A4B5F70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C6BD7FA7-91F0-4F27-A51B-CD27AA485AE0}">
      <dgm:prSet custT="1"/>
      <dgm:spPr>
        <a:solidFill>
          <a:schemeClr val="tx2">
            <a:lumMod val="75000"/>
          </a:schemeClr>
        </a:solidFill>
        <a:ln>
          <a:solidFill>
            <a:schemeClr val="tx2">
              <a:lumMod val="75000"/>
            </a:schemeClr>
          </a:solidFill>
        </a:ln>
      </dgm:spPr>
      <dgm:t>
        <a:bodyPr/>
        <a:lstStyle/>
        <a:p>
          <a:r>
            <a:rPr lang="es-EC" sz="16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4</a:t>
          </a:r>
          <a:endParaRPr lang="es-MX" sz="1600" dirty="0">
            <a:effectLst/>
            <a:latin typeface="Arial Narrow" panose="020B0606020202030204" pitchFamily="34" charset="0"/>
          </a:endParaRPr>
        </a:p>
      </dgm:t>
    </dgm:pt>
    <dgm:pt modelId="{7860F336-4C44-4E86-B5CD-318372171311}" type="parTrans" cxnId="{29E8A47E-F54B-42AD-B8C2-BA3EE5B46A9B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2364F8F9-101E-4564-8485-5FDA50996906}" type="sibTrans" cxnId="{29E8A47E-F54B-42AD-B8C2-BA3EE5B46A9B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D5905B18-07A2-4AF8-8073-71D04AAEF85A}">
      <dgm:prSet custT="1"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r>
            <a:rPr lang="es-EC" sz="16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5</a:t>
          </a:r>
          <a:endParaRPr lang="es-MX" sz="1600" dirty="0">
            <a:effectLst/>
            <a:latin typeface="Arial Narrow" panose="020B0606020202030204" pitchFamily="34" charset="0"/>
          </a:endParaRPr>
        </a:p>
      </dgm:t>
    </dgm:pt>
    <dgm:pt modelId="{27F8420A-A53F-464D-9B31-D058B3716CF5}" type="parTrans" cxnId="{F586EF74-4742-4C5F-9539-722A850060D2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8E6B1BD3-3CC1-41FD-92C5-8796CE6C2800}" type="sibTrans" cxnId="{F586EF74-4742-4C5F-9539-722A850060D2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B0545446-7B4D-436F-A8C5-886EDC796B01}">
      <dgm:prSet custT="1"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r>
            <a:rPr lang="es-EC" sz="16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6</a:t>
          </a:r>
          <a:endParaRPr lang="es-MX" sz="1600" dirty="0">
            <a:effectLst/>
            <a:latin typeface="Arial Narrow" panose="020B0606020202030204" pitchFamily="34" charset="0"/>
          </a:endParaRPr>
        </a:p>
      </dgm:t>
    </dgm:pt>
    <dgm:pt modelId="{2F4C25C0-7501-4D06-99A6-286F9FE3BFFC}" type="parTrans" cxnId="{1EFFA377-3A10-46C1-9CA6-DCEC224815CF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AD4B0947-91FE-4FB9-A3F1-094C8CEFF15B}" type="sibTrans" cxnId="{1EFFA377-3A10-46C1-9CA6-DCEC224815CF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00F4BAFC-2459-4FB5-BDF7-D046B84DA5BF}">
      <dgm:prSet custT="1"/>
      <dgm:spPr>
        <a:ln>
          <a:solidFill>
            <a:srgbClr val="B32320"/>
          </a:solidFill>
          <a:prstDash val="dash"/>
        </a:ln>
      </dgm:spPr>
      <dgm:t>
        <a:bodyPr/>
        <a:lstStyle/>
        <a:p>
          <a:r>
            <a:rPr lang="es-EC" sz="18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Seguridad alimentaria</a:t>
          </a:r>
          <a:endParaRPr lang="es-MX" sz="1800" dirty="0">
            <a:effectLst/>
            <a:latin typeface="Arial Narrow" panose="020B0606020202030204" pitchFamily="34" charset="0"/>
          </a:endParaRPr>
        </a:p>
      </dgm:t>
    </dgm:pt>
    <dgm:pt modelId="{F2D98BF5-DD0F-4C5F-A0C3-D7F89B5FABEC}" type="parTrans" cxnId="{766073BE-0AFF-4A4A-9185-833276C9FE75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0A9A1ECE-E125-48B9-BCD7-22256D46206C}" type="sibTrans" cxnId="{766073BE-0AFF-4A4A-9185-833276C9FE75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D2F616D3-CA3A-4CA0-830D-7691D2381A70}">
      <dgm:prSet custT="1"/>
      <dgm:spPr>
        <a:ln>
          <a:solidFill>
            <a:srgbClr val="B32320"/>
          </a:solidFill>
          <a:prstDash val="dash"/>
        </a:ln>
      </dgm:spPr>
      <dgm:t>
        <a:bodyPr/>
        <a:lstStyle/>
        <a:p>
          <a:r>
            <a:rPr lang="es-EC" sz="18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Microcrédito</a:t>
          </a:r>
          <a:endParaRPr lang="es-MX" sz="1800" dirty="0">
            <a:effectLst/>
            <a:latin typeface="Arial Narrow" panose="020B0606020202030204" pitchFamily="34" charset="0"/>
          </a:endParaRPr>
        </a:p>
      </dgm:t>
    </dgm:pt>
    <dgm:pt modelId="{A5D8AB5F-A563-4AB0-8376-90813B5AE119}" type="parTrans" cxnId="{7162E152-B2BD-43B5-AE01-845CC9C241E7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8FFD183D-4D3E-4A31-9F26-FEA46BC330E3}" type="sibTrans" cxnId="{7162E152-B2BD-43B5-AE01-845CC9C241E7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5780BD8F-BD0C-46CC-B270-28EF13F8F65A}">
      <dgm:prSet custT="1"/>
      <dgm:spPr>
        <a:ln>
          <a:solidFill>
            <a:srgbClr val="B32320"/>
          </a:solidFill>
          <a:prstDash val="dash"/>
        </a:ln>
      </dgm:spPr>
      <dgm:t>
        <a:bodyPr/>
        <a:lstStyle/>
        <a:p>
          <a:r>
            <a:rPr lang="es-EC" sz="18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Vivienda asequible</a:t>
          </a:r>
          <a:endParaRPr lang="es-MX" sz="1800" dirty="0">
            <a:effectLst/>
            <a:latin typeface="Arial Narrow" panose="020B0606020202030204" pitchFamily="34" charset="0"/>
          </a:endParaRPr>
        </a:p>
      </dgm:t>
    </dgm:pt>
    <dgm:pt modelId="{C12565C7-E6A1-467C-A5BE-E12BF55E2CB7}" type="parTrans" cxnId="{FD5E3A3C-2ED0-4D81-BFC4-BAF1C92248CF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97CA0D23-1E0D-41D3-B0AC-841A80C7E9CA}" type="sibTrans" cxnId="{FD5E3A3C-2ED0-4D81-BFC4-BAF1C92248CF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C6F04FAE-BA1B-49EE-8953-5F25E1A86968}">
      <dgm:prSet custT="1"/>
      <dgm:spPr>
        <a:ln>
          <a:solidFill>
            <a:srgbClr val="B32320"/>
          </a:solidFill>
          <a:prstDash val="dash"/>
        </a:ln>
      </dgm:spPr>
      <dgm:t>
        <a:bodyPr/>
        <a:lstStyle/>
        <a:p>
          <a:r>
            <a:rPr lang="es-EC" sz="18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Entre otros..</a:t>
          </a:r>
          <a:br>
            <a:rPr lang="es-EC" sz="18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</a:br>
          <a:endParaRPr lang="es-MX" sz="1800" dirty="0">
            <a:effectLst/>
            <a:latin typeface="Arial Narrow" panose="020B0606020202030204" pitchFamily="34" charset="0"/>
          </a:endParaRPr>
        </a:p>
      </dgm:t>
    </dgm:pt>
    <dgm:pt modelId="{7FD3B102-7FB3-4941-A233-D1773DB84093}" type="parTrans" cxnId="{0941A98D-C21B-4820-96F4-1F3867099B58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CFDEC0DE-7680-47E9-90C4-6428DDF4502B}" type="sibTrans" cxnId="{0941A98D-C21B-4820-96F4-1F3867099B58}">
      <dgm:prSet/>
      <dgm:spPr/>
      <dgm:t>
        <a:bodyPr/>
        <a:lstStyle/>
        <a:p>
          <a:endParaRPr lang="es-ES" sz="4800">
            <a:latin typeface="Arial Narrow" panose="020B0606020202030204" pitchFamily="34" charset="0"/>
          </a:endParaRPr>
        </a:p>
      </dgm:t>
    </dgm:pt>
    <dgm:pt modelId="{9BB9B917-EE96-402B-A1A9-5134C7151035}">
      <dgm:prSet custT="1"/>
      <dgm:spPr>
        <a:ln>
          <a:solidFill>
            <a:srgbClr val="B32320"/>
          </a:solidFill>
          <a:prstDash val="dash"/>
        </a:ln>
      </dgm:spPr>
      <dgm:t>
        <a:bodyPr/>
        <a:lstStyle/>
        <a:p>
          <a:endParaRPr lang="es-MX" sz="1800" dirty="0">
            <a:effectLst/>
            <a:latin typeface="Arial Narrow" panose="020B0606020202030204" pitchFamily="34" charset="0"/>
          </a:endParaRPr>
        </a:p>
      </dgm:t>
    </dgm:pt>
    <dgm:pt modelId="{AC3798D3-5396-412B-B586-02EEDDD9CD2D}" type="parTrans" cxnId="{B20B3BAA-BE7E-4A03-9D6C-4923C0BEEBB1}">
      <dgm:prSet/>
      <dgm:spPr/>
      <dgm:t>
        <a:bodyPr/>
        <a:lstStyle/>
        <a:p>
          <a:endParaRPr lang="es-ES"/>
        </a:p>
      </dgm:t>
    </dgm:pt>
    <dgm:pt modelId="{DAE955C1-B1AE-412E-8790-E3199731D9AE}" type="sibTrans" cxnId="{B20B3BAA-BE7E-4A03-9D6C-4923C0BEEBB1}">
      <dgm:prSet/>
      <dgm:spPr/>
      <dgm:t>
        <a:bodyPr/>
        <a:lstStyle/>
        <a:p>
          <a:endParaRPr lang="es-ES"/>
        </a:p>
      </dgm:t>
    </dgm:pt>
    <dgm:pt modelId="{FEF3ADAA-E46B-40F1-85A3-D7AEC5762D07}" type="pres">
      <dgm:prSet presAssocID="{A1FAC87E-F123-480E-962D-35122A00747E}" presName="linearFlow" presStyleCnt="0">
        <dgm:presLayoutVars>
          <dgm:dir/>
          <dgm:animLvl val="lvl"/>
          <dgm:resizeHandles val="exact"/>
        </dgm:presLayoutVars>
      </dgm:prSet>
      <dgm:spPr/>
    </dgm:pt>
    <dgm:pt modelId="{19C72EE2-9EBF-49D8-A2CC-BA8A976FD759}" type="pres">
      <dgm:prSet presAssocID="{DD5F48CF-72B7-409F-9EC2-1A7AC9F6E4B4}" presName="composite" presStyleCnt="0"/>
      <dgm:spPr/>
    </dgm:pt>
    <dgm:pt modelId="{A25C2131-D960-484B-B7C0-950E02710261}" type="pres">
      <dgm:prSet presAssocID="{DD5F48CF-72B7-409F-9EC2-1A7AC9F6E4B4}" presName="parentText" presStyleLbl="alignNode1" presStyleIdx="0" presStyleCnt="6" custLinFactNeighborY="2576">
        <dgm:presLayoutVars>
          <dgm:chMax val="1"/>
          <dgm:bulletEnabled val="1"/>
        </dgm:presLayoutVars>
      </dgm:prSet>
      <dgm:spPr/>
    </dgm:pt>
    <dgm:pt modelId="{D0A784AF-DEB3-4EA0-BFE9-2CA5B0303452}" type="pres">
      <dgm:prSet presAssocID="{DD5F48CF-72B7-409F-9EC2-1A7AC9F6E4B4}" presName="descendantText" presStyleLbl="alignAcc1" presStyleIdx="0" presStyleCnt="6">
        <dgm:presLayoutVars>
          <dgm:bulletEnabled val="1"/>
        </dgm:presLayoutVars>
      </dgm:prSet>
      <dgm:spPr/>
    </dgm:pt>
    <dgm:pt modelId="{8A1CE897-1F90-4B77-890B-A23CB16FD959}" type="pres">
      <dgm:prSet presAssocID="{4D0B58A3-D5DF-4830-983B-BA39554D63DF}" presName="sp" presStyleCnt="0"/>
      <dgm:spPr/>
    </dgm:pt>
    <dgm:pt modelId="{025FDED4-1D77-44FA-8332-4F91F1EFEBE8}" type="pres">
      <dgm:prSet presAssocID="{7A1706AD-026C-4CD5-B238-2AE12E65DCE9}" presName="composite" presStyleCnt="0"/>
      <dgm:spPr/>
    </dgm:pt>
    <dgm:pt modelId="{95ECF45E-8AA2-49A3-90F6-9D2C16583E13}" type="pres">
      <dgm:prSet presAssocID="{7A1706AD-026C-4CD5-B238-2AE12E65DCE9}" presName="parentText" presStyleLbl="alignNode1" presStyleIdx="1" presStyleCnt="6" custLinFactNeighborY="10">
        <dgm:presLayoutVars>
          <dgm:chMax val="1"/>
          <dgm:bulletEnabled val="1"/>
        </dgm:presLayoutVars>
      </dgm:prSet>
      <dgm:spPr/>
    </dgm:pt>
    <dgm:pt modelId="{6DB5E154-ADCC-4683-9F23-5B3D6142B349}" type="pres">
      <dgm:prSet presAssocID="{7A1706AD-026C-4CD5-B238-2AE12E65DCE9}" presName="descendantText" presStyleLbl="alignAcc1" presStyleIdx="1" presStyleCnt="6">
        <dgm:presLayoutVars>
          <dgm:bulletEnabled val="1"/>
        </dgm:presLayoutVars>
      </dgm:prSet>
      <dgm:spPr/>
    </dgm:pt>
    <dgm:pt modelId="{0239FEF9-2E65-42A2-9DDB-66E1A93A7C28}" type="pres">
      <dgm:prSet presAssocID="{A0DB0906-6455-4BBD-A579-021D05FD0825}" presName="sp" presStyleCnt="0"/>
      <dgm:spPr/>
    </dgm:pt>
    <dgm:pt modelId="{9C8BA9BD-D442-4456-A551-2B4358DEBE7F}" type="pres">
      <dgm:prSet presAssocID="{6D1ACD3B-9066-44FB-B8C2-82667534F444}" presName="composite" presStyleCnt="0"/>
      <dgm:spPr/>
    </dgm:pt>
    <dgm:pt modelId="{0D717C9E-C468-452E-999B-0BADC60EB1EF}" type="pres">
      <dgm:prSet presAssocID="{6D1ACD3B-9066-44FB-B8C2-82667534F444}" presName="parentText" presStyleLbl="alignNode1" presStyleIdx="2" presStyleCnt="6" custLinFactNeighborY="2837">
        <dgm:presLayoutVars>
          <dgm:chMax val="1"/>
          <dgm:bulletEnabled val="1"/>
        </dgm:presLayoutVars>
      </dgm:prSet>
      <dgm:spPr/>
    </dgm:pt>
    <dgm:pt modelId="{E5A1FAB9-1C3F-4932-999F-5BA20645D185}" type="pres">
      <dgm:prSet presAssocID="{6D1ACD3B-9066-44FB-B8C2-82667534F444}" presName="descendantText" presStyleLbl="alignAcc1" presStyleIdx="2" presStyleCnt="6">
        <dgm:presLayoutVars>
          <dgm:bulletEnabled val="1"/>
        </dgm:presLayoutVars>
      </dgm:prSet>
      <dgm:spPr/>
    </dgm:pt>
    <dgm:pt modelId="{B8EE5B3D-32B9-49F5-92AB-6CBD5DA4FB2F}" type="pres">
      <dgm:prSet presAssocID="{1D8A8660-C6EC-4289-8CED-3F23A433506B}" presName="sp" presStyleCnt="0"/>
      <dgm:spPr/>
    </dgm:pt>
    <dgm:pt modelId="{D48BCF2B-10AC-47DA-A6D6-5B6501194558}" type="pres">
      <dgm:prSet presAssocID="{C6BD7FA7-91F0-4F27-A51B-CD27AA485AE0}" presName="composite" presStyleCnt="0"/>
      <dgm:spPr/>
    </dgm:pt>
    <dgm:pt modelId="{410A97CC-C4A7-45AF-AA1D-F426D0ACF95E}" type="pres">
      <dgm:prSet presAssocID="{C6BD7FA7-91F0-4F27-A51B-CD27AA485AE0}" presName="parentText" presStyleLbl="alignNode1" presStyleIdx="3" presStyleCnt="6" custLinFactNeighborY="-2827">
        <dgm:presLayoutVars>
          <dgm:chMax val="1"/>
          <dgm:bulletEnabled val="1"/>
        </dgm:presLayoutVars>
      </dgm:prSet>
      <dgm:spPr/>
    </dgm:pt>
    <dgm:pt modelId="{BCC44405-2588-47A7-B2EB-2FE5EF7C4D18}" type="pres">
      <dgm:prSet presAssocID="{C6BD7FA7-91F0-4F27-A51B-CD27AA485AE0}" presName="descendantText" presStyleLbl="alignAcc1" presStyleIdx="3" presStyleCnt="6">
        <dgm:presLayoutVars>
          <dgm:bulletEnabled val="1"/>
        </dgm:presLayoutVars>
      </dgm:prSet>
      <dgm:spPr/>
    </dgm:pt>
    <dgm:pt modelId="{A5648257-DB63-417B-B37E-5A22B477D5EC}" type="pres">
      <dgm:prSet presAssocID="{2364F8F9-101E-4564-8485-5FDA50996906}" presName="sp" presStyleCnt="0"/>
      <dgm:spPr/>
    </dgm:pt>
    <dgm:pt modelId="{E9198E3B-73B0-4404-A975-416528A504FD}" type="pres">
      <dgm:prSet presAssocID="{D5905B18-07A2-4AF8-8073-71D04AAEF85A}" presName="composite" presStyleCnt="0"/>
      <dgm:spPr/>
    </dgm:pt>
    <dgm:pt modelId="{85DD6518-171B-460A-ADA0-9A1D9AE214D8}" type="pres">
      <dgm:prSet presAssocID="{D5905B18-07A2-4AF8-8073-71D04AAEF85A}" presName="parentText" presStyleLbl="alignNode1" presStyleIdx="4" presStyleCnt="6" custLinFactNeighborY="-2827">
        <dgm:presLayoutVars>
          <dgm:chMax val="1"/>
          <dgm:bulletEnabled val="1"/>
        </dgm:presLayoutVars>
      </dgm:prSet>
      <dgm:spPr/>
    </dgm:pt>
    <dgm:pt modelId="{AA96BEE0-8DB7-4910-86CF-92DD8ACC9526}" type="pres">
      <dgm:prSet presAssocID="{D5905B18-07A2-4AF8-8073-71D04AAEF85A}" presName="descendantText" presStyleLbl="alignAcc1" presStyleIdx="4" presStyleCnt="6">
        <dgm:presLayoutVars>
          <dgm:bulletEnabled val="1"/>
        </dgm:presLayoutVars>
      </dgm:prSet>
      <dgm:spPr/>
    </dgm:pt>
    <dgm:pt modelId="{5ED286E3-274E-497B-B659-6354D48D1149}" type="pres">
      <dgm:prSet presAssocID="{8E6B1BD3-3CC1-41FD-92C5-8796CE6C2800}" presName="sp" presStyleCnt="0"/>
      <dgm:spPr/>
    </dgm:pt>
    <dgm:pt modelId="{65B9921A-1462-450E-AF7A-A5E5137CA1BB}" type="pres">
      <dgm:prSet presAssocID="{B0545446-7B4D-436F-A8C5-886EDC796B01}" presName="composite" presStyleCnt="0"/>
      <dgm:spPr/>
    </dgm:pt>
    <dgm:pt modelId="{BE8CE138-4909-4C1A-A37D-B9425A810480}" type="pres">
      <dgm:prSet presAssocID="{B0545446-7B4D-436F-A8C5-886EDC796B01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96E95FA2-7874-437A-A76A-4AAD06580232}" type="pres">
      <dgm:prSet presAssocID="{B0545446-7B4D-436F-A8C5-886EDC796B01}" presName="descendantText" presStyleLbl="alignAcc1" presStyleIdx="5" presStyleCnt="6" custLinFactNeighborY="4480">
        <dgm:presLayoutVars>
          <dgm:bulletEnabled val="1"/>
        </dgm:presLayoutVars>
      </dgm:prSet>
      <dgm:spPr/>
    </dgm:pt>
  </dgm:ptLst>
  <dgm:cxnLst>
    <dgm:cxn modelId="{7B4AB616-40E5-4487-B89D-1252614C1A5C}" type="presOf" srcId="{00F4BAFC-2459-4FB5-BDF7-D046B84DA5BF}" destId="{E5A1FAB9-1C3F-4932-999F-5BA20645D185}" srcOrd="0" destOrd="0" presId="urn:microsoft.com/office/officeart/2005/8/layout/chevron2"/>
    <dgm:cxn modelId="{0403AF20-FFB1-49BD-A470-E4041C29B154}" srcId="{DD5F48CF-72B7-409F-9EC2-1A7AC9F6E4B4}" destId="{1B6DF164-CD4A-4D46-B15C-543A6C828302}" srcOrd="0" destOrd="0" parTransId="{74BD3445-EABC-418B-964F-714C476134C9}" sibTransId="{87E8ADC9-7423-42FB-BDA1-4798EA40A563}"/>
    <dgm:cxn modelId="{9E969928-2DE8-4D12-B587-1C04DB21296B}" type="presOf" srcId="{B0545446-7B4D-436F-A8C5-886EDC796B01}" destId="{BE8CE138-4909-4C1A-A37D-B9425A810480}" srcOrd="0" destOrd="0" presId="urn:microsoft.com/office/officeart/2005/8/layout/chevron2"/>
    <dgm:cxn modelId="{DF91292F-4E1C-4E3F-B1C1-20716A4B5F70}" srcId="{A1FAC87E-F123-480E-962D-35122A00747E}" destId="{6D1ACD3B-9066-44FB-B8C2-82667534F444}" srcOrd="2" destOrd="0" parTransId="{594CD6FB-14FA-45C3-8EC7-8A7403F4043D}" sibTransId="{1D8A8660-C6EC-4289-8CED-3F23A433506B}"/>
    <dgm:cxn modelId="{771F3D32-350E-4C90-89FF-7F540DDD3F8F}" type="presOf" srcId="{C6BD7FA7-91F0-4F27-A51B-CD27AA485AE0}" destId="{410A97CC-C4A7-45AF-AA1D-F426D0ACF95E}" srcOrd="0" destOrd="0" presId="urn:microsoft.com/office/officeart/2005/8/layout/chevron2"/>
    <dgm:cxn modelId="{FD5E3A3C-2ED0-4D81-BFC4-BAF1C92248CF}" srcId="{D5905B18-07A2-4AF8-8073-71D04AAEF85A}" destId="{5780BD8F-BD0C-46CC-B270-28EF13F8F65A}" srcOrd="0" destOrd="0" parTransId="{C12565C7-E6A1-467C-A5BE-E12BF55E2CB7}" sibTransId="{97CA0D23-1E0D-41D3-B0AC-841A80C7E9CA}"/>
    <dgm:cxn modelId="{1A9C2645-D32B-4754-90AC-CEC2B14C24F5}" type="presOf" srcId="{1B6DF164-CD4A-4D46-B15C-543A6C828302}" destId="{D0A784AF-DEB3-4EA0-BFE9-2CA5B0303452}" srcOrd="0" destOrd="0" presId="urn:microsoft.com/office/officeart/2005/8/layout/chevron2"/>
    <dgm:cxn modelId="{7162E152-B2BD-43B5-AE01-845CC9C241E7}" srcId="{C6BD7FA7-91F0-4F27-A51B-CD27AA485AE0}" destId="{D2F616D3-CA3A-4CA0-830D-7691D2381A70}" srcOrd="0" destOrd="0" parTransId="{A5D8AB5F-A563-4AB0-8376-90813B5AE119}" sibTransId="{8FFD183D-4D3E-4A31-9F26-FEA46BC330E3}"/>
    <dgm:cxn modelId="{ACEE5559-B2C7-4F96-9CF1-C9D56DD2E43B}" srcId="{A1FAC87E-F123-480E-962D-35122A00747E}" destId="{DD5F48CF-72B7-409F-9EC2-1A7AC9F6E4B4}" srcOrd="0" destOrd="0" parTransId="{3AC9299B-D747-48B5-83C8-F93FE69507EB}" sibTransId="{4D0B58A3-D5DF-4830-983B-BA39554D63DF}"/>
    <dgm:cxn modelId="{15414F6B-E3AC-418F-BC6D-DFCA8F3668AF}" type="presOf" srcId="{C6F04FAE-BA1B-49EE-8953-5F25E1A86968}" destId="{96E95FA2-7874-437A-A76A-4AAD06580232}" srcOrd="0" destOrd="1" presId="urn:microsoft.com/office/officeart/2005/8/layout/chevron2"/>
    <dgm:cxn modelId="{F586EF74-4742-4C5F-9539-722A850060D2}" srcId="{A1FAC87E-F123-480E-962D-35122A00747E}" destId="{D5905B18-07A2-4AF8-8073-71D04AAEF85A}" srcOrd="4" destOrd="0" parTransId="{27F8420A-A53F-464D-9B31-D058B3716CF5}" sibTransId="{8E6B1BD3-3CC1-41FD-92C5-8796CE6C2800}"/>
    <dgm:cxn modelId="{1EFFA377-3A10-46C1-9CA6-DCEC224815CF}" srcId="{A1FAC87E-F123-480E-962D-35122A00747E}" destId="{B0545446-7B4D-436F-A8C5-886EDC796B01}" srcOrd="5" destOrd="0" parTransId="{2F4C25C0-7501-4D06-99A6-286F9FE3BFFC}" sibTransId="{AD4B0947-91FE-4FB9-A3F1-094C8CEFF15B}"/>
    <dgm:cxn modelId="{29E8A47E-F54B-42AD-B8C2-BA3EE5B46A9B}" srcId="{A1FAC87E-F123-480E-962D-35122A00747E}" destId="{C6BD7FA7-91F0-4F27-A51B-CD27AA485AE0}" srcOrd="3" destOrd="0" parTransId="{7860F336-4C44-4E86-B5CD-318372171311}" sibTransId="{2364F8F9-101E-4564-8485-5FDA50996906}"/>
    <dgm:cxn modelId="{C75B5184-EA1A-4B35-A377-6F09ACA14571}" type="presOf" srcId="{A1FAC87E-F123-480E-962D-35122A00747E}" destId="{FEF3ADAA-E46B-40F1-85A3-D7AEC5762D07}" srcOrd="0" destOrd="0" presId="urn:microsoft.com/office/officeart/2005/8/layout/chevron2"/>
    <dgm:cxn modelId="{AA6F1B89-B2C0-49B9-8D2F-0396A1BFF97A}" type="presOf" srcId="{6D1ACD3B-9066-44FB-B8C2-82667534F444}" destId="{0D717C9E-C468-452E-999B-0BADC60EB1EF}" srcOrd="0" destOrd="0" presId="urn:microsoft.com/office/officeart/2005/8/layout/chevron2"/>
    <dgm:cxn modelId="{7E20DD8B-8E4C-4B62-AF28-DE9582835FAE}" type="presOf" srcId="{D2F616D3-CA3A-4CA0-830D-7691D2381A70}" destId="{BCC44405-2588-47A7-B2EB-2FE5EF7C4D18}" srcOrd="0" destOrd="0" presId="urn:microsoft.com/office/officeart/2005/8/layout/chevron2"/>
    <dgm:cxn modelId="{0941A98D-C21B-4820-96F4-1F3867099B58}" srcId="{B0545446-7B4D-436F-A8C5-886EDC796B01}" destId="{C6F04FAE-BA1B-49EE-8953-5F25E1A86968}" srcOrd="1" destOrd="0" parTransId="{7FD3B102-7FB3-4941-A233-D1773DB84093}" sibTransId="{CFDEC0DE-7680-47E9-90C4-6428DDF4502B}"/>
    <dgm:cxn modelId="{B20B3BAA-BE7E-4A03-9D6C-4923C0BEEBB1}" srcId="{B0545446-7B4D-436F-A8C5-886EDC796B01}" destId="{9BB9B917-EE96-402B-A1A9-5134C7151035}" srcOrd="0" destOrd="0" parTransId="{AC3798D3-5396-412B-B586-02EEDDD9CD2D}" sibTransId="{DAE955C1-B1AE-412E-8790-E3199731D9AE}"/>
    <dgm:cxn modelId="{839DA2B1-D858-4AC0-9603-CE9D3C1F4004}" type="presOf" srcId="{D5905B18-07A2-4AF8-8073-71D04AAEF85A}" destId="{85DD6518-171B-460A-ADA0-9A1D9AE214D8}" srcOrd="0" destOrd="0" presId="urn:microsoft.com/office/officeart/2005/8/layout/chevron2"/>
    <dgm:cxn modelId="{49D44EBE-8860-4119-8F2F-3DB9B96F1C0C}" type="presOf" srcId="{9BB9B917-EE96-402B-A1A9-5134C7151035}" destId="{96E95FA2-7874-437A-A76A-4AAD06580232}" srcOrd="0" destOrd="0" presId="urn:microsoft.com/office/officeart/2005/8/layout/chevron2"/>
    <dgm:cxn modelId="{766073BE-0AFF-4A4A-9185-833276C9FE75}" srcId="{6D1ACD3B-9066-44FB-B8C2-82667534F444}" destId="{00F4BAFC-2459-4FB5-BDF7-D046B84DA5BF}" srcOrd="0" destOrd="0" parTransId="{F2D98BF5-DD0F-4C5F-A0C3-D7F89B5FABEC}" sibTransId="{0A9A1ECE-E125-48B9-BCD7-22256D46206C}"/>
    <dgm:cxn modelId="{FB6886CE-8BA2-4BFF-94B5-68D7512D6FA6}" type="presOf" srcId="{7A1706AD-026C-4CD5-B238-2AE12E65DCE9}" destId="{95ECF45E-8AA2-49A3-90F6-9D2C16583E13}" srcOrd="0" destOrd="0" presId="urn:microsoft.com/office/officeart/2005/8/layout/chevron2"/>
    <dgm:cxn modelId="{0CBB2FCF-9044-4BBE-BAC2-0F18D083F8E3}" srcId="{7A1706AD-026C-4CD5-B238-2AE12E65DCE9}" destId="{347BB348-0E4C-4A67-9DE4-C3E4E14459B1}" srcOrd="0" destOrd="0" parTransId="{347DCF73-62B3-498C-B15B-891D8323AD11}" sibTransId="{E2582B68-F86E-496C-9936-99AD99528F5E}"/>
    <dgm:cxn modelId="{9C55F3D0-A031-4299-BAF5-4D49AF40018D}" type="presOf" srcId="{5780BD8F-BD0C-46CC-B270-28EF13F8F65A}" destId="{AA96BEE0-8DB7-4910-86CF-92DD8ACC9526}" srcOrd="0" destOrd="0" presId="urn:microsoft.com/office/officeart/2005/8/layout/chevron2"/>
    <dgm:cxn modelId="{AA8AAED7-13D1-45AC-B8C8-B8CDD0AC1219}" type="presOf" srcId="{DD5F48CF-72B7-409F-9EC2-1A7AC9F6E4B4}" destId="{A25C2131-D960-484B-B7C0-950E02710261}" srcOrd="0" destOrd="0" presId="urn:microsoft.com/office/officeart/2005/8/layout/chevron2"/>
    <dgm:cxn modelId="{7CE3C7E0-51B2-45C9-9988-36E77551989F}" type="presOf" srcId="{347BB348-0E4C-4A67-9DE4-C3E4E14459B1}" destId="{6DB5E154-ADCC-4683-9F23-5B3D6142B349}" srcOrd="0" destOrd="0" presId="urn:microsoft.com/office/officeart/2005/8/layout/chevron2"/>
    <dgm:cxn modelId="{874D88EF-C6BE-4EB9-A9C3-55BA9DC16D72}" srcId="{A1FAC87E-F123-480E-962D-35122A00747E}" destId="{7A1706AD-026C-4CD5-B238-2AE12E65DCE9}" srcOrd="1" destOrd="0" parTransId="{29C1D9D8-26D6-48DB-B1CD-6A312A02A9FC}" sibTransId="{A0DB0906-6455-4BBD-A579-021D05FD0825}"/>
    <dgm:cxn modelId="{995B869A-54B3-4AA9-B465-9AB4A960BECA}" type="presParOf" srcId="{FEF3ADAA-E46B-40F1-85A3-D7AEC5762D07}" destId="{19C72EE2-9EBF-49D8-A2CC-BA8A976FD759}" srcOrd="0" destOrd="0" presId="urn:microsoft.com/office/officeart/2005/8/layout/chevron2"/>
    <dgm:cxn modelId="{5125C272-670D-4136-BC37-A9EACF1E635E}" type="presParOf" srcId="{19C72EE2-9EBF-49D8-A2CC-BA8A976FD759}" destId="{A25C2131-D960-484B-B7C0-950E02710261}" srcOrd="0" destOrd="0" presId="urn:microsoft.com/office/officeart/2005/8/layout/chevron2"/>
    <dgm:cxn modelId="{A687D263-D07B-4362-9C52-5463062D8342}" type="presParOf" srcId="{19C72EE2-9EBF-49D8-A2CC-BA8A976FD759}" destId="{D0A784AF-DEB3-4EA0-BFE9-2CA5B0303452}" srcOrd="1" destOrd="0" presId="urn:microsoft.com/office/officeart/2005/8/layout/chevron2"/>
    <dgm:cxn modelId="{D474F4B7-AA7D-4566-B712-1B6E4D352E9D}" type="presParOf" srcId="{FEF3ADAA-E46B-40F1-85A3-D7AEC5762D07}" destId="{8A1CE897-1F90-4B77-890B-A23CB16FD959}" srcOrd="1" destOrd="0" presId="urn:microsoft.com/office/officeart/2005/8/layout/chevron2"/>
    <dgm:cxn modelId="{890FB568-0C1E-4E3E-BEDA-3B5FE670FF71}" type="presParOf" srcId="{FEF3ADAA-E46B-40F1-85A3-D7AEC5762D07}" destId="{025FDED4-1D77-44FA-8332-4F91F1EFEBE8}" srcOrd="2" destOrd="0" presId="urn:microsoft.com/office/officeart/2005/8/layout/chevron2"/>
    <dgm:cxn modelId="{F6276EC1-6125-4B98-9B8D-5968B564197B}" type="presParOf" srcId="{025FDED4-1D77-44FA-8332-4F91F1EFEBE8}" destId="{95ECF45E-8AA2-49A3-90F6-9D2C16583E13}" srcOrd="0" destOrd="0" presId="urn:microsoft.com/office/officeart/2005/8/layout/chevron2"/>
    <dgm:cxn modelId="{89C6E6BD-D2AF-4B13-BFEA-95B17BF907A8}" type="presParOf" srcId="{025FDED4-1D77-44FA-8332-4F91F1EFEBE8}" destId="{6DB5E154-ADCC-4683-9F23-5B3D6142B349}" srcOrd="1" destOrd="0" presId="urn:microsoft.com/office/officeart/2005/8/layout/chevron2"/>
    <dgm:cxn modelId="{1C391248-A722-40E7-95E8-CD849D9DDDD1}" type="presParOf" srcId="{FEF3ADAA-E46B-40F1-85A3-D7AEC5762D07}" destId="{0239FEF9-2E65-42A2-9DDB-66E1A93A7C28}" srcOrd="3" destOrd="0" presId="urn:microsoft.com/office/officeart/2005/8/layout/chevron2"/>
    <dgm:cxn modelId="{184DD958-01BD-41BE-845E-C9D95C0B8CA4}" type="presParOf" srcId="{FEF3ADAA-E46B-40F1-85A3-D7AEC5762D07}" destId="{9C8BA9BD-D442-4456-A551-2B4358DEBE7F}" srcOrd="4" destOrd="0" presId="urn:microsoft.com/office/officeart/2005/8/layout/chevron2"/>
    <dgm:cxn modelId="{A980C84A-1B80-4AB8-A181-6C12258960F4}" type="presParOf" srcId="{9C8BA9BD-D442-4456-A551-2B4358DEBE7F}" destId="{0D717C9E-C468-452E-999B-0BADC60EB1EF}" srcOrd="0" destOrd="0" presId="urn:microsoft.com/office/officeart/2005/8/layout/chevron2"/>
    <dgm:cxn modelId="{A2AB71AC-8A51-4019-B684-1A80912BA0C1}" type="presParOf" srcId="{9C8BA9BD-D442-4456-A551-2B4358DEBE7F}" destId="{E5A1FAB9-1C3F-4932-999F-5BA20645D185}" srcOrd="1" destOrd="0" presId="urn:microsoft.com/office/officeart/2005/8/layout/chevron2"/>
    <dgm:cxn modelId="{F047DD71-F8D3-4C7F-AD59-EB81E712F555}" type="presParOf" srcId="{FEF3ADAA-E46B-40F1-85A3-D7AEC5762D07}" destId="{B8EE5B3D-32B9-49F5-92AB-6CBD5DA4FB2F}" srcOrd="5" destOrd="0" presId="urn:microsoft.com/office/officeart/2005/8/layout/chevron2"/>
    <dgm:cxn modelId="{A5CEDBFD-5B7E-45A2-AC85-07D474489744}" type="presParOf" srcId="{FEF3ADAA-E46B-40F1-85A3-D7AEC5762D07}" destId="{D48BCF2B-10AC-47DA-A6D6-5B6501194558}" srcOrd="6" destOrd="0" presId="urn:microsoft.com/office/officeart/2005/8/layout/chevron2"/>
    <dgm:cxn modelId="{7376EFFB-4333-462C-B185-BF45ECEF08C9}" type="presParOf" srcId="{D48BCF2B-10AC-47DA-A6D6-5B6501194558}" destId="{410A97CC-C4A7-45AF-AA1D-F426D0ACF95E}" srcOrd="0" destOrd="0" presId="urn:microsoft.com/office/officeart/2005/8/layout/chevron2"/>
    <dgm:cxn modelId="{3CFCEB91-5CBF-4093-8C9B-246269062677}" type="presParOf" srcId="{D48BCF2B-10AC-47DA-A6D6-5B6501194558}" destId="{BCC44405-2588-47A7-B2EB-2FE5EF7C4D18}" srcOrd="1" destOrd="0" presId="urn:microsoft.com/office/officeart/2005/8/layout/chevron2"/>
    <dgm:cxn modelId="{2DB81561-5E13-461C-85E8-7F29D8159AC1}" type="presParOf" srcId="{FEF3ADAA-E46B-40F1-85A3-D7AEC5762D07}" destId="{A5648257-DB63-417B-B37E-5A22B477D5EC}" srcOrd="7" destOrd="0" presId="urn:microsoft.com/office/officeart/2005/8/layout/chevron2"/>
    <dgm:cxn modelId="{1F7D6CE1-0957-48C3-A34C-62900620D66C}" type="presParOf" srcId="{FEF3ADAA-E46B-40F1-85A3-D7AEC5762D07}" destId="{E9198E3B-73B0-4404-A975-416528A504FD}" srcOrd="8" destOrd="0" presId="urn:microsoft.com/office/officeart/2005/8/layout/chevron2"/>
    <dgm:cxn modelId="{8DDC37D8-0923-4C2B-AC08-587CA671F56E}" type="presParOf" srcId="{E9198E3B-73B0-4404-A975-416528A504FD}" destId="{85DD6518-171B-460A-ADA0-9A1D9AE214D8}" srcOrd="0" destOrd="0" presId="urn:microsoft.com/office/officeart/2005/8/layout/chevron2"/>
    <dgm:cxn modelId="{70C43470-820E-47D9-92FC-18BF15A071B1}" type="presParOf" srcId="{E9198E3B-73B0-4404-A975-416528A504FD}" destId="{AA96BEE0-8DB7-4910-86CF-92DD8ACC9526}" srcOrd="1" destOrd="0" presId="urn:microsoft.com/office/officeart/2005/8/layout/chevron2"/>
    <dgm:cxn modelId="{2922548E-E76B-48A9-B921-6EC96AA1CF39}" type="presParOf" srcId="{FEF3ADAA-E46B-40F1-85A3-D7AEC5762D07}" destId="{5ED286E3-274E-497B-B659-6354D48D1149}" srcOrd="9" destOrd="0" presId="urn:microsoft.com/office/officeart/2005/8/layout/chevron2"/>
    <dgm:cxn modelId="{94E19AF1-4BF0-4083-9DAA-FA6FC1B1EAE6}" type="presParOf" srcId="{FEF3ADAA-E46B-40F1-85A3-D7AEC5762D07}" destId="{65B9921A-1462-450E-AF7A-A5E5137CA1BB}" srcOrd="10" destOrd="0" presId="urn:microsoft.com/office/officeart/2005/8/layout/chevron2"/>
    <dgm:cxn modelId="{6690FCA7-7C43-4E84-A121-EACE44B3959E}" type="presParOf" srcId="{65B9921A-1462-450E-AF7A-A5E5137CA1BB}" destId="{BE8CE138-4909-4C1A-A37D-B9425A810480}" srcOrd="0" destOrd="0" presId="urn:microsoft.com/office/officeart/2005/8/layout/chevron2"/>
    <dgm:cxn modelId="{54DE1446-5460-4618-B8C5-312D454B8B14}" type="presParOf" srcId="{65B9921A-1462-450E-AF7A-A5E5137CA1BB}" destId="{96E95FA2-7874-437A-A76A-4AAD0658023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5C2131-D960-484B-B7C0-950E02710261}">
      <dsp:nvSpPr>
        <dsp:cNvPr id="0" name=""/>
        <dsp:cNvSpPr/>
      </dsp:nvSpPr>
      <dsp:spPr>
        <a:xfrm rot="5400000">
          <a:off x="-88517" y="106852"/>
          <a:ext cx="590113" cy="413079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s-EC" sz="1600" kern="12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1</a:t>
          </a:r>
          <a:endParaRPr lang="es-ES" sz="1600" kern="1200" dirty="0">
            <a:latin typeface="Arial Narrow" panose="020B0606020202030204" pitchFamily="34" charset="0"/>
          </a:endParaRPr>
        </a:p>
      </dsp:txBody>
      <dsp:txXfrm rot="-5400000">
        <a:off x="1" y="224875"/>
        <a:ext cx="413079" cy="177034"/>
      </dsp:txXfrm>
    </dsp:sp>
    <dsp:sp modelId="{D0A784AF-DEB3-4EA0-BFE9-2CA5B0303452}">
      <dsp:nvSpPr>
        <dsp:cNvPr id="0" name=""/>
        <dsp:cNvSpPr/>
      </dsp:nvSpPr>
      <dsp:spPr>
        <a:xfrm rot="5400000">
          <a:off x="2822963" y="-2406750"/>
          <a:ext cx="383775" cy="5203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B050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s-ES" sz="1800" kern="1200" dirty="0">
              <a:latin typeface="Arial Narrow" panose="020B0606020202030204" pitchFamily="34" charset="0"/>
            </a:rPr>
            <a:t>Hipotecas y financiamiento de construcción verde</a:t>
          </a:r>
        </a:p>
      </dsp:txBody>
      <dsp:txXfrm rot="-5400000">
        <a:off x="413079" y="21868"/>
        <a:ext cx="5184810" cy="346307"/>
      </dsp:txXfrm>
    </dsp:sp>
    <dsp:sp modelId="{95ECF45E-8AA2-49A3-90F6-9D2C16583E13}">
      <dsp:nvSpPr>
        <dsp:cNvPr id="0" name=""/>
        <dsp:cNvSpPr/>
      </dsp:nvSpPr>
      <dsp:spPr>
        <a:xfrm rot="5400000">
          <a:off x="-88517" y="577300"/>
          <a:ext cx="590113" cy="413079"/>
        </a:xfrm>
        <a:prstGeom prst="chevron">
          <a:avLst/>
        </a:prstGeom>
        <a:solidFill>
          <a:srgbClr val="00B0F0"/>
        </a:solidFill>
        <a:ln w="12700" cap="flat" cmpd="sng" algn="ctr">
          <a:solidFill>
            <a:srgbClr val="00B0F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2</a:t>
          </a:r>
          <a:endParaRPr lang="es-MX" sz="1600" kern="1200" dirty="0">
            <a:effectLst/>
            <a:latin typeface="Arial Narrow" panose="020B0606020202030204" pitchFamily="34" charset="0"/>
          </a:endParaRPr>
        </a:p>
      </dsp:txBody>
      <dsp:txXfrm rot="-5400000">
        <a:off x="1" y="695323"/>
        <a:ext cx="413079" cy="177034"/>
      </dsp:txXfrm>
    </dsp:sp>
    <dsp:sp modelId="{6DB5E154-ADCC-4683-9F23-5B3D6142B349}">
      <dsp:nvSpPr>
        <dsp:cNvPr id="0" name=""/>
        <dsp:cNvSpPr/>
      </dsp:nvSpPr>
      <dsp:spPr>
        <a:xfrm rot="5400000">
          <a:off x="2823064" y="-1921260"/>
          <a:ext cx="383574" cy="5203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B050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1800" kern="12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Energía eficiente y renovable</a:t>
          </a:r>
          <a:endParaRPr lang="es-MX" sz="1800" kern="1200" dirty="0">
            <a:effectLst/>
            <a:latin typeface="Arial Narrow" panose="020B0606020202030204" pitchFamily="34" charset="0"/>
          </a:endParaRPr>
        </a:p>
      </dsp:txBody>
      <dsp:txXfrm rot="-5400000">
        <a:off x="413080" y="507449"/>
        <a:ext cx="5184819" cy="346124"/>
      </dsp:txXfrm>
    </dsp:sp>
    <dsp:sp modelId="{0D717C9E-C468-452E-999B-0BADC60EB1EF}">
      <dsp:nvSpPr>
        <dsp:cNvPr id="0" name=""/>
        <dsp:cNvSpPr/>
      </dsp:nvSpPr>
      <dsp:spPr>
        <a:xfrm rot="5400000">
          <a:off x="-88517" y="1079574"/>
          <a:ext cx="590113" cy="413079"/>
        </a:xfrm>
        <a:prstGeom prst="chevron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3</a:t>
          </a:r>
          <a:endParaRPr lang="es-MX" sz="1600" kern="1200" dirty="0">
            <a:effectLst/>
            <a:latin typeface="Arial Narrow" panose="020B0606020202030204" pitchFamily="34" charset="0"/>
          </a:endParaRPr>
        </a:p>
      </dsp:txBody>
      <dsp:txXfrm rot="-5400000">
        <a:off x="1" y="1197597"/>
        <a:ext cx="413079" cy="177034"/>
      </dsp:txXfrm>
    </dsp:sp>
    <dsp:sp modelId="{E5A1FAB9-1C3F-4932-999F-5BA20645D185}">
      <dsp:nvSpPr>
        <dsp:cNvPr id="0" name=""/>
        <dsp:cNvSpPr/>
      </dsp:nvSpPr>
      <dsp:spPr>
        <a:xfrm rot="5400000">
          <a:off x="2823064" y="-1435669"/>
          <a:ext cx="383574" cy="5203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B050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1800" kern="12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Manejo sostenible de desechos</a:t>
          </a:r>
          <a:endParaRPr lang="es-MX" sz="1800" kern="1200" dirty="0">
            <a:effectLst/>
            <a:latin typeface="Arial Narrow" panose="020B0606020202030204" pitchFamily="34" charset="0"/>
          </a:endParaRPr>
        </a:p>
      </dsp:txBody>
      <dsp:txXfrm rot="-5400000">
        <a:off x="413080" y="993040"/>
        <a:ext cx="5184819" cy="346124"/>
      </dsp:txXfrm>
    </dsp:sp>
    <dsp:sp modelId="{410A97CC-C4A7-45AF-AA1D-F426D0ACF95E}">
      <dsp:nvSpPr>
        <dsp:cNvPr id="0" name=""/>
        <dsp:cNvSpPr/>
      </dsp:nvSpPr>
      <dsp:spPr>
        <a:xfrm rot="5400000">
          <a:off x="-88517" y="1531741"/>
          <a:ext cx="590113" cy="413079"/>
        </a:xfrm>
        <a:prstGeom prst="chevron">
          <a:avLst/>
        </a:prstGeom>
        <a:solidFill>
          <a:schemeClr val="tx2">
            <a:lumMod val="75000"/>
          </a:schemeClr>
        </a:solidFill>
        <a:ln w="12700" cap="flat" cmpd="sng" algn="ctr">
          <a:solidFill>
            <a:schemeClr val="tx2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4</a:t>
          </a:r>
          <a:endParaRPr lang="es-MX" sz="1600" kern="1200" dirty="0">
            <a:effectLst/>
            <a:latin typeface="Arial Narrow" panose="020B0606020202030204" pitchFamily="34" charset="0"/>
          </a:endParaRPr>
        </a:p>
      </dsp:txBody>
      <dsp:txXfrm rot="-5400000">
        <a:off x="1" y="1649764"/>
        <a:ext cx="413079" cy="177034"/>
      </dsp:txXfrm>
    </dsp:sp>
    <dsp:sp modelId="{BCC44405-2588-47A7-B2EB-2FE5EF7C4D18}">
      <dsp:nvSpPr>
        <dsp:cNvPr id="0" name=""/>
        <dsp:cNvSpPr/>
      </dsp:nvSpPr>
      <dsp:spPr>
        <a:xfrm rot="5400000">
          <a:off x="2823064" y="-950077"/>
          <a:ext cx="383574" cy="5203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B050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1800" kern="12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Manejo sostenible de la tierra (agricultura y forestación)</a:t>
          </a:r>
          <a:endParaRPr lang="es-MX" sz="1800" kern="1200" dirty="0">
            <a:effectLst/>
            <a:latin typeface="Arial Narrow" panose="020B0606020202030204" pitchFamily="34" charset="0"/>
          </a:endParaRPr>
        </a:p>
      </dsp:txBody>
      <dsp:txXfrm rot="-5400000">
        <a:off x="413080" y="1478632"/>
        <a:ext cx="5184819" cy="346124"/>
      </dsp:txXfrm>
    </dsp:sp>
    <dsp:sp modelId="{85DD6518-171B-460A-ADA0-9A1D9AE214D8}">
      <dsp:nvSpPr>
        <dsp:cNvPr id="0" name=""/>
        <dsp:cNvSpPr/>
      </dsp:nvSpPr>
      <dsp:spPr>
        <a:xfrm rot="5400000">
          <a:off x="-88517" y="2017332"/>
          <a:ext cx="590113" cy="413079"/>
        </a:xfrm>
        <a:prstGeom prst="chevron">
          <a:avLst/>
        </a:prstGeom>
        <a:solidFill>
          <a:srgbClr val="FFC000"/>
        </a:solidFill>
        <a:ln w="12700" cap="flat" cmpd="sng" algn="ctr">
          <a:solidFill>
            <a:srgbClr val="FFC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5</a:t>
          </a:r>
          <a:endParaRPr lang="es-MX" sz="1600" kern="1200" dirty="0">
            <a:effectLst/>
            <a:latin typeface="Arial Narrow" panose="020B0606020202030204" pitchFamily="34" charset="0"/>
          </a:endParaRPr>
        </a:p>
      </dsp:txBody>
      <dsp:txXfrm rot="-5400000">
        <a:off x="1" y="2135355"/>
        <a:ext cx="413079" cy="177034"/>
      </dsp:txXfrm>
    </dsp:sp>
    <dsp:sp modelId="{AA96BEE0-8DB7-4910-86CF-92DD8ACC9526}">
      <dsp:nvSpPr>
        <dsp:cNvPr id="0" name=""/>
        <dsp:cNvSpPr/>
      </dsp:nvSpPr>
      <dsp:spPr>
        <a:xfrm rot="5400000">
          <a:off x="2823064" y="-464486"/>
          <a:ext cx="383574" cy="5203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B050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1800" kern="12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Conservación de la biodiversidad</a:t>
          </a:r>
          <a:endParaRPr lang="es-MX" sz="1800" kern="1200" dirty="0">
            <a:effectLst/>
            <a:latin typeface="Arial Narrow" panose="020B0606020202030204" pitchFamily="34" charset="0"/>
          </a:endParaRPr>
        </a:p>
      </dsp:txBody>
      <dsp:txXfrm rot="-5400000">
        <a:off x="413080" y="1964223"/>
        <a:ext cx="5184819" cy="346124"/>
      </dsp:txXfrm>
    </dsp:sp>
    <dsp:sp modelId="{BE8CE138-4909-4C1A-A37D-B9425A810480}">
      <dsp:nvSpPr>
        <dsp:cNvPr id="0" name=""/>
        <dsp:cNvSpPr/>
      </dsp:nvSpPr>
      <dsp:spPr>
        <a:xfrm rot="5400000">
          <a:off x="-88517" y="2519606"/>
          <a:ext cx="590113" cy="413079"/>
        </a:xfrm>
        <a:prstGeom prst="chevron">
          <a:avLst/>
        </a:prstGeom>
        <a:solidFill>
          <a:schemeClr val="accent2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6</a:t>
          </a:r>
          <a:endParaRPr lang="es-MX" sz="1600" kern="1200" dirty="0">
            <a:effectLst/>
            <a:latin typeface="Arial Narrow" panose="020B0606020202030204" pitchFamily="34" charset="0"/>
          </a:endParaRPr>
        </a:p>
      </dsp:txBody>
      <dsp:txXfrm rot="-5400000">
        <a:off x="1" y="2637629"/>
        <a:ext cx="413079" cy="177034"/>
      </dsp:txXfrm>
    </dsp:sp>
    <dsp:sp modelId="{96E95FA2-7874-437A-A76A-4AAD06580232}">
      <dsp:nvSpPr>
        <dsp:cNvPr id="0" name=""/>
        <dsp:cNvSpPr/>
      </dsp:nvSpPr>
      <dsp:spPr>
        <a:xfrm rot="5400000">
          <a:off x="2823064" y="38288"/>
          <a:ext cx="383574" cy="5203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B050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MX" sz="1800" kern="1200" dirty="0">
            <a:effectLst/>
            <a:latin typeface="Arial Narrow" panose="020B0606020202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1800" kern="12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Tratamiento de aguas residuales entre otros</a:t>
          </a:r>
          <a:br>
            <a:rPr lang="es-EC" sz="1800" kern="12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</a:br>
          <a:endParaRPr lang="es-MX" sz="1800" kern="1200" dirty="0">
            <a:effectLst/>
            <a:latin typeface="Arial Narrow" panose="020B0606020202030204" pitchFamily="34" charset="0"/>
          </a:endParaRPr>
        </a:p>
      </dsp:txBody>
      <dsp:txXfrm rot="-5400000">
        <a:off x="413080" y="2466998"/>
        <a:ext cx="5184819" cy="3461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5C2131-D960-484B-B7C0-950E02710261}">
      <dsp:nvSpPr>
        <dsp:cNvPr id="0" name=""/>
        <dsp:cNvSpPr/>
      </dsp:nvSpPr>
      <dsp:spPr>
        <a:xfrm rot="5400000">
          <a:off x="-88517" y="106852"/>
          <a:ext cx="590113" cy="413079"/>
        </a:xfrm>
        <a:prstGeom prst="chevron">
          <a:avLst/>
        </a:prstGeom>
        <a:solidFill>
          <a:srgbClr val="00B050"/>
        </a:solidFill>
        <a:ln w="12700" cap="flat" cmpd="sng" algn="ctr">
          <a:solidFill>
            <a:srgbClr val="00B0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s-EC" sz="1600" kern="12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1</a:t>
          </a:r>
          <a:endParaRPr lang="es-ES" sz="1600" kern="1200" dirty="0">
            <a:latin typeface="Arial Narrow" panose="020B0606020202030204" pitchFamily="34" charset="0"/>
          </a:endParaRPr>
        </a:p>
      </dsp:txBody>
      <dsp:txXfrm rot="-5400000">
        <a:off x="1" y="224875"/>
        <a:ext cx="413079" cy="177034"/>
      </dsp:txXfrm>
    </dsp:sp>
    <dsp:sp modelId="{D0A784AF-DEB3-4EA0-BFE9-2CA5B0303452}">
      <dsp:nvSpPr>
        <dsp:cNvPr id="0" name=""/>
        <dsp:cNvSpPr/>
      </dsp:nvSpPr>
      <dsp:spPr>
        <a:xfrm rot="5400000">
          <a:off x="2822963" y="-2406750"/>
          <a:ext cx="383775" cy="5203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B32320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s-ES" sz="1800" kern="1200" dirty="0">
              <a:latin typeface="Arial Narrow" panose="020B0606020202030204" pitchFamily="34" charset="0"/>
            </a:rPr>
            <a:t>Avance socioeconómico y empoderamiento</a:t>
          </a:r>
        </a:p>
      </dsp:txBody>
      <dsp:txXfrm rot="-5400000">
        <a:off x="413079" y="21868"/>
        <a:ext cx="5184810" cy="346307"/>
      </dsp:txXfrm>
    </dsp:sp>
    <dsp:sp modelId="{95ECF45E-8AA2-49A3-90F6-9D2C16583E13}">
      <dsp:nvSpPr>
        <dsp:cNvPr id="0" name=""/>
        <dsp:cNvSpPr/>
      </dsp:nvSpPr>
      <dsp:spPr>
        <a:xfrm rot="5400000">
          <a:off x="-88517" y="577300"/>
          <a:ext cx="590113" cy="413079"/>
        </a:xfrm>
        <a:prstGeom prst="chevron">
          <a:avLst/>
        </a:prstGeom>
        <a:solidFill>
          <a:srgbClr val="00B0F0"/>
        </a:solidFill>
        <a:ln w="12700" cap="flat" cmpd="sng" algn="ctr">
          <a:solidFill>
            <a:srgbClr val="00B0F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2</a:t>
          </a:r>
          <a:endParaRPr lang="es-MX" sz="1600" kern="1200" dirty="0">
            <a:effectLst/>
            <a:latin typeface="Arial Narrow" panose="020B0606020202030204" pitchFamily="34" charset="0"/>
          </a:endParaRPr>
        </a:p>
      </dsp:txBody>
      <dsp:txXfrm rot="-5400000">
        <a:off x="1" y="695323"/>
        <a:ext cx="413079" cy="177034"/>
      </dsp:txXfrm>
    </dsp:sp>
    <dsp:sp modelId="{6DB5E154-ADCC-4683-9F23-5B3D6142B349}">
      <dsp:nvSpPr>
        <dsp:cNvPr id="0" name=""/>
        <dsp:cNvSpPr/>
      </dsp:nvSpPr>
      <dsp:spPr>
        <a:xfrm rot="5400000">
          <a:off x="2823064" y="-1921260"/>
          <a:ext cx="383574" cy="5203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B32320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1800" kern="12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Generación de empleo en zonas vulnerables</a:t>
          </a:r>
          <a:endParaRPr lang="es-MX" sz="1800" kern="1200" dirty="0">
            <a:effectLst/>
            <a:latin typeface="Arial Narrow" panose="020B0606020202030204" pitchFamily="34" charset="0"/>
          </a:endParaRPr>
        </a:p>
      </dsp:txBody>
      <dsp:txXfrm rot="-5400000">
        <a:off x="413080" y="507449"/>
        <a:ext cx="5184819" cy="346124"/>
      </dsp:txXfrm>
    </dsp:sp>
    <dsp:sp modelId="{0D717C9E-C468-452E-999B-0BADC60EB1EF}">
      <dsp:nvSpPr>
        <dsp:cNvPr id="0" name=""/>
        <dsp:cNvSpPr/>
      </dsp:nvSpPr>
      <dsp:spPr>
        <a:xfrm rot="5400000">
          <a:off x="-88517" y="1079574"/>
          <a:ext cx="590113" cy="413079"/>
        </a:xfrm>
        <a:prstGeom prst="chevron">
          <a:avLst/>
        </a:prstGeom>
        <a:solidFill>
          <a:schemeClr val="accent4">
            <a:lumMod val="50000"/>
          </a:schemeClr>
        </a:solidFill>
        <a:ln w="12700" cap="flat" cmpd="sng" algn="ctr">
          <a:solidFill>
            <a:schemeClr val="accent4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3</a:t>
          </a:r>
          <a:endParaRPr lang="es-MX" sz="1600" kern="1200" dirty="0">
            <a:effectLst/>
            <a:latin typeface="Arial Narrow" panose="020B0606020202030204" pitchFamily="34" charset="0"/>
          </a:endParaRPr>
        </a:p>
      </dsp:txBody>
      <dsp:txXfrm rot="-5400000">
        <a:off x="1" y="1197597"/>
        <a:ext cx="413079" cy="177034"/>
      </dsp:txXfrm>
    </dsp:sp>
    <dsp:sp modelId="{E5A1FAB9-1C3F-4932-999F-5BA20645D185}">
      <dsp:nvSpPr>
        <dsp:cNvPr id="0" name=""/>
        <dsp:cNvSpPr/>
      </dsp:nvSpPr>
      <dsp:spPr>
        <a:xfrm rot="5400000">
          <a:off x="2823064" y="-1435669"/>
          <a:ext cx="383574" cy="5203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B32320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1800" kern="12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Seguridad alimentaria</a:t>
          </a:r>
          <a:endParaRPr lang="es-MX" sz="1800" kern="1200" dirty="0">
            <a:effectLst/>
            <a:latin typeface="Arial Narrow" panose="020B0606020202030204" pitchFamily="34" charset="0"/>
          </a:endParaRPr>
        </a:p>
      </dsp:txBody>
      <dsp:txXfrm rot="-5400000">
        <a:off x="413080" y="993040"/>
        <a:ext cx="5184819" cy="346124"/>
      </dsp:txXfrm>
    </dsp:sp>
    <dsp:sp modelId="{410A97CC-C4A7-45AF-AA1D-F426D0ACF95E}">
      <dsp:nvSpPr>
        <dsp:cNvPr id="0" name=""/>
        <dsp:cNvSpPr/>
      </dsp:nvSpPr>
      <dsp:spPr>
        <a:xfrm rot="5400000">
          <a:off x="-88517" y="1531741"/>
          <a:ext cx="590113" cy="413079"/>
        </a:xfrm>
        <a:prstGeom prst="chevron">
          <a:avLst/>
        </a:prstGeom>
        <a:solidFill>
          <a:schemeClr val="tx2">
            <a:lumMod val="75000"/>
          </a:schemeClr>
        </a:solidFill>
        <a:ln w="12700" cap="flat" cmpd="sng" algn="ctr">
          <a:solidFill>
            <a:schemeClr val="tx2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4</a:t>
          </a:r>
          <a:endParaRPr lang="es-MX" sz="1600" kern="1200" dirty="0">
            <a:effectLst/>
            <a:latin typeface="Arial Narrow" panose="020B0606020202030204" pitchFamily="34" charset="0"/>
          </a:endParaRPr>
        </a:p>
      </dsp:txBody>
      <dsp:txXfrm rot="-5400000">
        <a:off x="1" y="1649764"/>
        <a:ext cx="413079" cy="177034"/>
      </dsp:txXfrm>
    </dsp:sp>
    <dsp:sp modelId="{BCC44405-2588-47A7-B2EB-2FE5EF7C4D18}">
      <dsp:nvSpPr>
        <dsp:cNvPr id="0" name=""/>
        <dsp:cNvSpPr/>
      </dsp:nvSpPr>
      <dsp:spPr>
        <a:xfrm rot="5400000">
          <a:off x="2823064" y="-950077"/>
          <a:ext cx="383574" cy="5203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B32320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1800" kern="12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Microcrédito</a:t>
          </a:r>
          <a:endParaRPr lang="es-MX" sz="1800" kern="1200" dirty="0">
            <a:effectLst/>
            <a:latin typeface="Arial Narrow" panose="020B0606020202030204" pitchFamily="34" charset="0"/>
          </a:endParaRPr>
        </a:p>
      </dsp:txBody>
      <dsp:txXfrm rot="-5400000">
        <a:off x="413080" y="1478632"/>
        <a:ext cx="5184819" cy="346124"/>
      </dsp:txXfrm>
    </dsp:sp>
    <dsp:sp modelId="{85DD6518-171B-460A-ADA0-9A1D9AE214D8}">
      <dsp:nvSpPr>
        <dsp:cNvPr id="0" name=""/>
        <dsp:cNvSpPr/>
      </dsp:nvSpPr>
      <dsp:spPr>
        <a:xfrm rot="5400000">
          <a:off x="-88517" y="2017332"/>
          <a:ext cx="590113" cy="413079"/>
        </a:xfrm>
        <a:prstGeom prst="chevron">
          <a:avLst/>
        </a:prstGeom>
        <a:solidFill>
          <a:srgbClr val="FFC000"/>
        </a:solidFill>
        <a:ln w="12700" cap="flat" cmpd="sng" algn="ctr">
          <a:solidFill>
            <a:srgbClr val="FFC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5</a:t>
          </a:r>
          <a:endParaRPr lang="es-MX" sz="1600" kern="1200" dirty="0">
            <a:effectLst/>
            <a:latin typeface="Arial Narrow" panose="020B0606020202030204" pitchFamily="34" charset="0"/>
          </a:endParaRPr>
        </a:p>
      </dsp:txBody>
      <dsp:txXfrm rot="-5400000">
        <a:off x="1" y="2135355"/>
        <a:ext cx="413079" cy="177034"/>
      </dsp:txXfrm>
    </dsp:sp>
    <dsp:sp modelId="{AA96BEE0-8DB7-4910-86CF-92DD8ACC9526}">
      <dsp:nvSpPr>
        <dsp:cNvPr id="0" name=""/>
        <dsp:cNvSpPr/>
      </dsp:nvSpPr>
      <dsp:spPr>
        <a:xfrm rot="5400000">
          <a:off x="2823064" y="-464486"/>
          <a:ext cx="383574" cy="5203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B32320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1800" kern="12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Vivienda asequible</a:t>
          </a:r>
          <a:endParaRPr lang="es-MX" sz="1800" kern="1200" dirty="0">
            <a:effectLst/>
            <a:latin typeface="Arial Narrow" panose="020B0606020202030204" pitchFamily="34" charset="0"/>
          </a:endParaRPr>
        </a:p>
      </dsp:txBody>
      <dsp:txXfrm rot="-5400000">
        <a:off x="413080" y="1964223"/>
        <a:ext cx="5184819" cy="346124"/>
      </dsp:txXfrm>
    </dsp:sp>
    <dsp:sp modelId="{BE8CE138-4909-4C1A-A37D-B9425A810480}">
      <dsp:nvSpPr>
        <dsp:cNvPr id="0" name=""/>
        <dsp:cNvSpPr/>
      </dsp:nvSpPr>
      <dsp:spPr>
        <a:xfrm rot="5400000">
          <a:off x="-88517" y="2519606"/>
          <a:ext cx="590113" cy="413079"/>
        </a:xfrm>
        <a:prstGeom prst="chevron">
          <a:avLst/>
        </a:prstGeom>
        <a:solidFill>
          <a:schemeClr val="accent2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6</a:t>
          </a:r>
          <a:endParaRPr lang="es-MX" sz="1600" kern="1200" dirty="0">
            <a:effectLst/>
            <a:latin typeface="Arial Narrow" panose="020B0606020202030204" pitchFamily="34" charset="0"/>
          </a:endParaRPr>
        </a:p>
      </dsp:txBody>
      <dsp:txXfrm rot="-5400000">
        <a:off x="1" y="2637629"/>
        <a:ext cx="413079" cy="177034"/>
      </dsp:txXfrm>
    </dsp:sp>
    <dsp:sp modelId="{96E95FA2-7874-437A-A76A-4AAD06580232}">
      <dsp:nvSpPr>
        <dsp:cNvPr id="0" name=""/>
        <dsp:cNvSpPr/>
      </dsp:nvSpPr>
      <dsp:spPr>
        <a:xfrm rot="5400000">
          <a:off x="2823064" y="38288"/>
          <a:ext cx="383574" cy="520354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B32320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MX" sz="1800" kern="1200" dirty="0">
            <a:effectLst/>
            <a:latin typeface="Arial Narrow" panose="020B060602020203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1800" kern="12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  <a:t>Entre otros..</a:t>
          </a:r>
          <a:br>
            <a:rPr lang="es-EC" sz="1800" kern="1200" dirty="0">
              <a:effectLst/>
              <a:latin typeface="Arial Narrow" panose="020B0606020202030204" pitchFamily="34" charset="0"/>
              <a:ea typeface="Times New Roman" panose="02020603050405020304" pitchFamily="18" charset="0"/>
            </a:rPr>
          </a:br>
          <a:endParaRPr lang="es-MX" sz="1800" kern="1200" dirty="0">
            <a:effectLst/>
            <a:latin typeface="Arial Narrow" panose="020B0606020202030204" pitchFamily="34" charset="0"/>
          </a:endParaRPr>
        </a:p>
      </dsp:txBody>
      <dsp:txXfrm rot="-5400000">
        <a:off x="413080" y="2466998"/>
        <a:ext cx="5184819" cy="3461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CADF0D-72DD-BF45-AC7B-486375A2A376}" type="datetimeFigureOut">
              <a:rPr lang="es-EC" smtClean="0"/>
              <a:t>1/10/21</a:t>
            </a:fld>
            <a:endParaRPr lang="es-EC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27D8C-A5B6-1241-8135-0BE1C841F80F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373724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627D8C-A5B6-1241-8135-0BE1C841F80F}" type="slidenum">
              <a:rPr lang="es-EC" smtClean="0"/>
              <a:t>3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588099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627D8C-A5B6-1241-8135-0BE1C841F80F}" type="slidenum">
              <a:rPr lang="es-EC" smtClean="0"/>
              <a:t>25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100373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627D8C-A5B6-1241-8135-0BE1C841F80F}" type="slidenum">
              <a:rPr lang="es-EC" smtClean="0"/>
              <a:t>27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6521799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627D8C-A5B6-1241-8135-0BE1C841F80F}" type="slidenum">
              <a:rPr lang="es-EC" smtClean="0"/>
              <a:t>28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1611839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627D8C-A5B6-1241-8135-0BE1C841F80F}" type="slidenum">
              <a:rPr lang="es-EC" smtClean="0"/>
              <a:t>29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780470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627D8C-A5B6-1241-8135-0BE1C841F80F}" type="slidenum">
              <a:rPr lang="es-EC" smtClean="0"/>
              <a:t>4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02210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627D8C-A5B6-1241-8135-0BE1C841F80F}" type="slidenum">
              <a:rPr lang="es-EC" smtClean="0"/>
              <a:t>5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29850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627D8C-A5B6-1241-8135-0BE1C841F80F}" type="slidenum">
              <a:rPr lang="es-EC" smtClean="0"/>
              <a:t>6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929535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imagen de diapositiva 1">
            <a:extLst>
              <a:ext uri="{FF2B5EF4-FFF2-40B4-BE49-F238E27FC236}">
                <a16:creationId xmlns:a16="http://schemas.microsoft.com/office/drawing/2014/main" id="{31169521-E8EF-4A29-980C-2BD2D4A75D0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Marcador de notas 2">
            <a:extLst>
              <a:ext uri="{FF2B5EF4-FFF2-40B4-BE49-F238E27FC236}">
                <a16:creationId xmlns:a16="http://schemas.microsoft.com/office/drawing/2014/main" id="{BB242012-0216-481D-9448-A9B6925FAB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EE261F5-D022-400F-94BC-F60092D6AE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A2E3B1-5BD9-4FBA-8368-9FD007AD1674}" type="slidenum">
              <a:rPr lang="es-EC" smtClean="0"/>
              <a:pPr>
                <a:defRPr/>
              </a:pPr>
              <a:t>9</a:t>
            </a:fld>
            <a:endParaRPr lang="es-EC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627D8C-A5B6-1241-8135-0BE1C841F80F}" type="slidenum">
              <a:rPr lang="es-EC" smtClean="0"/>
              <a:t>10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3117093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627D8C-A5B6-1241-8135-0BE1C841F80F}" type="slidenum">
              <a:rPr kumimoji="0" lang="es-EC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s-EC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1596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627D8C-A5B6-1241-8135-0BE1C841F80F}" type="slidenum">
              <a:rPr kumimoji="0" lang="es-EC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s-EC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92376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627D8C-A5B6-1241-8135-0BE1C841F80F}" type="slidenum">
              <a:rPr kumimoji="0" lang="es-EC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s-EC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440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D224A2-F5A3-9745-91A9-DB26935EFC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E89CB3C-C166-8C4A-8C30-CDC923E3A5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DC6E241-A6DF-F246-9C3C-49519C2ED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9D9C-291C-0441-82B5-4DCAF450B09C}" type="datetimeFigureOut">
              <a:rPr lang="es-EC" smtClean="0"/>
              <a:t>1/10/21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6BC3121-0F49-6F4A-A70C-D53BD1388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A20C5CF-BE57-EE4C-8A1B-5229AD61F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CB0BE-61B2-564A-B395-50BE1D7164A3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570777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850D94-2823-AA46-9024-0C26115E4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3088C5C-BE36-EF4E-95BB-716ADA4DD0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E44A305-8BDE-FE46-BFF9-D4F3326BE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9D9C-291C-0441-82B5-4DCAF450B09C}" type="datetimeFigureOut">
              <a:rPr lang="es-EC" smtClean="0"/>
              <a:t>1/10/21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828F55A-7976-2640-82CC-E11CCF3A3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DD04CE2-DCB1-DF49-A9B4-767D728FE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CB0BE-61B2-564A-B395-50BE1D7164A3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951943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D9A38D2-3A0B-FF4C-9571-52592A6A8D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A771580-21E7-5E4E-A4A7-15BD48B803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0B24B53-4E33-914E-8F93-3235A478B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9D9C-291C-0441-82B5-4DCAF450B09C}" type="datetimeFigureOut">
              <a:rPr lang="es-EC" smtClean="0"/>
              <a:t>1/10/21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113C32B-9DDE-2B41-8B15-5C797C496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DA56EF6-0E27-9E41-A8A5-0A9E525C4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CB0BE-61B2-564A-B395-50BE1D7164A3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161140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B1814A-CDC4-174A-AAF0-5940123F9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194ECF-50A0-554F-99FD-11EEDF4B53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441B2B1-0FB0-BD4C-B4B4-536F9E2FD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9D9C-291C-0441-82B5-4DCAF450B09C}" type="datetimeFigureOut">
              <a:rPr lang="es-EC" smtClean="0"/>
              <a:t>1/10/21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0D14398-E9C9-3147-96D6-D714EEDF2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F90DEAB-D7F1-7A47-ACC4-5F91EFC70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CB0BE-61B2-564A-B395-50BE1D7164A3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679094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1593D6-E1A5-394B-89BD-283749AC5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23FAA0B-ABF1-C144-99D9-D9C2D60DB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D537A0E-4C23-7A49-AA74-8648B43E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9D9C-291C-0441-82B5-4DCAF450B09C}" type="datetimeFigureOut">
              <a:rPr lang="es-EC" smtClean="0"/>
              <a:t>1/10/21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DBC0DB1-600A-774C-A186-D99F3783E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57708FB-5A93-3443-AB26-EBCEAD87E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CB0BE-61B2-564A-B395-50BE1D7164A3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0297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D028C5-10CF-5D41-B869-0033EBEF5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30E1DF2-E564-E541-A749-7795A8CEDC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39159A5-0893-2D4E-8540-17C3162FAA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6729E71-D523-6A4C-9DD2-CBE44C495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9D9C-291C-0441-82B5-4DCAF450B09C}" type="datetimeFigureOut">
              <a:rPr lang="es-EC" smtClean="0"/>
              <a:t>1/10/21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7179228-A80E-0C48-81B7-90D3F60F8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B7B083D-C08B-6346-861C-3D4E8E0A6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CB0BE-61B2-564A-B395-50BE1D7164A3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331041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64FFD7-EC2C-404C-9092-333C35764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6B3D625-9FD7-E146-AC0E-3E5902EE8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84C1A0B-066D-C543-9DE7-2F00895160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7DF60F5-B8E4-074B-B3BF-832E0BAEE7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8AC1F26-901C-4C43-B2AA-2BA5E60983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69BBBD1-C604-C445-B0F9-2819608EC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9D9C-291C-0441-82B5-4DCAF450B09C}" type="datetimeFigureOut">
              <a:rPr lang="es-EC" smtClean="0"/>
              <a:t>1/10/21</a:t>
            </a:fld>
            <a:endParaRPr lang="es-EC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93E2BDE-211C-D445-AF1B-85D0F5ED4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4D3E488-5AF7-1746-BF30-6D652F590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CB0BE-61B2-564A-B395-50BE1D7164A3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500365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EE01E8-A1AC-5049-8BD9-8DCEC8DDD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A707B1E-39AA-A147-B145-159F657F9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9D9C-291C-0441-82B5-4DCAF450B09C}" type="datetimeFigureOut">
              <a:rPr lang="es-EC" smtClean="0"/>
              <a:t>1/10/21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8F15A40-B3E2-E14A-918D-64711A56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68ADEFF-4EB1-7843-B023-8A75305C8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CB0BE-61B2-564A-B395-50BE1D7164A3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329534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258C9B8-6FD9-1140-AFEB-00A5A35EF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9D9C-291C-0441-82B5-4DCAF450B09C}" type="datetimeFigureOut">
              <a:rPr lang="es-EC" smtClean="0"/>
              <a:t>1/10/21</a:t>
            </a:fld>
            <a:endParaRPr lang="es-EC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62F016C-3BA6-A749-895F-51C28895E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4A505E0-75D3-1340-8206-E7AF5844F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CB0BE-61B2-564A-B395-50BE1D7164A3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799482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889A68-4E6A-FA4B-9CAF-90E8823EB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22C257-5E6C-1247-94F0-0C8CCEC813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6B72528-92BE-5746-BE7B-90A152C13C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B7DE38E-A5F3-A94D-BBBA-14BCEB34A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9D9C-291C-0441-82B5-4DCAF450B09C}" type="datetimeFigureOut">
              <a:rPr lang="es-EC" smtClean="0"/>
              <a:t>1/10/21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C38B1AA-B247-3D4B-BA6B-8D75621B7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C396847-0C64-7140-A11A-6A96A11DA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CB0BE-61B2-564A-B395-50BE1D7164A3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634524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76320E-3734-8B45-8680-EB26E8D83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060534B-F633-F546-A8CE-B679293384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3A742BA-6E69-6B46-936B-597100D36F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C023A3A-8000-934D-8538-9522FDBFF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69D9C-291C-0441-82B5-4DCAF450B09C}" type="datetimeFigureOut">
              <a:rPr lang="es-EC" smtClean="0"/>
              <a:t>1/10/21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2F0285B-2597-B14E-8FFB-EF371CE99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854444D-ED91-114B-8831-0B757B86C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CB0BE-61B2-564A-B395-50BE1D7164A3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2879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A9D1503-33BC-8F40-9B91-11287DCB6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C6D469D-C86A-0E4F-ADAB-AA20E3290B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36336FA-A819-2045-A7EF-008A461DF3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69D9C-291C-0441-82B5-4DCAF450B09C}" type="datetimeFigureOut">
              <a:rPr lang="es-EC" smtClean="0"/>
              <a:t>1/10/21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DC04668-1B98-1D46-B9F8-683980ECE5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7DAEB57-82D4-9F42-BE59-1EB2F1D53C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CB0BE-61B2-564A-B395-50BE1D7164A3}" type="slidenum">
              <a:rPr lang="es-EC" smtClean="0"/>
              <a:t>‹#›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823711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18" Type="http://schemas.openxmlformats.org/officeDocument/2006/relationships/image" Target="../media/image60.png"/><Relationship Id="rId26" Type="http://schemas.openxmlformats.org/officeDocument/2006/relationships/image" Target="../media/image68.jpeg"/><Relationship Id="rId3" Type="http://schemas.openxmlformats.org/officeDocument/2006/relationships/image" Target="../media/image45.png"/><Relationship Id="rId21" Type="http://schemas.openxmlformats.org/officeDocument/2006/relationships/image" Target="../media/image63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17" Type="http://schemas.openxmlformats.org/officeDocument/2006/relationships/image" Target="../media/image59.png"/><Relationship Id="rId25" Type="http://schemas.openxmlformats.org/officeDocument/2006/relationships/image" Target="../media/image67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58.png"/><Relationship Id="rId20" Type="http://schemas.openxmlformats.org/officeDocument/2006/relationships/image" Target="../media/image62.jpeg"/><Relationship Id="rId29" Type="http://schemas.openxmlformats.org/officeDocument/2006/relationships/image" Target="../media/image7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24" Type="http://schemas.openxmlformats.org/officeDocument/2006/relationships/image" Target="../media/image66.png"/><Relationship Id="rId32" Type="http://schemas.openxmlformats.org/officeDocument/2006/relationships/image" Target="../media/image74.png"/><Relationship Id="rId5" Type="http://schemas.openxmlformats.org/officeDocument/2006/relationships/image" Target="../media/image47.jpeg"/><Relationship Id="rId15" Type="http://schemas.openxmlformats.org/officeDocument/2006/relationships/image" Target="../media/image57.png"/><Relationship Id="rId23" Type="http://schemas.openxmlformats.org/officeDocument/2006/relationships/image" Target="../media/image65.png"/><Relationship Id="rId28" Type="http://schemas.openxmlformats.org/officeDocument/2006/relationships/image" Target="../media/image70.png"/><Relationship Id="rId10" Type="http://schemas.openxmlformats.org/officeDocument/2006/relationships/image" Target="../media/image52.png"/><Relationship Id="rId19" Type="http://schemas.openxmlformats.org/officeDocument/2006/relationships/image" Target="../media/image61.png"/><Relationship Id="rId31" Type="http://schemas.openxmlformats.org/officeDocument/2006/relationships/image" Target="../media/image73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4" Type="http://schemas.openxmlformats.org/officeDocument/2006/relationships/image" Target="../media/image56.png"/><Relationship Id="rId22" Type="http://schemas.openxmlformats.org/officeDocument/2006/relationships/image" Target="../media/image64.png"/><Relationship Id="rId27" Type="http://schemas.openxmlformats.org/officeDocument/2006/relationships/image" Target="../media/image69.png"/><Relationship Id="rId30" Type="http://schemas.openxmlformats.org/officeDocument/2006/relationships/image" Target="../media/image7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svg"/><Relationship Id="rId13" Type="http://schemas.openxmlformats.org/officeDocument/2006/relationships/image" Target="../media/image86.png"/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12" Type="http://schemas.openxmlformats.org/officeDocument/2006/relationships/image" Target="../media/image85.sv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9.svg"/><Relationship Id="rId11" Type="http://schemas.openxmlformats.org/officeDocument/2006/relationships/image" Target="../media/image84.png"/><Relationship Id="rId5" Type="http://schemas.openxmlformats.org/officeDocument/2006/relationships/image" Target="../media/image78.png"/><Relationship Id="rId10" Type="http://schemas.openxmlformats.org/officeDocument/2006/relationships/image" Target="../media/image83.svg"/><Relationship Id="rId4" Type="http://schemas.openxmlformats.org/officeDocument/2006/relationships/image" Target="../media/image77.svg"/><Relationship Id="rId9" Type="http://schemas.openxmlformats.org/officeDocument/2006/relationships/image" Target="../media/image82.png"/><Relationship Id="rId14" Type="http://schemas.openxmlformats.org/officeDocument/2006/relationships/image" Target="../media/image87.sv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svg"/><Relationship Id="rId3" Type="http://schemas.openxmlformats.org/officeDocument/2006/relationships/image" Target="../media/image80.png"/><Relationship Id="rId7" Type="http://schemas.openxmlformats.org/officeDocument/2006/relationships/image" Target="../media/image9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9.svg"/><Relationship Id="rId5" Type="http://schemas.openxmlformats.org/officeDocument/2006/relationships/image" Target="../media/image88.png"/><Relationship Id="rId10" Type="http://schemas.openxmlformats.org/officeDocument/2006/relationships/image" Target="../media/image93.svg"/><Relationship Id="rId4" Type="http://schemas.openxmlformats.org/officeDocument/2006/relationships/image" Target="../media/image81.svg"/><Relationship Id="rId9" Type="http://schemas.openxmlformats.org/officeDocument/2006/relationships/image" Target="../media/image9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svg"/><Relationship Id="rId3" Type="http://schemas.openxmlformats.org/officeDocument/2006/relationships/image" Target="../media/image90.png"/><Relationship Id="rId7" Type="http://schemas.openxmlformats.org/officeDocument/2006/relationships/image" Target="../media/image9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5.svg"/><Relationship Id="rId5" Type="http://schemas.openxmlformats.org/officeDocument/2006/relationships/image" Target="../media/image84.png"/><Relationship Id="rId4" Type="http://schemas.openxmlformats.org/officeDocument/2006/relationships/image" Target="../media/image94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3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98.svg"/><Relationship Id="rId7" Type="http://schemas.openxmlformats.org/officeDocument/2006/relationships/image" Target="../media/image101.sv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100.svg"/><Relationship Id="rId4" Type="http://schemas.openxmlformats.org/officeDocument/2006/relationships/image" Target="../media/image99.png"/><Relationship Id="rId9" Type="http://schemas.openxmlformats.org/officeDocument/2006/relationships/image" Target="../media/image10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18" Type="http://schemas.openxmlformats.org/officeDocument/2006/relationships/image" Target="../media/image4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17" Type="http://schemas.openxmlformats.org/officeDocument/2006/relationships/image" Target="../media/image39.png"/><Relationship Id="rId2" Type="http://schemas.openxmlformats.org/officeDocument/2006/relationships/image" Target="../media/image24.png"/><Relationship Id="rId16" Type="http://schemas.openxmlformats.org/officeDocument/2006/relationships/image" Target="../media/image38.png"/><Relationship Id="rId20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19" Type="http://schemas.openxmlformats.org/officeDocument/2006/relationships/image" Target="../media/image41.emf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76B2A3-63F7-3C46-BB73-A69DD3FE74D8}"/>
              </a:ext>
            </a:extLst>
          </p:cNvPr>
          <p:cNvSpPr txBox="1"/>
          <p:nvPr/>
        </p:nvSpPr>
        <p:spPr>
          <a:xfrm>
            <a:off x="5345875" y="2392332"/>
            <a:ext cx="70702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4000" b="1" dirty="0">
                <a:solidFill>
                  <a:srgbClr val="002168"/>
                </a:solidFill>
              </a:rPr>
              <a:t>BOLSA DE VALORES </a:t>
            </a:r>
            <a:r>
              <a:rPr lang="es-EC" sz="4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QUITO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4ECDEB7-9A33-B144-B10B-25255F033C32}"/>
              </a:ext>
            </a:extLst>
          </p:cNvPr>
          <p:cNvSpPr txBox="1"/>
          <p:nvPr/>
        </p:nvSpPr>
        <p:spPr>
          <a:xfrm>
            <a:off x="0" y="3878846"/>
            <a:ext cx="1188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200" b="1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Mecanismos de Financiamiento</a:t>
            </a:r>
          </a:p>
          <a:p>
            <a:pPr algn="r"/>
            <a:r>
              <a:rPr lang="es-MX" sz="3200" b="1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 Oportunidades para la EPS</a:t>
            </a:r>
            <a:endParaRPr lang="es-EC" sz="3200" b="1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3AE0DE0B-6A1D-A343-8485-E421F3A09983}"/>
              </a:ext>
            </a:extLst>
          </p:cNvPr>
          <p:cNvSpPr/>
          <p:nvPr/>
        </p:nvSpPr>
        <p:spPr>
          <a:xfrm>
            <a:off x="8207251" y="5293209"/>
            <a:ext cx="3268133" cy="169472"/>
          </a:xfrm>
          <a:prstGeom prst="rect">
            <a:avLst/>
          </a:prstGeom>
          <a:solidFill>
            <a:srgbClr val="0021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02128D52-B4D7-3646-82E8-73B8A02A3103}"/>
              </a:ext>
            </a:extLst>
          </p:cNvPr>
          <p:cNvSpPr/>
          <p:nvPr/>
        </p:nvSpPr>
        <p:spPr>
          <a:xfrm flipV="1">
            <a:off x="11547837" y="5293209"/>
            <a:ext cx="327842" cy="169472"/>
          </a:xfrm>
          <a:prstGeom prst="rect">
            <a:avLst/>
          </a:prstGeom>
          <a:solidFill>
            <a:srgbClr val="DF0D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178C543-8406-3D43-9A39-D7D3D22C5317}"/>
              </a:ext>
            </a:extLst>
          </p:cNvPr>
          <p:cNvSpPr txBox="1"/>
          <p:nvPr/>
        </p:nvSpPr>
        <p:spPr>
          <a:xfrm>
            <a:off x="6790332" y="3100218"/>
            <a:ext cx="50853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4400" b="1" dirty="0">
                <a:solidFill>
                  <a:srgbClr val="0055B8"/>
                </a:solidFill>
              </a:rPr>
              <a:t>Mercado de Valores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779940F-7F2D-4E4F-9844-972363A0FFCA}"/>
              </a:ext>
            </a:extLst>
          </p:cNvPr>
          <p:cNvSpPr txBox="1"/>
          <p:nvPr/>
        </p:nvSpPr>
        <p:spPr>
          <a:xfrm>
            <a:off x="2996155" y="5237069"/>
            <a:ext cx="39386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000" b="1" dirty="0"/>
              <a:t>Ec.  César Robalino Aguirre</a:t>
            </a:r>
          </a:p>
          <a:p>
            <a:r>
              <a:rPr lang="es-EC" sz="2000" b="1" dirty="0"/>
              <a:t>Gerente General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11F9E25-BF64-40D8-B35E-24EA260F445F}"/>
              </a:ext>
            </a:extLst>
          </p:cNvPr>
          <p:cNvSpPr txBox="1"/>
          <p:nvPr/>
        </p:nvSpPr>
        <p:spPr>
          <a:xfrm>
            <a:off x="2996155" y="5929566"/>
            <a:ext cx="2194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/>
              <a:t>4 de octubre de 2021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65F1F70-4A86-43A9-AF09-DF6A2112A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28" y="5714840"/>
            <a:ext cx="1629002" cy="114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9040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adroTexto 46">
            <a:extLst>
              <a:ext uri="{FF2B5EF4-FFF2-40B4-BE49-F238E27FC236}">
                <a16:creationId xmlns:a16="http://schemas.microsoft.com/office/drawing/2014/main" id="{344EC897-3216-0545-BB47-7F57FFD98EFD}"/>
              </a:ext>
            </a:extLst>
          </p:cNvPr>
          <p:cNvSpPr txBox="1"/>
          <p:nvPr/>
        </p:nvSpPr>
        <p:spPr>
          <a:xfrm>
            <a:off x="0" y="0"/>
            <a:ext cx="78755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>
                <a:solidFill>
                  <a:srgbClr val="002168"/>
                </a:solidFill>
              </a:rPr>
              <a:t>TIPOS DE VALORES EN EL MERCADO DE VALORES</a:t>
            </a: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7B62B11F-0B4F-1744-8C62-3642E2C11BBB}"/>
              </a:ext>
            </a:extLst>
          </p:cNvPr>
          <p:cNvSpPr/>
          <p:nvPr/>
        </p:nvSpPr>
        <p:spPr>
          <a:xfrm>
            <a:off x="1865046" y="1639692"/>
            <a:ext cx="31499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altLang="es-EC" sz="2400" b="1" dirty="0">
                <a:solidFill>
                  <a:srgbClr val="C01C02"/>
                </a:solidFill>
                <a:cs typeface="Arial" panose="020B0604020202020204" pitchFamily="34" charset="0"/>
              </a:rPr>
              <a:t>RENTA FIJA</a:t>
            </a:r>
          </a:p>
          <a:p>
            <a:pPr algn="just"/>
            <a:endParaRPr lang="es-ES" altLang="es-EC" sz="2400" dirty="0">
              <a:cs typeface="Arial" panose="020B0604020202020204" pitchFamily="34" charset="0"/>
            </a:endParaRPr>
          </a:p>
          <a:p>
            <a:pPr algn="just"/>
            <a:endParaRPr lang="es-ES" altLang="es-EC" sz="2400" dirty="0">
              <a:cs typeface="Arial" panose="020B0604020202020204" pitchFamily="34" charset="0"/>
            </a:endParaRPr>
          </a:p>
        </p:txBody>
      </p:sp>
      <p:sp>
        <p:nvSpPr>
          <p:cNvPr id="51" name="Rectangle 2">
            <a:extLst>
              <a:ext uri="{FF2B5EF4-FFF2-40B4-BE49-F238E27FC236}">
                <a16:creationId xmlns:a16="http://schemas.microsoft.com/office/drawing/2014/main" id="{9D7D0E42-3B72-AC46-AE30-F2A1A91B9BD4}"/>
              </a:ext>
            </a:extLst>
          </p:cNvPr>
          <p:cNvSpPr txBox="1">
            <a:spLocks/>
          </p:cNvSpPr>
          <p:nvPr/>
        </p:nvSpPr>
        <p:spPr>
          <a:xfrm>
            <a:off x="7350196" y="1685637"/>
            <a:ext cx="2959184" cy="1077217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s-ES" altLang="es-EC" sz="2400" b="1" dirty="0">
                <a:solidFill>
                  <a:srgbClr val="C01C02"/>
                </a:solidFill>
                <a:latin typeface="+mn-lt"/>
                <a:cs typeface="Arial" panose="020B0604020202020204" pitchFamily="34" charset="0"/>
              </a:rPr>
              <a:t>RENTA VARIABLE</a:t>
            </a:r>
          </a:p>
        </p:txBody>
      </p:sp>
      <p:sp>
        <p:nvSpPr>
          <p:cNvPr id="52" name="Rectángulo 51">
            <a:extLst>
              <a:ext uri="{FF2B5EF4-FFF2-40B4-BE49-F238E27FC236}">
                <a16:creationId xmlns:a16="http://schemas.microsoft.com/office/drawing/2014/main" id="{7AA5DB4A-091A-2744-B6AD-9D74F11948A4}"/>
              </a:ext>
            </a:extLst>
          </p:cNvPr>
          <p:cNvSpPr/>
          <p:nvPr/>
        </p:nvSpPr>
        <p:spPr>
          <a:xfrm>
            <a:off x="1814733" y="2283117"/>
            <a:ext cx="38332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altLang="es-EC" dirty="0">
                <a:cs typeface="Arial" panose="020B0604020202020204" pitchFamily="34" charset="0"/>
              </a:rPr>
              <a:t>Son aquellos cuyo rendimiento está predeterminado en el momento de la emisión </a:t>
            </a:r>
            <a:r>
              <a:rPr lang="es-ES" altLang="es-EC" u="sng" dirty="0">
                <a:solidFill>
                  <a:srgbClr val="002168"/>
                </a:solidFill>
                <a:cs typeface="Arial" panose="020B0604020202020204" pitchFamily="34" charset="0"/>
              </a:rPr>
              <a:t>y aceptado por las partes</a:t>
            </a:r>
            <a:r>
              <a:rPr lang="es-ES" altLang="es-EC" dirty="0">
                <a:solidFill>
                  <a:srgbClr val="002168"/>
                </a:solidFill>
                <a:cs typeface="Arial" panose="020B0604020202020204" pitchFamily="34" charset="0"/>
              </a:rPr>
              <a:t>.</a:t>
            </a:r>
            <a:r>
              <a:rPr lang="es-ES" altLang="es-EC" dirty="0">
                <a:cs typeface="Arial" panose="020B0604020202020204" pitchFamily="34" charset="0"/>
              </a:rPr>
              <a:t> </a:t>
            </a:r>
          </a:p>
          <a:p>
            <a:pPr algn="just"/>
            <a:endParaRPr lang="es-ES" altLang="es-EC" dirty="0">
              <a:cs typeface="Arial" panose="020B0604020202020204" pitchFamily="34" charset="0"/>
            </a:endParaRPr>
          </a:p>
          <a:p>
            <a:pPr algn="just"/>
            <a:r>
              <a:rPr lang="es-ES" altLang="es-EC" dirty="0">
                <a:cs typeface="Arial" panose="020B0604020202020204" pitchFamily="34" charset="0"/>
              </a:rPr>
              <a:t>El rendimiento no depende de los resultados de la compañía emisora.</a:t>
            </a:r>
          </a:p>
        </p:txBody>
      </p:sp>
      <p:sp>
        <p:nvSpPr>
          <p:cNvPr id="53" name="Rectángulo 52">
            <a:extLst>
              <a:ext uri="{FF2B5EF4-FFF2-40B4-BE49-F238E27FC236}">
                <a16:creationId xmlns:a16="http://schemas.microsoft.com/office/drawing/2014/main" id="{06A87B4B-9873-9D46-B533-B2D1FA5C3569}"/>
              </a:ext>
            </a:extLst>
          </p:cNvPr>
          <p:cNvSpPr/>
          <p:nvPr/>
        </p:nvSpPr>
        <p:spPr>
          <a:xfrm>
            <a:off x="6663020" y="2136338"/>
            <a:ext cx="44785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altLang="es-EC" dirty="0">
                <a:cs typeface="Arial" panose="020B0604020202020204" pitchFamily="34" charset="0"/>
              </a:rPr>
              <a:t>Son los activos financieros que no tienen un vencimiento fijo y cuyo rendimiento variará según el desenvolvimiento del emisor.</a:t>
            </a:r>
          </a:p>
          <a:p>
            <a:pPr algn="just">
              <a:buFontTx/>
              <a:buNone/>
            </a:pPr>
            <a:endParaRPr lang="es-ES" altLang="es-EC" dirty="0">
              <a:cs typeface="Arial" panose="020B0604020202020204" pitchFamily="34" charset="0"/>
            </a:endParaRPr>
          </a:p>
          <a:p>
            <a:pPr algn="just"/>
            <a:r>
              <a:rPr lang="es-ES" altLang="es-EC" dirty="0">
                <a:cs typeface="Arial" panose="020B0604020202020204" pitchFamily="34" charset="0"/>
              </a:rPr>
              <a:t>El rendimiento puede ser obtenido por dividendos o por precio.  </a:t>
            </a:r>
          </a:p>
        </p:txBody>
      </p:sp>
      <p:sp>
        <p:nvSpPr>
          <p:cNvPr id="54" name="Line 5">
            <a:extLst>
              <a:ext uri="{FF2B5EF4-FFF2-40B4-BE49-F238E27FC236}">
                <a16:creationId xmlns:a16="http://schemas.microsoft.com/office/drawing/2014/main" id="{8F24DC2C-2B1F-B24B-9141-F366217D8626}"/>
              </a:ext>
            </a:extLst>
          </p:cNvPr>
          <p:cNvSpPr>
            <a:spLocks noChangeShapeType="1"/>
          </p:cNvSpPr>
          <p:nvPr/>
        </p:nvSpPr>
        <p:spPr bwMode="auto">
          <a:xfrm>
            <a:off x="6072554" y="1164091"/>
            <a:ext cx="0" cy="3097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s-MX" sz="240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8C71301-2BAC-4ED5-8E8E-244B15A03219}"/>
              </a:ext>
            </a:extLst>
          </p:cNvPr>
          <p:cNvSpPr txBox="1"/>
          <p:nvPr/>
        </p:nvSpPr>
        <p:spPr>
          <a:xfrm>
            <a:off x="3052689" y="5485994"/>
            <a:ext cx="16037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dirty="0"/>
              <a:t>99%</a:t>
            </a:r>
            <a:endParaRPr lang="es-EC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BD54D31-641F-4124-8C3C-09B76F928422}"/>
              </a:ext>
            </a:extLst>
          </p:cNvPr>
          <p:cNvSpPr txBox="1"/>
          <p:nvPr/>
        </p:nvSpPr>
        <p:spPr>
          <a:xfrm>
            <a:off x="8444067" y="5475819"/>
            <a:ext cx="16037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dirty="0"/>
              <a:t>1%</a:t>
            </a:r>
            <a:endParaRPr lang="es-EC" dirty="0"/>
          </a:p>
        </p:txBody>
      </p:sp>
      <p:sp>
        <p:nvSpPr>
          <p:cNvPr id="12" name="CuadroTexto 3">
            <a:extLst>
              <a:ext uri="{FF2B5EF4-FFF2-40B4-BE49-F238E27FC236}">
                <a16:creationId xmlns:a16="http://schemas.microsoft.com/office/drawing/2014/main" id="{CDDA3619-512A-4A5A-AAC8-FC714DECAB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8395" y="4723247"/>
            <a:ext cx="459475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n-US" sz="3200" b="1" dirty="0">
                <a:latin typeface="+mn-lt"/>
                <a:cs typeface="Arial" panose="020B0604020202020204" pitchFamily="34" charset="0"/>
              </a:rPr>
              <a:t>Distribución de Mercado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EE43648-1CA7-4595-B987-0E3DB34E0F91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18" name="Rectángulo 13">
              <a:extLst>
                <a:ext uri="{FF2B5EF4-FFF2-40B4-BE49-F238E27FC236}">
                  <a16:creationId xmlns:a16="http://schemas.microsoft.com/office/drawing/2014/main" id="{F3C11F02-6A2E-4E70-AB7E-D4585C210807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9" name="Rectángulo 14">
              <a:extLst>
                <a:ext uri="{FF2B5EF4-FFF2-40B4-BE49-F238E27FC236}">
                  <a16:creationId xmlns:a16="http://schemas.microsoft.com/office/drawing/2014/main" id="{F9F88DC5-9D76-4810-A07E-D61A0E827A95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  <p:extLst>
      <p:ext uri="{BB962C8B-B14F-4D97-AF65-F5344CB8AC3E}">
        <p14:creationId xmlns:p14="http://schemas.microsoft.com/office/powerpoint/2010/main" val="2256766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uadroTexto 15">
            <a:extLst>
              <a:ext uri="{FF2B5EF4-FFF2-40B4-BE49-F238E27FC236}">
                <a16:creationId xmlns:a16="http://schemas.microsoft.com/office/drawing/2014/main" id="{D48F0E48-447C-3242-833C-BE02DB011951}"/>
              </a:ext>
            </a:extLst>
          </p:cNvPr>
          <p:cNvSpPr txBox="1"/>
          <p:nvPr/>
        </p:nvSpPr>
        <p:spPr>
          <a:xfrm>
            <a:off x="0" y="0"/>
            <a:ext cx="7412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>
                <a:solidFill>
                  <a:srgbClr val="002168"/>
                </a:solidFill>
              </a:rPr>
              <a:t>REB - REGISTRO ESPECIAL BURSÁTIL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CED623E-2001-47CA-88F9-B4876A49E657}"/>
              </a:ext>
            </a:extLst>
          </p:cNvPr>
          <p:cNvSpPr txBox="1"/>
          <p:nvPr/>
        </p:nvSpPr>
        <p:spPr>
          <a:xfrm>
            <a:off x="885579" y="2069653"/>
            <a:ext cx="474659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 -REB- es un segmento permanente del mercado de valores </a:t>
            </a:r>
            <a:r>
              <a:rPr lang="es-MX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ecuatoriano creado exclusivamente para la negociación de valores emitidos por las pequeñas y/o medianas empresas -Pymes-y las organizaciones de la economía popular y solidaria</a:t>
            </a:r>
            <a:endParaRPr lang="es-EC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8B33FC8-0984-4477-958D-CF48162B992F}"/>
              </a:ext>
            </a:extLst>
          </p:cNvPr>
          <p:cNvSpPr txBox="1"/>
          <p:nvPr/>
        </p:nvSpPr>
        <p:spPr>
          <a:xfrm>
            <a:off x="5889712" y="4686023"/>
            <a:ext cx="5156702" cy="17953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es-MX" sz="2400" b="1" dirty="0">
                <a:effectLst/>
                <a:ea typeface="Calibri" panose="020F0502020204030204" pitchFamily="34" charset="0"/>
              </a:rPr>
              <a:t>Beneficios:</a:t>
            </a:r>
            <a:endParaRPr lang="es-EC" sz="2400" dirty="0">
              <a:effectLst/>
              <a:ea typeface="Calibri" panose="020F0502020204030204" pitchFamily="34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MX" sz="1600" dirty="0">
                <a:effectLst/>
                <a:ea typeface="Times New Roman" panose="02020603050405020304" pitchFamily="18" charset="0"/>
              </a:rPr>
              <a:t>Sin costo de Inscripción en el Catastro Publico</a:t>
            </a:r>
            <a:endParaRPr lang="es-EC" sz="1600" dirty="0">
              <a:effectLst/>
              <a:ea typeface="Calibri" panose="020F0502020204030204" pitchFamily="34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MX" sz="1600" dirty="0">
                <a:effectLst/>
                <a:ea typeface="Times New Roman" panose="02020603050405020304" pitchFamily="18" charset="0"/>
              </a:rPr>
              <a:t>Sin costo de listarse en Bolsa</a:t>
            </a:r>
            <a:endParaRPr lang="es-EC" sz="1600" dirty="0">
              <a:effectLst/>
              <a:ea typeface="Calibri" panose="020F0502020204030204" pitchFamily="34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MX" sz="1600" dirty="0">
                <a:effectLst/>
                <a:ea typeface="Times New Roman" panose="02020603050405020304" pitchFamily="18" charset="0"/>
              </a:rPr>
              <a:t>Comisión de Piso de Bolsa del 0.045% (descuento del 50%)</a:t>
            </a:r>
            <a:endParaRPr lang="es-EC" sz="1600" dirty="0">
              <a:effectLst/>
              <a:ea typeface="Calibri" panose="020F0502020204030204" pitchFamily="34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MX" sz="1600" dirty="0">
                <a:effectLst/>
                <a:ea typeface="Times New Roman" panose="02020603050405020304" pitchFamily="18" charset="0"/>
              </a:rPr>
              <a:t>Calificación de Riesgos opcional</a:t>
            </a:r>
            <a:endParaRPr lang="es-EC" sz="1600" dirty="0">
              <a:effectLst/>
              <a:ea typeface="Calibri" panose="020F0502020204030204" pitchFamily="34" charset="0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D99F7227-1647-4B5B-A862-17A0B6633B2B}"/>
              </a:ext>
            </a:extLst>
          </p:cNvPr>
          <p:cNvSpPr txBox="1"/>
          <p:nvPr/>
        </p:nvSpPr>
        <p:spPr>
          <a:xfrm>
            <a:off x="5855369" y="1394973"/>
            <a:ext cx="5866982" cy="28212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es-MX" sz="2000" b="1" dirty="0">
                <a:effectLst/>
                <a:ea typeface="Calibri" panose="020F0502020204030204" pitchFamily="34" charset="0"/>
              </a:rPr>
              <a:t>¿Qué empresas pueden financiarse a través del REB?</a:t>
            </a:r>
            <a:endParaRPr lang="es-EC" sz="2000" dirty="0">
              <a:effectLst/>
              <a:ea typeface="Calibri" panose="020F0502020204030204" pitchFamily="34" charset="0"/>
            </a:endParaRPr>
          </a:p>
          <a:p>
            <a:pPr algn="just">
              <a:spcAft>
                <a:spcPts val="750"/>
              </a:spcAft>
            </a:pPr>
            <a:r>
              <a:rPr lang="es-MX" sz="1600" dirty="0">
                <a:effectLst/>
                <a:ea typeface="Calibri" panose="020F0502020204030204" pitchFamily="34" charset="0"/>
              </a:rPr>
              <a:t>Los emisores que pueden ser parte del REB, son las empresas pertenecientes al sector económico de pequeñas y/o medianas empresas -Pymes- y las organizaciones de la economía popular y solidaria.</a:t>
            </a:r>
            <a:endParaRPr lang="es-EC" sz="1600" dirty="0">
              <a:effectLst/>
              <a:ea typeface="Calibri" panose="020F0502020204030204" pitchFamily="34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MX" sz="1600" dirty="0">
                <a:effectLst/>
                <a:ea typeface="Times New Roman" panose="02020603050405020304" pitchFamily="18" charset="0"/>
              </a:rPr>
              <a:t>Empresas con ventas anuales de $100.000 a $5’000.000 con menos de 100 empleados</a:t>
            </a:r>
            <a:endParaRPr lang="es-EC" sz="1600" dirty="0">
              <a:effectLst/>
              <a:ea typeface="Calibri" panose="020F0502020204030204" pitchFamily="34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MX" sz="1600" dirty="0">
                <a:effectLst/>
                <a:ea typeface="Times New Roman" panose="02020603050405020304" pitchFamily="18" charset="0"/>
              </a:rPr>
              <a:t>Cooperativas de ahorro y crédito</a:t>
            </a:r>
            <a:endParaRPr lang="es-EC" sz="1600" dirty="0">
              <a:effectLst/>
              <a:ea typeface="Calibri" panose="020F0502020204030204" pitchFamily="34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MX" sz="1600" dirty="0">
                <a:effectLst/>
                <a:ea typeface="Times New Roman" panose="02020603050405020304" pitchFamily="18" charset="0"/>
              </a:rPr>
              <a:t>Asociaciones Mutualistas de ahorro y crédito para la vivienda</a:t>
            </a:r>
            <a:endParaRPr lang="es-EC" sz="1600" dirty="0">
              <a:effectLst/>
              <a:ea typeface="Calibri" panose="020F0502020204030204" pitchFamily="34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MX" sz="1600" dirty="0">
                <a:effectLst/>
                <a:ea typeface="Times New Roman" panose="02020603050405020304" pitchFamily="18" charset="0"/>
              </a:rPr>
              <a:t>Cooperativas no financieras pertenecientes al nivel 2</a:t>
            </a:r>
            <a:endParaRPr lang="es-EC" sz="1600" dirty="0">
              <a:effectLst/>
              <a:ea typeface="Calibri" panose="020F0502020204030204" pitchFamily="34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988040A8-BECD-4C36-B0C6-1C9DB2F6AEF4}"/>
              </a:ext>
            </a:extLst>
          </p:cNvPr>
          <p:cNvSpPr txBox="1"/>
          <p:nvPr/>
        </p:nvSpPr>
        <p:spPr>
          <a:xfrm>
            <a:off x="904884" y="4708042"/>
            <a:ext cx="3715242" cy="15491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750"/>
              </a:spcAft>
            </a:pPr>
            <a:r>
              <a:rPr lang="es-MX" sz="2400" b="1" dirty="0">
                <a:effectLst/>
                <a:ea typeface="Calibri" panose="020F0502020204030204" pitchFamily="34" charset="0"/>
              </a:rPr>
              <a:t>¿Qué pueden emitir? </a:t>
            </a:r>
            <a:endParaRPr lang="es-EC" sz="2400" b="1" dirty="0">
              <a:effectLst/>
              <a:ea typeface="Calibri" panose="020F0502020204030204" pitchFamily="34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MX" sz="1600" dirty="0">
                <a:effectLst/>
                <a:ea typeface="Times New Roman" panose="02020603050405020304" pitchFamily="18" charset="0"/>
              </a:rPr>
              <a:t>Valores de deuda: Obligaciones, Certificados de Depósito a Plazo</a:t>
            </a:r>
            <a:endParaRPr lang="es-EC" sz="1600" dirty="0">
              <a:effectLst/>
              <a:ea typeface="Calibri" panose="020F0502020204030204" pitchFamily="34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MX" sz="1600" dirty="0">
                <a:effectLst/>
                <a:ea typeface="Times New Roman" panose="02020603050405020304" pitchFamily="18" charset="0"/>
              </a:rPr>
              <a:t>Facturas Comerciales Negociables</a:t>
            </a:r>
            <a:endParaRPr lang="es-EC" sz="1600" dirty="0">
              <a:effectLst/>
              <a:ea typeface="Calibri" panose="020F0502020204030204" pitchFamily="34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s-MX" sz="1600" dirty="0">
                <a:effectLst/>
                <a:ea typeface="Times New Roman" panose="02020603050405020304" pitchFamily="18" charset="0"/>
              </a:rPr>
              <a:t>Acciones</a:t>
            </a:r>
            <a:endParaRPr lang="es-EC" sz="1600" dirty="0">
              <a:effectLst/>
              <a:ea typeface="Calibri" panose="020F050202020403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6870EDA-E68E-4F88-8886-29841ADCC485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21" name="Rectángulo 13">
              <a:extLst>
                <a:ext uri="{FF2B5EF4-FFF2-40B4-BE49-F238E27FC236}">
                  <a16:creationId xmlns:a16="http://schemas.microsoft.com/office/drawing/2014/main" id="{FD6A2211-18D4-42C0-8AEA-8D5984A1C80F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22" name="Rectángulo 14">
              <a:extLst>
                <a:ext uri="{FF2B5EF4-FFF2-40B4-BE49-F238E27FC236}">
                  <a16:creationId xmlns:a16="http://schemas.microsoft.com/office/drawing/2014/main" id="{4BD04D47-9B26-451E-A0C4-DF51CFE11FD4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  <p:extLst>
      <p:ext uri="{BB962C8B-B14F-4D97-AF65-F5344CB8AC3E}">
        <p14:creationId xmlns:p14="http://schemas.microsoft.com/office/powerpoint/2010/main" val="3875355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>
            <a:extLst>
              <a:ext uri="{FF2B5EF4-FFF2-40B4-BE49-F238E27FC236}">
                <a16:creationId xmlns:a16="http://schemas.microsoft.com/office/drawing/2014/main" id="{8537CF09-19FC-48A3-A08A-932E2B622F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462213" y="2347913"/>
            <a:ext cx="1739900" cy="5032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C" altLang="es-EC">
                <a:latin typeface="Arial" panose="020B0604020202020204" pitchFamily="34" charset="0"/>
                <a:cs typeface="Arial" panose="020B0604020202020204" pitchFamily="34" charset="0"/>
              </a:rPr>
              <a:t>PASIVO </a:t>
            </a:r>
            <a:endParaRPr lang="es-ES" altLang="es-EC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283" name="Rectangle 3">
            <a:extLst>
              <a:ext uri="{FF2B5EF4-FFF2-40B4-BE49-F238E27FC236}">
                <a16:creationId xmlns:a16="http://schemas.microsoft.com/office/drawing/2014/main" id="{C4DF6C26-432F-4733-BD65-595CBFE448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6338" y="3571875"/>
            <a:ext cx="1827212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s-EC" altLang="es-EC">
                <a:latin typeface="Arial" panose="020B0604020202020204" pitchFamily="34" charset="0"/>
                <a:cs typeface="Arial" panose="020B0604020202020204" pitchFamily="34" charset="0"/>
              </a:rPr>
              <a:t>ACTIVO</a:t>
            </a:r>
            <a:endParaRPr lang="es-ES" altLang="es-EC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285" name="Rectangle 8">
            <a:extLst>
              <a:ext uri="{FF2B5EF4-FFF2-40B4-BE49-F238E27FC236}">
                <a16:creationId xmlns:a16="http://schemas.microsoft.com/office/drawing/2014/main" id="{EBA238A5-75CE-40ED-A979-FDE7FE3AC9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1513" y="2132013"/>
            <a:ext cx="2436812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s-EC" altLang="es-EC">
                <a:latin typeface="Arial" panose="020B0604020202020204" pitchFamily="34" charset="0"/>
                <a:cs typeface="Arial" panose="020B0604020202020204" pitchFamily="34" charset="0"/>
              </a:rPr>
              <a:t>Obligaciones  </a:t>
            </a:r>
            <a:endParaRPr lang="es-ES" altLang="es-EC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286" name="Rectangle 9">
            <a:extLst>
              <a:ext uri="{FF2B5EF4-FFF2-40B4-BE49-F238E27FC236}">
                <a16:creationId xmlns:a16="http://schemas.microsoft.com/office/drawing/2014/main" id="{3E5617F6-F877-4244-A1DD-EC0CBA96D9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5638" y="3500438"/>
            <a:ext cx="252412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s-EC" altLang="es-EC">
                <a:latin typeface="Arial" panose="020B0604020202020204" pitchFamily="34" charset="0"/>
                <a:cs typeface="Arial" panose="020B0604020202020204" pitchFamily="34" charset="0"/>
              </a:rPr>
              <a:t>Titularización  </a:t>
            </a:r>
            <a:endParaRPr lang="es-ES" altLang="es-EC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14 Flecha derecha">
            <a:extLst>
              <a:ext uri="{FF2B5EF4-FFF2-40B4-BE49-F238E27FC236}">
                <a16:creationId xmlns:a16="http://schemas.microsoft.com/office/drawing/2014/main" id="{A82CAFF9-8E8D-428E-A6F1-BD9777C02B99}"/>
              </a:ext>
            </a:extLst>
          </p:cNvPr>
          <p:cNvSpPr/>
          <p:nvPr/>
        </p:nvSpPr>
        <p:spPr>
          <a:xfrm>
            <a:off x="5133975" y="2351088"/>
            <a:ext cx="1295400" cy="214312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16 Flecha derecha">
            <a:extLst>
              <a:ext uri="{FF2B5EF4-FFF2-40B4-BE49-F238E27FC236}">
                <a16:creationId xmlns:a16="http://schemas.microsoft.com/office/drawing/2014/main" id="{042012DC-B11D-4223-A35B-97395453B4F3}"/>
              </a:ext>
            </a:extLst>
          </p:cNvPr>
          <p:cNvSpPr/>
          <p:nvPr/>
        </p:nvSpPr>
        <p:spPr>
          <a:xfrm>
            <a:off x="5133975" y="3636963"/>
            <a:ext cx="1295400" cy="214312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291" name="CuadroTexto 12">
            <a:extLst>
              <a:ext uri="{FF2B5EF4-FFF2-40B4-BE49-F238E27FC236}">
                <a16:creationId xmlns:a16="http://schemas.microsoft.com/office/drawing/2014/main" id="{99379F95-423B-41A9-9BF5-A6265AA802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03759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_tradnl" altLang="en-US" b="1" dirty="0">
                <a:solidFill>
                  <a:srgbClr val="0021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MECANISMOS DE FINANCIAMIENTO</a:t>
            </a:r>
            <a:endParaRPr lang="es-EC" altLang="en-US" b="1" dirty="0">
              <a:solidFill>
                <a:srgbClr val="0021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3FD9005-A96F-400E-BEB6-D6C23CD726C2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20" name="Rectángulo 13">
              <a:extLst>
                <a:ext uri="{FF2B5EF4-FFF2-40B4-BE49-F238E27FC236}">
                  <a16:creationId xmlns:a16="http://schemas.microsoft.com/office/drawing/2014/main" id="{AE62FD1B-7DAA-4FDF-8884-649F6C9F8F13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21" name="Rectángulo 14">
              <a:extLst>
                <a:ext uri="{FF2B5EF4-FFF2-40B4-BE49-F238E27FC236}">
                  <a16:creationId xmlns:a16="http://schemas.microsoft.com/office/drawing/2014/main" id="{D548D21B-E02B-4418-A3BB-B521A81A6782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uadroTexto 15">
            <a:extLst>
              <a:ext uri="{FF2B5EF4-FFF2-40B4-BE49-F238E27FC236}">
                <a16:creationId xmlns:a16="http://schemas.microsoft.com/office/drawing/2014/main" id="{DA231D71-86B3-B447-B720-C1D0E1ECC30E}"/>
              </a:ext>
            </a:extLst>
          </p:cNvPr>
          <p:cNvSpPr txBox="1"/>
          <p:nvPr/>
        </p:nvSpPr>
        <p:spPr>
          <a:xfrm>
            <a:off x="0" y="0"/>
            <a:ext cx="7412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>
                <a:solidFill>
                  <a:srgbClr val="002168"/>
                </a:solidFill>
              </a:rPr>
              <a:t>VALORES GENÉRICOS</a:t>
            </a:r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id="{1C111825-0BD8-1240-BF17-8445E26ABA0E}"/>
              </a:ext>
            </a:extLst>
          </p:cNvPr>
          <p:cNvSpPr txBox="1">
            <a:spLocks noChangeArrowheads="1"/>
          </p:cNvSpPr>
          <p:nvPr/>
        </p:nvSpPr>
        <p:spPr>
          <a:xfrm>
            <a:off x="468891" y="1460770"/>
            <a:ext cx="10571929" cy="2529339"/>
          </a:xfrm>
          <a:prstGeom prst="rect">
            <a:avLst/>
          </a:prstGeom>
        </p:spPr>
        <p:txBody>
          <a:bodyPr vert="horz" lIns="90488" tIns="44450" rIns="90488" bIns="4445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just">
              <a:spcBef>
                <a:spcPts val="0"/>
              </a:spcBef>
              <a:buFont typeface="Arial"/>
              <a:buNone/>
              <a:defRPr/>
            </a:pPr>
            <a:r>
              <a:rPr lang="es-EC" sz="2400" dirty="0">
                <a:cs typeface="Arial Narrow"/>
              </a:rPr>
              <a:t>Los valores de inscripción genérica son papeles que son:</a:t>
            </a:r>
          </a:p>
          <a:p>
            <a:pPr marL="1028700" lvl="1" indent="-342900" algn="just">
              <a:spcBef>
                <a:spcPts val="0"/>
              </a:spcBef>
              <a:defRPr/>
            </a:pPr>
            <a:r>
              <a:rPr lang="es-EC" dirty="0">
                <a:cs typeface="Arial Narrow"/>
              </a:rPr>
              <a:t>Emitidos</a:t>
            </a:r>
          </a:p>
          <a:p>
            <a:pPr marL="1028700" lvl="1" indent="-342900" algn="just">
              <a:spcBef>
                <a:spcPts val="0"/>
              </a:spcBef>
              <a:defRPr/>
            </a:pPr>
            <a:r>
              <a:rPr lang="es-EC" dirty="0">
                <a:cs typeface="Arial Narrow"/>
              </a:rPr>
              <a:t>Avalados</a:t>
            </a:r>
          </a:p>
          <a:p>
            <a:pPr marL="1028700" lvl="1" indent="-342900" algn="just">
              <a:spcBef>
                <a:spcPts val="0"/>
              </a:spcBef>
              <a:defRPr/>
            </a:pPr>
            <a:r>
              <a:rPr lang="es-EC" dirty="0">
                <a:cs typeface="Arial Narrow"/>
              </a:rPr>
              <a:t>Aceptados ó</a:t>
            </a:r>
          </a:p>
          <a:p>
            <a:pPr marL="1028700" lvl="1" indent="-342900" algn="just">
              <a:spcBef>
                <a:spcPts val="0"/>
              </a:spcBef>
              <a:defRPr/>
            </a:pPr>
            <a:r>
              <a:rPr lang="es-EC" dirty="0">
                <a:cs typeface="Arial Narrow"/>
              </a:rPr>
              <a:t>Garantizados</a:t>
            </a:r>
          </a:p>
          <a:p>
            <a:pPr indent="0" algn="just">
              <a:spcBef>
                <a:spcPts val="0"/>
              </a:spcBef>
              <a:buFont typeface="Arial"/>
              <a:buNone/>
              <a:defRPr/>
            </a:pPr>
            <a:endParaRPr lang="es-EC" sz="2400" dirty="0">
              <a:cs typeface="Arial Narrow"/>
            </a:endParaRPr>
          </a:p>
          <a:p>
            <a:pPr indent="0" algn="just">
              <a:spcBef>
                <a:spcPts val="0"/>
              </a:spcBef>
              <a:buFont typeface="Arial"/>
              <a:buNone/>
              <a:defRPr/>
            </a:pPr>
            <a:r>
              <a:rPr lang="es-EC" sz="2400" dirty="0">
                <a:cs typeface="Arial Narrow"/>
              </a:rPr>
              <a:t>por entidades del sistema financiero dentro de su giro de negocio que </a:t>
            </a:r>
            <a:r>
              <a:rPr lang="es-EC" sz="2400" u="sng" dirty="0">
                <a:cs typeface="Arial Narrow"/>
              </a:rPr>
              <a:t>no tienen un monto de emisión definido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BA3269EF-F0FE-884A-B363-5AE8E9F1B89C}"/>
              </a:ext>
            </a:extLst>
          </p:cNvPr>
          <p:cNvSpPr txBox="1"/>
          <p:nvPr/>
        </p:nvSpPr>
        <p:spPr>
          <a:xfrm>
            <a:off x="3434593" y="4385550"/>
            <a:ext cx="1776640" cy="369332"/>
          </a:xfrm>
          <a:prstGeom prst="rect">
            <a:avLst/>
          </a:prstGeom>
          <a:solidFill>
            <a:srgbClr val="002168"/>
          </a:solidFill>
        </p:spPr>
        <p:txBody>
          <a:bodyPr wrap="none" rtlCol="0">
            <a:spAutoFit/>
          </a:bodyPr>
          <a:lstStyle/>
          <a:p>
            <a:r>
              <a:rPr lang="es-EC" dirty="0">
                <a:solidFill>
                  <a:schemeClr val="bg1"/>
                </a:solidFill>
              </a:rPr>
              <a:t>Bonos de prenda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0046931-9DBF-7340-804C-F3BAF9FCC4B3}"/>
              </a:ext>
            </a:extLst>
          </p:cNvPr>
          <p:cNvSpPr txBox="1"/>
          <p:nvPr/>
        </p:nvSpPr>
        <p:spPr>
          <a:xfrm>
            <a:off x="5429648" y="4385550"/>
            <a:ext cx="2143920" cy="369332"/>
          </a:xfrm>
          <a:prstGeom prst="rect">
            <a:avLst/>
          </a:prstGeom>
          <a:solidFill>
            <a:srgbClr val="002168"/>
          </a:solidFill>
        </p:spPr>
        <p:txBody>
          <a:bodyPr wrap="none" rtlCol="0">
            <a:spAutoFit/>
          </a:bodyPr>
          <a:lstStyle/>
          <a:p>
            <a:r>
              <a:rPr lang="es-EC" dirty="0">
                <a:solidFill>
                  <a:schemeClr val="bg1"/>
                </a:solidFill>
              </a:rPr>
              <a:t>Cédulas Hipotecarias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33198949-CFCB-6F49-B958-D289954100F0}"/>
              </a:ext>
            </a:extLst>
          </p:cNvPr>
          <p:cNvSpPr txBox="1"/>
          <p:nvPr/>
        </p:nvSpPr>
        <p:spPr>
          <a:xfrm>
            <a:off x="7791983" y="4377869"/>
            <a:ext cx="2418483" cy="369332"/>
          </a:xfrm>
          <a:prstGeom prst="rect">
            <a:avLst/>
          </a:prstGeom>
          <a:solidFill>
            <a:srgbClr val="002168"/>
          </a:solidFill>
        </p:spPr>
        <p:txBody>
          <a:bodyPr wrap="none" rtlCol="0">
            <a:spAutoFit/>
          </a:bodyPr>
          <a:lstStyle/>
          <a:p>
            <a:r>
              <a:rPr lang="es-EC" dirty="0">
                <a:solidFill>
                  <a:schemeClr val="bg1"/>
                </a:solidFill>
              </a:rPr>
              <a:t>Cerificados de Inversión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02FFD5EE-8297-9249-AA5E-0AA7EAD30463}"/>
              </a:ext>
            </a:extLst>
          </p:cNvPr>
          <p:cNvSpPr txBox="1"/>
          <p:nvPr/>
        </p:nvSpPr>
        <p:spPr>
          <a:xfrm>
            <a:off x="8860743" y="4854632"/>
            <a:ext cx="1779783" cy="369332"/>
          </a:xfrm>
          <a:prstGeom prst="rect">
            <a:avLst/>
          </a:prstGeom>
          <a:solidFill>
            <a:srgbClr val="002168"/>
          </a:solidFill>
        </p:spPr>
        <p:txBody>
          <a:bodyPr wrap="none" rtlCol="0">
            <a:spAutoFit/>
          </a:bodyPr>
          <a:lstStyle/>
          <a:p>
            <a:r>
              <a:rPr lang="es-EC" dirty="0">
                <a:solidFill>
                  <a:schemeClr val="bg1"/>
                </a:solidFill>
              </a:rPr>
              <a:t>Letras de cambio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D6827A67-966B-0043-A53D-3ACBF5D3302B}"/>
              </a:ext>
            </a:extLst>
          </p:cNvPr>
          <p:cNvSpPr txBox="1"/>
          <p:nvPr/>
        </p:nvSpPr>
        <p:spPr>
          <a:xfrm>
            <a:off x="2527998" y="4854632"/>
            <a:ext cx="906595" cy="369332"/>
          </a:xfrm>
          <a:prstGeom prst="rect">
            <a:avLst/>
          </a:prstGeom>
          <a:solidFill>
            <a:srgbClr val="002168"/>
          </a:solidFill>
        </p:spPr>
        <p:txBody>
          <a:bodyPr wrap="none" rtlCol="0">
            <a:spAutoFit/>
          </a:bodyPr>
          <a:lstStyle/>
          <a:p>
            <a:r>
              <a:rPr lang="es-EC" dirty="0">
                <a:solidFill>
                  <a:schemeClr val="bg1"/>
                </a:solidFill>
              </a:rPr>
              <a:t>Pagarés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C291D27E-F9AE-9342-8703-B3C6D2E5418C}"/>
              </a:ext>
            </a:extLst>
          </p:cNvPr>
          <p:cNvSpPr txBox="1"/>
          <p:nvPr/>
        </p:nvSpPr>
        <p:spPr>
          <a:xfrm>
            <a:off x="3639494" y="4854633"/>
            <a:ext cx="2459969" cy="369332"/>
          </a:xfrm>
          <a:prstGeom prst="rect">
            <a:avLst/>
          </a:prstGeom>
          <a:solidFill>
            <a:srgbClr val="002168"/>
          </a:solidFill>
        </p:spPr>
        <p:txBody>
          <a:bodyPr wrap="none" rtlCol="0">
            <a:spAutoFit/>
          </a:bodyPr>
          <a:lstStyle/>
          <a:p>
            <a:r>
              <a:rPr lang="es-EC" dirty="0">
                <a:solidFill>
                  <a:schemeClr val="bg1"/>
                </a:solidFill>
              </a:rPr>
              <a:t>Certificados de depósito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816ABA4F-1694-4542-8E92-0594D525686F}"/>
              </a:ext>
            </a:extLst>
          </p:cNvPr>
          <p:cNvSpPr txBox="1"/>
          <p:nvPr/>
        </p:nvSpPr>
        <p:spPr>
          <a:xfrm>
            <a:off x="6304364" y="4854632"/>
            <a:ext cx="2351478" cy="369332"/>
          </a:xfrm>
          <a:prstGeom prst="rect">
            <a:avLst/>
          </a:prstGeom>
          <a:solidFill>
            <a:srgbClr val="002168"/>
          </a:solidFill>
        </p:spPr>
        <p:txBody>
          <a:bodyPr wrap="none" rtlCol="0">
            <a:spAutoFit/>
          </a:bodyPr>
          <a:lstStyle/>
          <a:p>
            <a:r>
              <a:rPr lang="es-EC" dirty="0">
                <a:solidFill>
                  <a:schemeClr val="bg1"/>
                </a:solidFill>
              </a:rPr>
              <a:t>Pólizas de acumulación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9D156CEA-7FCA-8442-BF8D-6AB03031C63F}"/>
              </a:ext>
            </a:extLst>
          </p:cNvPr>
          <p:cNvSpPr txBox="1"/>
          <p:nvPr/>
        </p:nvSpPr>
        <p:spPr>
          <a:xfrm>
            <a:off x="7291468" y="5469111"/>
            <a:ext cx="3349058" cy="369332"/>
          </a:xfrm>
          <a:prstGeom prst="rect">
            <a:avLst/>
          </a:prstGeom>
          <a:solidFill>
            <a:srgbClr val="002168"/>
          </a:solidFill>
        </p:spPr>
        <p:txBody>
          <a:bodyPr wrap="none" rtlCol="0">
            <a:spAutoFit/>
          </a:bodyPr>
          <a:lstStyle/>
          <a:p>
            <a:r>
              <a:rPr lang="es-EC" dirty="0">
                <a:solidFill>
                  <a:schemeClr val="bg1"/>
                </a:solidFill>
              </a:rPr>
              <a:t>Facturas Comerciales Negociables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E4EBB574-27F2-9F44-B5B9-13FFF6831314}"/>
              </a:ext>
            </a:extLst>
          </p:cNvPr>
          <p:cNvSpPr txBox="1"/>
          <p:nvPr/>
        </p:nvSpPr>
        <p:spPr>
          <a:xfrm>
            <a:off x="3059084" y="5474468"/>
            <a:ext cx="1396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/>
              <a:t>También son</a:t>
            </a:r>
          </a:p>
        </p:txBody>
      </p:sp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id="{D23A6E83-D034-3649-937D-4E5FCAEA7A68}"/>
              </a:ext>
            </a:extLst>
          </p:cNvPr>
          <p:cNvCxnSpPr>
            <a:cxnSpLocks/>
            <a:stCxn id="32" idx="3"/>
          </p:cNvCxnSpPr>
          <p:nvPr/>
        </p:nvCxnSpPr>
        <p:spPr>
          <a:xfrm flipV="1">
            <a:off x="4455622" y="5653778"/>
            <a:ext cx="2835846" cy="5356"/>
          </a:xfrm>
          <a:prstGeom prst="straightConnector1">
            <a:avLst/>
          </a:prstGeom>
          <a:ln>
            <a:solidFill>
              <a:srgbClr val="00216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155F463-5B26-46CF-B95E-1C1A83807ADE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35" name="Rectángulo 13">
              <a:extLst>
                <a:ext uri="{FF2B5EF4-FFF2-40B4-BE49-F238E27FC236}">
                  <a16:creationId xmlns:a16="http://schemas.microsoft.com/office/drawing/2014/main" id="{0137151F-094F-4585-BEC0-CF323A0ABC48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36" name="Rectángulo 14">
              <a:extLst>
                <a:ext uri="{FF2B5EF4-FFF2-40B4-BE49-F238E27FC236}">
                  <a16:creationId xmlns:a16="http://schemas.microsoft.com/office/drawing/2014/main" id="{AB7BBEDD-0B57-4A15-97C4-2070F3E1C422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  <p:extLst>
      <p:ext uri="{BB962C8B-B14F-4D97-AF65-F5344CB8AC3E}">
        <p14:creationId xmlns:p14="http://schemas.microsoft.com/office/powerpoint/2010/main" val="17692776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orma libre: forma 24">
            <a:extLst>
              <a:ext uri="{FF2B5EF4-FFF2-40B4-BE49-F238E27FC236}">
                <a16:creationId xmlns:a16="http://schemas.microsoft.com/office/drawing/2014/main" id="{80A2620D-3F25-8649-B98D-934DDF87C6A4}"/>
              </a:ext>
            </a:extLst>
          </p:cNvPr>
          <p:cNvSpPr/>
          <p:nvPr/>
        </p:nvSpPr>
        <p:spPr bwMode="auto">
          <a:xfrm>
            <a:off x="1718210" y="1911808"/>
            <a:ext cx="9244013" cy="4379913"/>
          </a:xfrm>
          <a:custGeom>
            <a:avLst/>
            <a:gdLst>
              <a:gd name="connsiteX0" fmla="*/ 10758 w 12252960"/>
              <a:gd name="connsiteY0" fmla="*/ 0 h 5959736"/>
              <a:gd name="connsiteX1" fmla="*/ 12252960 w 12252960"/>
              <a:gd name="connsiteY1" fmla="*/ 0 h 5959736"/>
              <a:gd name="connsiteX2" fmla="*/ 12252960 w 12252960"/>
              <a:gd name="connsiteY2" fmla="*/ 3614569 h 5959736"/>
              <a:gd name="connsiteX3" fmla="*/ 6131859 w 12252960"/>
              <a:gd name="connsiteY3" fmla="*/ 3614569 h 5959736"/>
              <a:gd name="connsiteX4" fmla="*/ 6131859 w 12252960"/>
              <a:gd name="connsiteY4" fmla="*/ 5959736 h 5959736"/>
              <a:gd name="connsiteX5" fmla="*/ 0 w 12252960"/>
              <a:gd name="connsiteY5" fmla="*/ 5959736 h 5959736"/>
              <a:gd name="connsiteX6" fmla="*/ 10758 w 12252960"/>
              <a:gd name="connsiteY6" fmla="*/ 0 h 5959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52960" h="5959736">
                <a:moveTo>
                  <a:pt x="10758" y="0"/>
                </a:moveTo>
                <a:lnTo>
                  <a:pt x="12252960" y="0"/>
                </a:lnTo>
                <a:lnTo>
                  <a:pt x="12252960" y="3614569"/>
                </a:lnTo>
                <a:lnTo>
                  <a:pt x="6131859" y="3614569"/>
                </a:lnTo>
                <a:lnTo>
                  <a:pt x="6131859" y="5959736"/>
                </a:lnTo>
                <a:lnTo>
                  <a:pt x="0" y="5959736"/>
                </a:lnTo>
                <a:lnTo>
                  <a:pt x="10758" y="0"/>
                </a:lnTo>
                <a:close/>
              </a:path>
            </a:pathLst>
          </a:custGeom>
          <a:solidFill>
            <a:schemeClr val="bg2">
              <a:lumMod val="2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350" dirty="0">
              <a:latin typeface="Arial light"/>
            </a:endParaRPr>
          </a:p>
        </p:txBody>
      </p:sp>
      <p:sp>
        <p:nvSpPr>
          <p:cNvPr id="33" name="Rectángulo: esquinas redondeadas 2">
            <a:extLst>
              <a:ext uri="{FF2B5EF4-FFF2-40B4-BE49-F238E27FC236}">
                <a16:creationId xmlns:a16="http://schemas.microsoft.com/office/drawing/2014/main" id="{9F5DF441-69B7-B841-9E70-E5C460269DE5}"/>
              </a:ext>
            </a:extLst>
          </p:cNvPr>
          <p:cNvSpPr/>
          <p:nvPr/>
        </p:nvSpPr>
        <p:spPr bwMode="auto">
          <a:xfrm>
            <a:off x="2388174" y="2250740"/>
            <a:ext cx="3468687" cy="3702050"/>
          </a:xfrm>
          <a:prstGeom prst="roundRect">
            <a:avLst>
              <a:gd name="adj" fmla="val 7522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>
              <a:defRPr/>
            </a:pPr>
            <a:r>
              <a:rPr lang="es-ES" sz="4800" u="sng" dirty="0"/>
              <a:t>Activo</a:t>
            </a:r>
          </a:p>
        </p:txBody>
      </p:sp>
      <p:sp>
        <p:nvSpPr>
          <p:cNvPr id="34" name="Rectángulo: esquinas redondeadas 6">
            <a:extLst>
              <a:ext uri="{FF2B5EF4-FFF2-40B4-BE49-F238E27FC236}">
                <a16:creationId xmlns:a16="http://schemas.microsoft.com/office/drawing/2014/main" id="{19113296-92D9-F749-8BDD-2E42E520A2D8}"/>
              </a:ext>
            </a:extLst>
          </p:cNvPr>
          <p:cNvSpPr/>
          <p:nvPr/>
        </p:nvSpPr>
        <p:spPr bwMode="auto">
          <a:xfrm>
            <a:off x="7018835" y="2318320"/>
            <a:ext cx="3200665" cy="1871565"/>
          </a:xfrm>
          <a:prstGeom prst="roundRect">
            <a:avLst>
              <a:gd name="adj" fmla="val 7522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>
              <a:defRPr/>
            </a:pPr>
            <a:r>
              <a:rPr lang="es-ES" sz="4800" u="sng" dirty="0"/>
              <a:t>Pasivo</a:t>
            </a:r>
          </a:p>
        </p:txBody>
      </p:sp>
      <p:sp>
        <p:nvSpPr>
          <p:cNvPr id="35" name="Shape 215">
            <a:extLst>
              <a:ext uri="{FF2B5EF4-FFF2-40B4-BE49-F238E27FC236}">
                <a16:creationId xmlns:a16="http://schemas.microsoft.com/office/drawing/2014/main" id="{3DB55CDC-F4ED-B549-B8D5-5CEB22D3E767}"/>
              </a:ext>
            </a:extLst>
          </p:cNvPr>
          <p:cNvSpPr txBox="1">
            <a:spLocks/>
          </p:cNvSpPr>
          <p:nvPr/>
        </p:nvSpPr>
        <p:spPr bwMode="auto">
          <a:xfrm rot="16200000">
            <a:off x="1159389" y="3704110"/>
            <a:ext cx="1679575" cy="971550"/>
          </a:xfrm>
          <a:prstGeom prst="rect">
            <a:avLst/>
          </a:prstGeom>
        </p:spPr>
        <p:txBody>
          <a:bodyPr lIns="68580" tIns="34290" rIns="68580" bIns="3429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s-EC" altLang="es-EC" sz="2325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RENTA FIJA</a:t>
            </a:r>
            <a:endParaRPr lang="es-EC" altLang="es-EC" sz="21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3491746D-714F-F542-AB5B-2154DB4D0338}"/>
              </a:ext>
            </a:extLst>
          </p:cNvPr>
          <p:cNvSpPr txBox="1"/>
          <p:nvPr/>
        </p:nvSpPr>
        <p:spPr>
          <a:xfrm>
            <a:off x="0" y="0"/>
            <a:ext cx="9600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>
                <a:solidFill>
                  <a:srgbClr val="002168"/>
                </a:solidFill>
              </a:rPr>
              <a:t>OPORTUNIDADES PARA TODAS LAS NECESIDADES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E90D27-69AF-4AE6-B4D4-406F76D5567F}"/>
              </a:ext>
            </a:extLst>
          </p:cNvPr>
          <p:cNvSpPr txBox="1"/>
          <p:nvPr/>
        </p:nvSpPr>
        <p:spPr>
          <a:xfrm>
            <a:off x="2540515" y="3228945"/>
            <a:ext cx="29360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  <a:defRPr/>
            </a:pPr>
            <a:r>
              <a:rPr lang="es-ES" sz="2000" dirty="0">
                <a:solidFill>
                  <a:schemeClr val="lt1"/>
                </a:solidFill>
              </a:rPr>
              <a:t>Certificados de Depósito a plazo fijo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BDBE5DB-58B3-4A20-82B0-D550401CD7C2}"/>
              </a:ext>
            </a:extLst>
          </p:cNvPr>
          <p:cNvSpPr txBox="1"/>
          <p:nvPr/>
        </p:nvSpPr>
        <p:spPr>
          <a:xfrm>
            <a:off x="2461103" y="3921677"/>
            <a:ext cx="29360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  <a:defRPr/>
            </a:pPr>
            <a:r>
              <a:rPr lang="es-ES" sz="2000" dirty="0">
                <a:solidFill>
                  <a:schemeClr val="lt1"/>
                </a:solidFill>
              </a:rPr>
              <a:t>Facturas Comerciales</a:t>
            </a:r>
          </a:p>
          <a:p>
            <a:pPr indent="273050">
              <a:defRPr/>
            </a:pPr>
            <a:r>
              <a:rPr lang="es-ES" sz="2000" dirty="0">
                <a:solidFill>
                  <a:schemeClr val="lt1"/>
                </a:solidFill>
              </a:rPr>
              <a:t> Negociables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0ECCEB-C8AF-4646-8AD7-DEF669C90530}"/>
              </a:ext>
            </a:extLst>
          </p:cNvPr>
          <p:cNvSpPr txBox="1"/>
          <p:nvPr/>
        </p:nvSpPr>
        <p:spPr>
          <a:xfrm>
            <a:off x="2436737" y="4744755"/>
            <a:ext cx="2298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  <a:defRPr/>
            </a:pPr>
            <a:r>
              <a:rPr lang="es-ES" sz="2000" dirty="0">
                <a:solidFill>
                  <a:schemeClr val="lt1"/>
                </a:solidFill>
              </a:rPr>
              <a:t>Titularizaciones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8C9C31-95CE-426B-8326-473B3A2EFF00}"/>
              </a:ext>
            </a:extLst>
          </p:cNvPr>
          <p:cNvSpPr txBox="1"/>
          <p:nvPr/>
        </p:nvSpPr>
        <p:spPr>
          <a:xfrm>
            <a:off x="7201997" y="3182778"/>
            <a:ext cx="18598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ü"/>
              <a:defRPr/>
            </a:pPr>
            <a:r>
              <a:rPr lang="es-ES" sz="2000" dirty="0">
                <a:solidFill>
                  <a:schemeClr val="lt1"/>
                </a:solidFill>
              </a:rPr>
              <a:t>Obligaciones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C06ADFB-8863-48AE-BBB8-DF12CF791928}"/>
              </a:ext>
            </a:extLst>
          </p:cNvPr>
          <p:cNvSpPr txBox="1"/>
          <p:nvPr/>
        </p:nvSpPr>
        <p:spPr>
          <a:xfrm>
            <a:off x="6474073" y="5584533"/>
            <a:ext cx="14558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ü"/>
              <a:defRPr/>
            </a:pPr>
            <a:r>
              <a:rPr lang="es-ES" sz="2000" dirty="0">
                <a:solidFill>
                  <a:schemeClr val="lt1"/>
                </a:solidFill>
              </a:rPr>
              <a:t>Acciones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A0E0720-1C27-4B83-BA24-320858AF92B0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23" name="Rectángulo 13">
              <a:extLst>
                <a:ext uri="{FF2B5EF4-FFF2-40B4-BE49-F238E27FC236}">
                  <a16:creationId xmlns:a16="http://schemas.microsoft.com/office/drawing/2014/main" id="{84D45A40-026F-44A4-81AB-72518FCACF72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24" name="Rectángulo 14">
              <a:extLst>
                <a:ext uri="{FF2B5EF4-FFF2-40B4-BE49-F238E27FC236}">
                  <a16:creationId xmlns:a16="http://schemas.microsoft.com/office/drawing/2014/main" id="{78FA81BA-2237-4D5D-903F-CB48FD355694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  <p:extLst>
      <p:ext uri="{BB962C8B-B14F-4D97-AF65-F5344CB8AC3E}">
        <p14:creationId xmlns:p14="http://schemas.microsoft.com/office/powerpoint/2010/main" val="3606988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adroTexto 42">
            <a:extLst>
              <a:ext uri="{FF2B5EF4-FFF2-40B4-BE49-F238E27FC236}">
                <a16:creationId xmlns:a16="http://schemas.microsoft.com/office/drawing/2014/main" id="{1970F840-DC86-164B-8DC1-CC999910FD96}"/>
              </a:ext>
            </a:extLst>
          </p:cNvPr>
          <p:cNvSpPr txBox="1"/>
          <p:nvPr/>
        </p:nvSpPr>
        <p:spPr>
          <a:xfrm>
            <a:off x="639023" y="1370182"/>
            <a:ext cx="1129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3200" b="1" i="0" u="none" strike="noStrike" kern="1200" cap="none" spc="0" normalizeH="0" baseline="0" noProof="0" dirty="0">
                <a:ln>
                  <a:noFill/>
                </a:ln>
                <a:solidFill>
                  <a:srgbClr val="00216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01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8C219874-373D-2E4E-B5D4-98E21444BBF2}"/>
              </a:ext>
            </a:extLst>
          </p:cNvPr>
          <p:cNvSpPr txBox="1"/>
          <p:nvPr/>
        </p:nvSpPr>
        <p:spPr>
          <a:xfrm>
            <a:off x="642949" y="3684071"/>
            <a:ext cx="1129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3200" b="1" i="0" u="none" strike="noStrike" kern="1200" cap="none" spc="0" normalizeH="0" baseline="0" noProof="0" dirty="0">
                <a:ln>
                  <a:noFill/>
                </a:ln>
                <a:solidFill>
                  <a:srgbClr val="00216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02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2688EADD-44BD-004C-84FC-176D9AAAC282}"/>
              </a:ext>
            </a:extLst>
          </p:cNvPr>
          <p:cNvSpPr txBox="1"/>
          <p:nvPr/>
        </p:nvSpPr>
        <p:spPr>
          <a:xfrm>
            <a:off x="1218729" y="3676664"/>
            <a:ext cx="71006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C" sz="3200" b="1" dirty="0">
                <a:solidFill>
                  <a:prstClr val="black"/>
                </a:solidFill>
              </a:rPr>
              <a:t>Facturas Comerciales </a:t>
            </a:r>
            <a:r>
              <a:rPr kumimoji="0" lang="es-EC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Negociables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2B6ECF2B-0B0D-4BD7-BBA6-E6FC00739F66}"/>
              </a:ext>
            </a:extLst>
          </p:cNvPr>
          <p:cNvSpPr txBox="1"/>
          <p:nvPr/>
        </p:nvSpPr>
        <p:spPr>
          <a:xfrm>
            <a:off x="1218729" y="1352177"/>
            <a:ext cx="71006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C" sz="3200" b="1" dirty="0">
                <a:solidFill>
                  <a:prstClr val="black"/>
                </a:solidFill>
              </a:rPr>
              <a:t>Certificados de Depósito</a:t>
            </a:r>
            <a:endParaRPr kumimoji="0" lang="es-EC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EF1CDDAD-C762-C743-AF7F-20523CAD0844}"/>
              </a:ext>
            </a:extLst>
          </p:cNvPr>
          <p:cNvSpPr txBox="1"/>
          <p:nvPr/>
        </p:nvSpPr>
        <p:spPr>
          <a:xfrm>
            <a:off x="0" y="0"/>
            <a:ext cx="44848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>
                <a:solidFill>
                  <a:srgbClr val="002168"/>
                </a:solidFill>
              </a:rPr>
              <a:t>RENDIMIENTOS</a:t>
            </a:r>
          </a:p>
        </p:txBody>
      </p:sp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EF8E5DB4-0EBC-4357-92DA-7E9FD15A74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354558"/>
              </p:ext>
            </p:extLst>
          </p:nvPr>
        </p:nvGraphicFramePr>
        <p:xfrm>
          <a:off x="2932420" y="4418488"/>
          <a:ext cx="7354988" cy="1311370"/>
        </p:xfrm>
        <a:graphic>
          <a:graphicData uri="http://schemas.openxmlformats.org/drawingml/2006/table">
            <a:tbl>
              <a:tblPr/>
              <a:tblGrid>
                <a:gridCol w="1320683">
                  <a:extLst>
                    <a:ext uri="{9D8B030D-6E8A-4147-A177-3AD203B41FA5}">
                      <a16:colId xmlns:a16="http://schemas.microsoft.com/office/drawing/2014/main" val="2769371322"/>
                    </a:ext>
                  </a:extLst>
                </a:gridCol>
                <a:gridCol w="3579747">
                  <a:extLst>
                    <a:ext uri="{9D8B030D-6E8A-4147-A177-3AD203B41FA5}">
                      <a16:colId xmlns:a16="http://schemas.microsoft.com/office/drawing/2014/main" val="3204114350"/>
                    </a:ext>
                  </a:extLst>
                </a:gridCol>
                <a:gridCol w="1394537">
                  <a:extLst>
                    <a:ext uri="{9D8B030D-6E8A-4147-A177-3AD203B41FA5}">
                      <a16:colId xmlns:a16="http://schemas.microsoft.com/office/drawing/2014/main" val="1516364508"/>
                    </a:ext>
                  </a:extLst>
                </a:gridCol>
                <a:gridCol w="1060021">
                  <a:extLst>
                    <a:ext uri="{9D8B030D-6E8A-4147-A177-3AD203B41FA5}">
                      <a16:colId xmlns:a16="http://schemas.microsoft.com/office/drawing/2014/main" val="3309713610"/>
                    </a:ext>
                  </a:extLst>
                </a:gridCol>
              </a:tblGrid>
              <a:tr h="264796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FACTURAS COMERCIALES NEGOCIABLES                                                                              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556867"/>
                  </a:ext>
                </a:extLst>
              </a:tr>
              <a:tr h="516982"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AÑO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 dirty="0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VALOR EFECTIVO NEGOCIADO (MILES USD)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RENDIMIENTO (%)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PLAZO (DÍAS)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1858793"/>
                  </a:ext>
                </a:extLst>
              </a:tr>
              <a:tr h="264796"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275.653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3767412"/>
                  </a:ext>
                </a:extLst>
              </a:tr>
              <a:tr h="264796"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 - AGO 2021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44.285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9,49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3124421"/>
                  </a:ext>
                </a:extLst>
              </a:tr>
            </a:tbl>
          </a:graphicData>
        </a:graphic>
      </p:graphicFrame>
      <p:graphicFrame>
        <p:nvGraphicFramePr>
          <p:cNvPr id="12" name="Tabla 11">
            <a:extLst>
              <a:ext uri="{FF2B5EF4-FFF2-40B4-BE49-F238E27FC236}">
                <a16:creationId xmlns:a16="http://schemas.microsoft.com/office/drawing/2014/main" id="{AB9F8449-3878-4BA4-AC67-044B2106FC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956694"/>
              </p:ext>
            </p:extLst>
          </p:nvPr>
        </p:nvGraphicFramePr>
        <p:xfrm>
          <a:off x="3178984" y="2079212"/>
          <a:ext cx="6644190" cy="1456996"/>
        </p:xfrm>
        <a:graphic>
          <a:graphicData uri="http://schemas.openxmlformats.org/drawingml/2006/table">
            <a:tbl>
              <a:tblPr/>
              <a:tblGrid>
                <a:gridCol w="1193050">
                  <a:extLst>
                    <a:ext uri="{9D8B030D-6E8A-4147-A177-3AD203B41FA5}">
                      <a16:colId xmlns:a16="http://schemas.microsoft.com/office/drawing/2014/main" val="2410071744"/>
                    </a:ext>
                  </a:extLst>
                </a:gridCol>
                <a:gridCol w="3233794">
                  <a:extLst>
                    <a:ext uri="{9D8B030D-6E8A-4147-A177-3AD203B41FA5}">
                      <a16:colId xmlns:a16="http://schemas.microsoft.com/office/drawing/2014/main" val="3083177651"/>
                    </a:ext>
                  </a:extLst>
                </a:gridCol>
                <a:gridCol w="1259767">
                  <a:extLst>
                    <a:ext uri="{9D8B030D-6E8A-4147-A177-3AD203B41FA5}">
                      <a16:colId xmlns:a16="http://schemas.microsoft.com/office/drawing/2014/main" val="1084134162"/>
                    </a:ext>
                  </a:extLst>
                </a:gridCol>
                <a:gridCol w="957579">
                  <a:extLst>
                    <a:ext uri="{9D8B030D-6E8A-4147-A177-3AD203B41FA5}">
                      <a16:colId xmlns:a16="http://schemas.microsoft.com/office/drawing/2014/main" val="3694895024"/>
                    </a:ext>
                  </a:extLst>
                </a:gridCol>
              </a:tblGrid>
              <a:tr h="294201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CERTIFICADOS DE DEPÓSITO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96332"/>
                  </a:ext>
                </a:extLst>
              </a:tr>
              <a:tr h="574393"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AÑO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 dirty="0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VALOR EFECTIVO NEGOCIADO (MILES USD)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RENDIMIENTO (%)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PLAZO (DÍAS)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7074233"/>
                  </a:ext>
                </a:extLst>
              </a:tr>
              <a:tr h="294201"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1.913.398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9576639"/>
                  </a:ext>
                </a:extLst>
              </a:tr>
              <a:tr h="294201"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 - AGO 2021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1.856.274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4,91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6798945"/>
                  </a:ext>
                </a:extLst>
              </a:tr>
            </a:tbl>
          </a:graphicData>
        </a:graphic>
      </p:graphicFrame>
      <p:grpSp>
        <p:nvGrpSpPr>
          <p:cNvPr id="17" name="Group 16">
            <a:extLst>
              <a:ext uri="{FF2B5EF4-FFF2-40B4-BE49-F238E27FC236}">
                <a16:creationId xmlns:a16="http://schemas.microsoft.com/office/drawing/2014/main" id="{6AEE8C21-4B9E-4821-A4B1-2FCAC9EEAE15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18" name="Rectángulo 13">
              <a:extLst>
                <a:ext uri="{FF2B5EF4-FFF2-40B4-BE49-F238E27FC236}">
                  <a16:creationId xmlns:a16="http://schemas.microsoft.com/office/drawing/2014/main" id="{BCE20BFC-FCA7-4DF4-AF4F-5DBA57CEB3C4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9" name="Rectángulo 14">
              <a:extLst>
                <a:ext uri="{FF2B5EF4-FFF2-40B4-BE49-F238E27FC236}">
                  <a16:creationId xmlns:a16="http://schemas.microsoft.com/office/drawing/2014/main" id="{A2E369DE-6403-4ECB-A7FF-BBEF165B0760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  <p:extLst>
      <p:ext uri="{BB962C8B-B14F-4D97-AF65-F5344CB8AC3E}">
        <p14:creationId xmlns:p14="http://schemas.microsoft.com/office/powerpoint/2010/main" val="15093149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adroTexto 46">
            <a:extLst>
              <a:ext uri="{FF2B5EF4-FFF2-40B4-BE49-F238E27FC236}">
                <a16:creationId xmlns:a16="http://schemas.microsoft.com/office/drawing/2014/main" id="{CE2B76F8-F5C3-C74E-B2CD-B8C0A1E30DF6}"/>
              </a:ext>
            </a:extLst>
          </p:cNvPr>
          <p:cNvSpPr txBox="1"/>
          <p:nvPr/>
        </p:nvSpPr>
        <p:spPr>
          <a:xfrm>
            <a:off x="1339321" y="1025796"/>
            <a:ext cx="3642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C" sz="3200" b="1" dirty="0">
                <a:solidFill>
                  <a:prstClr val="black"/>
                </a:solidFill>
              </a:rPr>
              <a:t>Titularizaciones</a:t>
            </a:r>
            <a:endParaRPr kumimoji="0" lang="es-EC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9CE05DA7-AF32-4E60-BF4F-8DD75561407C}"/>
              </a:ext>
            </a:extLst>
          </p:cNvPr>
          <p:cNvSpPr txBox="1"/>
          <p:nvPr/>
        </p:nvSpPr>
        <p:spPr>
          <a:xfrm>
            <a:off x="800938" y="1025796"/>
            <a:ext cx="1129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3200" b="1" i="0" u="none" strike="noStrike" kern="1200" cap="none" spc="0" normalizeH="0" baseline="0" noProof="0" dirty="0">
                <a:ln>
                  <a:noFill/>
                </a:ln>
                <a:solidFill>
                  <a:srgbClr val="00216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03</a:t>
            </a:r>
          </a:p>
        </p:txBody>
      </p:sp>
      <p:graphicFrame>
        <p:nvGraphicFramePr>
          <p:cNvPr id="32" name="Tabla 31">
            <a:extLst>
              <a:ext uri="{FF2B5EF4-FFF2-40B4-BE49-F238E27FC236}">
                <a16:creationId xmlns:a16="http://schemas.microsoft.com/office/drawing/2014/main" id="{1F0DBDC9-5D68-452C-A858-4D8B4CB802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420010"/>
              </p:ext>
            </p:extLst>
          </p:nvPr>
        </p:nvGraphicFramePr>
        <p:xfrm>
          <a:off x="2273299" y="1670834"/>
          <a:ext cx="8474910" cy="1872784"/>
        </p:xfrm>
        <a:graphic>
          <a:graphicData uri="http://schemas.openxmlformats.org/drawingml/2006/table">
            <a:tbl>
              <a:tblPr/>
              <a:tblGrid>
                <a:gridCol w="1037958">
                  <a:extLst>
                    <a:ext uri="{9D8B030D-6E8A-4147-A177-3AD203B41FA5}">
                      <a16:colId xmlns:a16="http://schemas.microsoft.com/office/drawing/2014/main" val="802115666"/>
                    </a:ext>
                  </a:extLst>
                </a:gridCol>
                <a:gridCol w="1034464">
                  <a:extLst>
                    <a:ext uri="{9D8B030D-6E8A-4147-A177-3AD203B41FA5}">
                      <a16:colId xmlns:a16="http://schemas.microsoft.com/office/drawing/2014/main" val="1376668732"/>
                    </a:ext>
                  </a:extLst>
                </a:gridCol>
                <a:gridCol w="1027473">
                  <a:extLst>
                    <a:ext uri="{9D8B030D-6E8A-4147-A177-3AD203B41FA5}">
                      <a16:colId xmlns:a16="http://schemas.microsoft.com/office/drawing/2014/main" val="2250942180"/>
                    </a:ext>
                  </a:extLst>
                </a:gridCol>
                <a:gridCol w="838754">
                  <a:extLst>
                    <a:ext uri="{9D8B030D-6E8A-4147-A177-3AD203B41FA5}">
                      <a16:colId xmlns:a16="http://schemas.microsoft.com/office/drawing/2014/main" val="2462629186"/>
                    </a:ext>
                  </a:extLst>
                </a:gridCol>
                <a:gridCol w="908650">
                  <a:extLst>
                    <a:ext uri="{9D8B030D-6E8A-4147-A177-3AD203B41FA5}">
                      <a16:colId xmlns:a16="http://schemas.microsoft.com/office/drawing/2014/main" val="1845331707"/>
                    </a:ext>
                  </a:extLst>
                </a:gridCol>
                <a:gridCol w="908650">
                  <a:extLst>
                    <a:ext uri="{9D8B030D-6E8A-4147-A177-3AD203B41FA5}">
                      <a16:colId xmlns:a16="http://schemas.microsoft.com/office/drawing/2014/main" val="3007077483"/>
                    </a:ext>
                  </a:extLst>
                </a:gridCol>
                <a:gridCol w="908650">
                  <a:extLst>
                    <a:ext uri="{9D8B030D-6E8A-4147-A177-3AD203B41FA5}">
                      <a16:colId xmlns:a16="http://schemas.microsoft.com/office/drawing/2014/main" val="78322521"/>
                    </a:ext>
                  </a:extLst>
                </a:gridCol>
                <a:gridCol w="908650">
                  <a:extLst>
                    <a:ext uri="{9D8B030D-6E8A-4147-A177-3AD203B41FA5}">
                      <a16:colId xmlns:a16="http://schemas.microsoft.com/office/drawing/2014/main" val="3302894784"/>
                    </a:ext>
                  </a:extLst>
                </a:gridCol>
                <a:gridCol w="901661">
                  <a:extLst>
                    <a:ext uri="{9D8B030D-6E8A-4147-A177-3AD203B41FA5}">
                      <a16:colId xmlns:a16="http://schemas.microsoft.com/office/drawing/2014/main" val="2528016031"/>
                    </a:ext>
                  </a:extLst>
                </a:gridCol>
              </a:tblGrid>
              <a:tr h="275024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s-EC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TITULARIZACIONES NEGOCIADAS A NIVEL NACIONAL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35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8084475"/>
                  </a:ext>
                </a:extLst>
              </a:tr>
              <a:tr h="27502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CALIFICACIÓN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 - AGO 2021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8892227"/>
                  </a:ext>
                </a:extLst>
              </a:tr>
              <a:tr h="523856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TASA</a:t>
                      </a:r>
                      <a:b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(%)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PLAZO</a:t>
                      </a:r>
                      <a:b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(años)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TASA</a:t>
                      </a:r>
                      <a:b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(%)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PLAZO</a:t>
                      </a:r>
                      <a:b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(años)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TASA</a:t>
                      </a:r>
                      <a:b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(%)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PLAZO</a:t>
                      </a:r>
                      <a:b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(años)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TASA</a:t>
                      </a:r>
                      <a:b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(%)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PLAZO</a:t>
                      </a:r>
                      <a:b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(años)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0508398"/>
                  </a:ext>
                </a:extLst>
              </a:tr>
              <a:tr h="261928"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AAA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7,46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3,62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7,59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11,95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8,76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3,60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8,62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6,29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6283463"/>
                  </a:ext>
                </a:extLst>
              </a:tr>
              <a:tr h="261928"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9,31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4,19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10,31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7,98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9,31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1,72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9,31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1,61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95172"/>
                  </a:ext>
                </a:extLst>
              </a:tr>
              <a:tr h="275024"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8085194"/>
                  </a:ext>
                </a:extLst>
              </a:tr>
            </a:tbl>
          </a:graphicData>
        </a:graphic>
      </p:graphicFrame>
      <p:sp>
        <p:nvSpPr>
          <p:cNvPr id="17" name="CuadroTexto 16">
            <a:extLst>
              <a:ext uri="{FF2B5EF4-FFF2-40B4-BE49-F238E27FC236}">
                <a16:creationId xmlns:a16="http://schemas.microsoft.com/office/drawing/2014/main" id="{A0EBE0D2-A9C7-41F2-8157-24DC5E283791}"/>
              </a:ext>
            </a:extLst>
          </p:cNvPr>
          <p:cNvSpPr txBox="1"/>
          <p:nvPr/>
        </p:nvSpPr>
        <p:spPr>
          <a:xfrm>
            <a:off x="774461" y="3679675"/>
            <a:ext cx="1129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3200" b="1" i="0" u="none" strike="noStrike" kern="1200" cap="none" spc="0" normalizeH="0" baseline="0" noProof="0" dirty="0">
                <a:ln>
                  <a:noFill/>
                </a:ln>
                <a:solidFill>
                  <a:srgbClr val="00216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04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A2DC2EB-50C2-4291-B3E0-2A3B993A4BED}"/>
              </a:ext>
            </a:extLst>
          </p:cNvPr>
          <p:cNvSpPr txBox="1"/>
          <p:nvPr/>
        </p:nvSpPr>
        <p:spPr>
          <a:xfrm>
            <a:off x="1365798" y="3679675"/>
            <a:ext cx="3642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C" sz="3200" b="1" dirty="0">
                <a:solidFill>
                  <a:prstClr val="black"/>
                </a:solidFill>
              </a:rPr>
              <a:t>Obligaciones</a:t>
            </a:r>
            <a:endParaRPr kumimoji="0" lang="es-EC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9" name="Tabla 18">
            <a:extLst>
              <a:ext uri="{FF2B5EF4-FFF2-40B4-BE49-F238E27FC236}">
                <a16:creationId xmlns:a16="http://schemas.microsoft.com/office/drawing/2014/main" id="{88685F4D-3798-42BA-A0B0-A40E8E515C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062811"/>
              </p:ext>
            </p:extLst>
          </p:nvPr>
        </p:nvGraphicFramePr>
        <p:xfrm>
          <a:off x="2252576" y="4400506"/>
          <a:ext cx="8474908" cy="1684208"/>
        </p:xfrm>
        <a:graphic>
          <a:graphicData uri="http://schemas.openxmlformats.org/drawingml/2006/table">
            <a:tbl>
              <a:tblPr/>
              <a:tblGrid>
                <a:gridCol w="1037957">
                  <a:extLst>
                    <a:ext uri="{9D8B030D-6E8A-4147-A177-3AD203B41FA5}">
                      <a16:colId xmlns:a16="http://schemas.microsoft.com/office/drawing/2014/main" val="1947796508"/>
                    </a:ext>
                  </a:extLst>
                </a:gridCol>
                <a:gridCol w="1034463">
                  <a:extLst>
                    <a:ext uri="{9D8B030D-6E8A-4147-A177-3AD203B41FA5}">
                      <a16:colId xmlns:a16="http://schemas.microsoft.com/office/drawing/2014/main" val="1808726327"/>
                    </a:ext>
                  </a:extLst>
                </a:gridCol>
                <a:gridCol w="1027473">
                  <a:extLst>
                    <a:ext uri="{9D8B030D-6E8A-4147-A177-3AD203B41FA5}">
                      <a16:colId xmlns:a16="http://schemas.microsoft.com/office/drawing/2014/main" val="653355760"/>
                    </a:ext>
                  </a:extLst>
                </a:gridCol>
                <a:gridCol w="838754">
                  <a:extLst>
                    <a:ext uri="{9D8B030D-6E8A-4147-A177-3AD203B41FA5}">
                      <a16:colId xmlns:a16="http://schemas.microsoft.com/office/drawing/2014/main" val="183048472"/>
                    </a:ext>
                  </a:extLst>
                </a:gridCol>
                <a:gridCol w="908650">
                  <a:extLst>
                    <a:ext uri="{9D8B030D-6E8A-4147-A177-3AD203B41FA5}">
                      <a16:colId xmlns:a16="http://schemas.microsoft.com/office/drawing/2014/main" val="493068255"/>
                    </a:ext>
                  </a:extLst>
                </a:gridCol>
                <a:gridCol w="908650">
                  <a:extLst>
                    <a:ext uri="{9D8B030D-6E8A-4147-A177-3AD203B41FA5}">
                      <a16:colId xmlns:a16="http://schemas.microsoft.com/office/drawing/2014/main" val="972420842"/>
                    </a:ext>
                  </a:extLst>
                </a:gridCol>
                <a:gridCol w="908650">
                  <a:extLst>
                    <a:ext uri="{9D8B030D-6E8A-4147-A177-3AD203B41FA5}">
                      <a16:colId xmlns:a16="http://schemas.microsoft.com/office/drawing/2014/main" val="4145916195"/>
                    </a:ext>
                  </a:extLst>
                </a:gridCol>
                <a:gridCol w="908650">
                  <a:extLst>
                    <a:ext uri="{9D8B030D-6E8A-4147-A177-3AD203B41FA5}">
                      <a16:colId xmlns:a16="http://schemas.microsoft.com/office/drawing/2014/main" val="3809584080"/>
                    </a:ext>
                  </a:extLst>
                </a:gridCol>
                <a:gridCol w="901661">
                  <a:extLst>
                    <a:ext uri="{9D8B030D-6E8A-4147-A177-3AD203B41FA5}">
                      <a16:colId xmlns:a16="http://schemas.microsoft.com/office/drawing/2014/main" val="483198649"/>
                    </a:ext>
                  </a:extLst>
                </a:gridCol>
              </a:tblGrid>
              <a:tr h="275024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s-EC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OBLIGACIONES NEGOCIADAS A NIVEL NACIONAL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35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7879163"/>
                  </a:ext>
                </a:extLst>
              </a:tr>
              <a:tr h="27502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CALIFICACIÓN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 - AGO 2021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7044740"/>
                  </a:ext>
                </a:extLst>
              </a:tr>
              <a:tr h="284988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TASA</a:t>
                      </a:r>
                      <a:b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(%)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PLAZO</a:t>
                      </a:r>
                      <a:b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(años)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TASA</a:t>
                      </a:r>
                      <a:b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(%)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PLAZO</a:t>
                      </a:r>
                      <a:b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(años)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TASA</a:t>
                      </a:r>
                      <a:b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(%)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PLAZO</a:t>
                      </a:r>
                      <a:b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(años)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TASA</a:t>
                      </a:r>
                      <a:b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EC" sz="1100" b="1" i="0" u="none" strike="noStrike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(%)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C" sz="1100" b="1" i="0" u="none" strike="noStrike" dirty="0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PLAZO</a:t>
                      </a:r>
                      <a:br>
                        <a:rPr lang="es-EC" sz="1100" b="1" i="0" u="none" strike="noStrike" dirty="0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s-EC" sz="1100" b="1" i="0" u="none" strike="noStrike" dirty="0">
                          <a:solidFill>
                            <a:srgbClr val="233571"/>
                          </a:solidFill>
                          <a:effectLst/>
                          <a:latin typeface="Calibri" panose="020F0502020204030204" pitchFamily="34" charset="0"/>
                        </a:rPr>
                        <a:t>(años)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175104"/>
                  </a:ext>
                </a:extLst>
              </a:tr>
              <a:tr h="261928"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AAA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8,10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4,54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8,08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4,68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8,47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4,38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8,43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4,16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5900576"/>
                  </a:ext>
                </a:extLst>
              </a:tr>
              <a:tr h="261928"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8,61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 3,73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8,76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3,46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9,03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3,44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9,55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3,04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3406672"/>
                  </a:ext>
                </a:extLst>
              </a:tr>
              <a:tr h="275024">
                <a:tc>
                  <a:txBody>
                    <a:bodyPr/>
                    <a:lstStyle/>
                    <a:p>
                      <a:pPr algn="ctr" fontAlgn="b"/>
                      <a:r>
                        <a:rPr lang="es-EC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9,81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1,47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9,01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1,70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10,41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2,06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9566545"/>
                  </a:ext>
                </a:extLst>
              </a:tr>
            </a:tbl>
          </a:graphicData>
        </a:graphic>
      </p:graphicFrame>
      <p:sp>
        <p:nvSpPr>
          <p:cNvPr id="15" name="CuadroTexto 28">
            <a:extLst>
              <a:ext uri="{FF2B5EF4-FFF2-40B4-BE49-F238E27FC236}">
                <a16:creationId xmlns:a16="http://schemas.microsoft.com/office/drawing/2014/main" id="{E339F992-4BAB-44DB-BD09-B89FAB39F434}"/>
              </a:ext>
            </a:extLst>
          </p:cNvPr>
          <p:cNvSpPr txBox="1"/>
          <p:nvPr/>
        </p:nvSpPr>
        <p:spPr>
          <a:xfrm>
            <a:off x="0" y="0"/>
            <a:ext cx="44848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>
                <a:solidFill>
                  <a:srgbClr val="002168"/>
                </a:solidFill>
              </a:rPr>
              <a:t>RENDIMIENTOS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1737979-F715-4D60-BD0A-E59F29ABD635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21" name="Rectángulo 13">
              <a:extLst>
                <a:ext uri="{FF2B5EF4-FFF2-40B4-BE49-F238E27FC236}">
                  <a16:creationId xmlns:a16="http://schemas.microsoft.com/office/drawing/2014/main" id="{F05B8184-4361-4FD7-98B4-DAF815F8BC29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22" name="Rectángulo 14">
              <a:extLst>
                <a:ext uri="{FF2B5EF4-FFF2-40B4-BE49-F238E27FC236}">
                  <a16:creationId xmlns:a16="http://schemas.microsoft.com/office/drawing/2014/main" id="{2C1D7F43-7FC6-4E77-B259-B1CD4A665C04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  <p:extLst>
      <p:ext uri="{BB962C8B-B14F-4D97-AF65-F5344CB8AC3E}">
        <p14:creationId xmlns:p14="http://schemas.microsoft.com/office/powerpoint/2010/main" val="12598860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>
            <a:extLst>
              <a:ext uri="{FF2B5EF4-FFF2-40B4-BE49-F238E27FC236}">
                <a16:creationId xmlns:a16="http://schemas.microsoft.com/office/drawing/2014/main" id="{FF3B3928-B867-4FEC-973E-1EBA176027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58850" y="1863725"/>
            <a:ext cx="10031413" cy="3654425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lnSpc>
                <a:spcPct val="75000"/>
              </a:lnSpc>
              <a:spcAft>
                <a:spcPts val="0"/>
              </a:spcAft>
              <a:buFont typeface="Arial"/>
              <a:buNone/>
              <a:defRPr/>
            </a:pPr>
            <a:endParaRPr lang="es-ES_tradnl" sz="2200" dirty="0">
              <a:cs typeface="Arial" pitchFamily="34" charset="0"/>
            </a:endParaRPr>
          </a:p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s-ES_tradnl" sz="2400" dirty="0">
                <a:latin typeface="Arial" pitchFamily="34" charset="0"/>
                <a:cs typeface="Arial" pitchFamily="34" charset="0"/>
              </a:rPr>
              <a:t>Debe estar respaldada con garantía general y optativamente con garantía específica.</a:t>
            </a:r>
          </a:p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/>
            </a:pPr>
            <a:endParaRPr lang="es-ES_tradnl" sz="2400" b="1" dirty="0">
              <a:solidFill>
                <a:srgbClr val="006600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marL="457200" indent="-4572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/>
            </a:pPr>
            <a:r>
              <a:rPr lang="es-ES_tradnl" sz="2400" dirty="0">
                <a:latin typeface="Arial" pitchFamily="34" charset="0"/>
                <a:ea typeface="+mj-ea"/>
                <a:cs typeface="Arial" pitchFamily="34" charset="0"/>
              </a:rPr>
              <a:t>GARANTÍA GENERAL.- </a:t>
            </a:r>
            <a:r>
              <a:rPr lang="es-ES_tradnl" sz="2400" dirty="0">
                <a:latin typeface="Arial" pitchFamily="34" charset="0"/>
                <a:cs typeface="Arial" pitchFamily="34" charset="0"/>
              </a:rPr>
              <a:t>La totalidad de los activos no gravados.</a:t>
            </a:r>
          </a:p>
          <a:p>
            <a:pPr marL="457200" indent="-4572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/>
            </a:pPr>
            <a:endParaRPr lang="es-ES_tradnl" sz="2400" dirty="0">
              <a:latin typeface="Arial" pitchFamily="34" charset="0"/>
              <a:ea typeface="+mj-ea"/>
              <a:cs typeface="Arial" pitchFamily="34" charset="0"/>
            </a:endParaRPr>
          </a:p>
          <a:p>
            <a:pPr marL="457200" indent="-4572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/>
            </a:pPr>
            <a:r>
              <a:rPr lang="es-ES_tradnl" sz="2400" dirty="0">
                <a:latin typeface="Arial" pitchFamily="34" charset="0"/>
                <a:ea typeface="+mj-ea"/>
                <a:cs typeface="Arial" pitchFamily="34" charset="0"/>
              </a:rPr>
              <a:t>GARANTÍA ESPECÍFICA.- </a:t>
            </a:r>
            <a:r>
              <a:rPr lang="es-ES_tradnl" sz="2400" dirty="0">
                <a:latin typeface="Arial" pitchFamily="34" charset="0"/>
                <a:cs typeface="Arial" pitchFamily="34" charset="0"/>
              </a:rPr>
              <a:t>Aquella de carácter personal o real, que garantiza las obligaciones para asegurar el pago del capital, de los intereses o de ambos. </a:t>
            </a:r>
          </a:p>
        </p:txBody>
      </p:sp>
      <p:sp>
        <p:nvSpPr>
          <p:cNvPr id="6" name="CuadroTexto 10">
            <a:extLst>
              <a:ext uri="{FF2B5EF4-FFF2-40B4-BE49-F238E27FC236}">
                <a16:creationId xmlns:a16="http://schemas.microsoft.com/office/drawing/2014/main" id="{8D9B8B04-6C69-4F16-A7F8-B36EE284E5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03759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_tradnl" altLang="en-US" b="1" dirty="0">
                <a:solidFill>
                  <a:srgbClr val="0021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FINANCIAMIENTO AL PASIVO</a:t>
            </a:r>
            <a:endParaRPr lang="es-EC" altLang="en-US" b="1" dirty="0">
              <a:solidFill>
                <a:srgbClr val="0021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99F4326-523D-4F6B-B031-0BE250A46CAC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0D4F4AA0-1CC8-4E25-8016-39A715DF458D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7CE16D6C-D1B8-491F-83B1-C61CB1C56A87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>
            <a:extLst>
              <a:ext uri="{FF2B5EF4-FFF2-40B4-BE49-F238E27FC236}">
                <a16:creationId xmlns:a16="http://schemas.microsoft.com/office/drawing/2014/main" id="{4D884338-5672-4AB1-BF95-66DFD2E46C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1573" y="2006000"/>
            <a:ext cx="9264079" cy="2974373"/>
          </a:xfrm>
        </p:spPr>
        <p:txBody>
          <a:bodyPr rtlCol="0">
            <a:normAutofit/>
          </a:bodyPr>
          <a:lstStyle/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s-EC" sz="2200" b="1" u="sng" dirty="0">
                <a:latin typeface="Arial" pitchFamily="34" charset="0"/>
                <a:cs typeface="Arial" pitchFamily="34" charset="0"/>
              </a:rPr>
              <a:t>OBLIGACIONES</a:t>
            </a:r>
          </a:p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s-EC" sz="2200" dirty="0">
              <a:latin typeface="Arial" pitchFamily="34" charset="0"/>
              <a:cs typeface="Arial" pitchFamily="34" charset="0"/>
            </a:endParaRPr>
          </a:p>
          <a:p>
            <a:pPr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s-EC" sz="2200" dirty="0">
                <a:latin typeface="Arial" pitchFamily="34" charset="0"/>
                <a:cs typeface="Arial" pitchFamily="34" charset="0"/>
              </a:rPr>
              <a:t>Son valores de contenido crediticio representativos de deuda a cargo del emisor que </a:t>
            </a:r>
            <a:r>
              <a:rPr lang="es-EC" sz="2200" u="sng" dirty="0">
                <a:latin typeface="Arial" pitchFamily="34" charset="0"/>
                <a:cs typeface="Arial" pitchFamily="34" charset="0"/>
              </a:rPr>
              <a:t>podrán ser emitidos por personas jurídicas de derecho público o privado, sucursales de compañías extranjeras domiciliadas en el Ecuador, y por quienes establezca la Junta de Regulación del Mercado de Valores</a:t>
            </a:r>
            <a:r>
              <a:rPr lang="es-EC" sz="2200" dirty="0">
                <a:latin typeface="Arial" pitchFamily="34" charset="0"/>
                <a:cs typeface="Arial" pitchFamily="34" charset="0"/>
              </a:rPr>
              <a:t>, con los requisitos que también sean establecidos por la misma en cada caso.</a:t>
            </a:r>
          </a:p>
          <a:p>
            <a:pPr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s-EC" sz="2200" dirty="0">
              <a:latin typeface="Arial" pitchFamily="34" charset="0"/>
              <a:cs typeface="Arial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s-EC" dirty="0"/>
          </a:p>
        </p:txBody>
      </p:sp>
      <p:sp>
        <p:nvSpPr>
          <p:cNvPr id="9" name="CuadroTexto 10">
            <a:extLst>
              <a:ext uri="{FF2B5EF4-FFF2-40B4-BE49-F238E27FC236}">
                <a16:creationId xmlns:a16="http://schemas.microsoft.com/office/drawing/2014/main" id="{31C235DB-D229-4AF3-973A-A29906359B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03759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_tradnl" altLang="en-US" b="1" dirty="0">
                <a:solidFill>
                  <a:srgbClr val="0021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FINANCIAMIENTO AL PASIVO</a:t>
            </a:r>
            <a:endParaRPr lang="es-EC" altLang="en-US" b="1" dirty="0">
              <a:solidFill>
                <a:srgbClr val="0021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1E7C63C-ACB3-4B76-9F84-A7E31E3966FC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0096CE08-7899-4811-9BCB-7890B4F7902E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33C32D89-D7D2-4703-A6E3-49D6DF507793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3">
            <a:extLst>
              <a:ext uri="{FF2B5EF4-FFF2-40B4-BE49-F238E27FC236}">
                <a16:creationId xmlns:a16="http://schemas.microsoft.com/office/drawing/2014/main" id="{CA2D225D-F36F-464D-8088-852F1277E6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373104" y="2893422"/>
            <a:ext cx="9626600" cy="3730625"/>
          </a:xfrm>
        </p:spPr>
        <p:txBody>
          <a:bodyPr lIns="90488" tIns="44450" rIns="90488" bIns="44450">
            <a:normAutofit/>
          </a:bodyPr>
          <a:lstStyle/>
          <a:p>
            <a:pPr marL="495300" indent="-495300" algn="just" eaLnBrk="1" hangingPunct="1">
              <a:lnSpc>
                <a:spcPct val="100000"/>
              </a:lnSpc>
              <a:spcBef>
                <a:spcPct val="0"/>
              </a:spcBef>
              <a:defRPr/>
            </a:pPr>
            <a:r>
              <a:rPr lang="es-ES_tradnl" altLang="es-EC" sz="2200" dirty="0">
                <a:latin typeface="Arial" panose="020B0604020202020204" pitchFamily="34" charset="0"/>
                <a:cs typeface="Arial" panose="020B0604020202020204" pitchFamily="34" charset="0"/>
              </a:rPr>
              <a:t>Es el proceso mediante el cual se emiten valores  susceptibles de ser colocados y negociados libremente en el mercado bursátil, emitidos con cargo a un patrimonio autónomo.</a:t>
            </a:r>
          </a:p>
          <a:p>
            <a:pPr marL="0" indent="0" algn="ju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es-ES_tradnl" altLang="es-EC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95300" indent="-495300" algn="just" eaLnBrk="1" hangingPunct="1">
              <a:lnSpc>
                <a:spcPct val="100000"/>
              </a:lnSpc>
              <a:spcBef>
                <a:spcPct val="0"/>
              </a:spcBef>
              <a:defRPr/>
            </a:pPr>
            <a:r>
              <a:rPr lang="es-ES_tradnl" altLang="es-EC" sz="2200" dirty="0">
                <a:latin typeface="Arial" panose="020B0604020202020204" pitchFamily="34" charset="0"/>
                <a:cs typeface="Arial" panose="020B0604020202020204" pitchFamily="34" charset="0"/>
              </a:rPr>
              <a:t>Mecanismos para titularizar: fondos colectivos y fideicomisos mercantiles.</a:t>
            </a:r>
          </a:p>
        </p:txBody>
      </p:sp>
      <p:sp>
        <p:nvSpPr>
          <p:cNvPr id="122883" name="CuadroTexto 5">
            <a:extLst>
              <a:ext uri="{FF2B5EF4-FFF2-40B4-BE49-F238E27FC236}">
                <a16:creationId xmlns:a16="http://schemas.microsoft.com/office/drawing/2014/main" id="{0537F3BC-4F46-41CC-B357-1C266C89AA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5663" y="606425"/>
            <a:ext cx="10375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s-EC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10">
            <a:extLst>
              <a:ext uri="{FF2B5EF4-FFF2-40B4-BE49-F238E27FC236}">
                <a16:creationId xmlns:a16="http://schemas.microsoft.com/office/drawing/2014/main" id="{386274D3-E0FA-4BDB-A7E7-7FE439A918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03759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_tradnl" altLang="en-US" b="1" dirty="0">
                <a:solidFill>
                  <a:srgbClr val="0021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FINANCIAMIENTO AL PASIVO</a:t>
            </a:r>
            <a:endParaRPr lang="es-EC" altLang="en-US" b="1" dirty="0">
              <a:solidFill>
                <a:srgbClr val="0021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7C24603-9FFB-4373-A941-37B3AECCA90D}"/>
              </a:ext>
            </a:extLst>
          </p:cNvPr>
          <p:cNvSpPr txBox="1"/>
          <p:nvPr/>
        </p:nvSpPr>
        <p:spPr>
          <a:xfrm>
            <a:off x="1373104" y="1921072"/>
            <a:ext cx="43121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TITULARIZACIONES</a:t>
            </a:r>
            <a:endParaRPr lang="es-EC" sz="2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75F0AE8-D2FF-442A-B018-0F7625930450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8E2D96F2-5429-4428-9727-74220881FA94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D886A9E9-5191-4494-B901-0F9D1302EC55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</p:cSld>
  <p:clrMapOvr>
    <a:masterClrMapping/>
  </p:clrMapOvr>
  <p:transition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D522287-5086-BF44-A484-67BE9B060BB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88242" y="986419"/>
            <a:ext cx="4413492" cy="4885162"/>
          </a:xfrm>
          <a:prstGeom prst="rect">
            <a:avLst/>
          </a:prstGeom>
          <a:ln>
            <a:solidFill>
              <a:srgbClr val="002168"/>
            </a:solidFill>
          </a:ln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767267F5-0A71-5F48-B142-E3790DF0EE79}"/>
              </a:ext>
            </a:extLst>
          </p:cNvPr>
          <p:cNvSpPr txBox="1"/>
          <p:nvPr/>
        </p:nvSpPr>
        <p:spPr>
          <a:xfrm>
            <a:off x="0" y="0"/>
            <a:ext cx="3759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>
                <a:solidFill>
                  <a:srgbClr val="002168"/>
                </a:solidFill>
              </a:rPr>
              <a:t>¡BIENVENIDOS!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F16C416-B8B9-3542-86CB-2BDA030301E3}"/>
              </a:ext>
            </a:extLst>
          </p:cNvPr>
          <p:cNvSpPr txBox="1"/>
          <p:nvPr/>
        </p:nvSpPr>
        <p:spPr>
          <a:xfrm>
            <a:off x="5931936" y="2573958"/>
            <a:ext cx="52554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dirty="0"/>
              <a:t>La Bolsa actúa dentro de un mercado formal y regulado, ofreciendo seguridades para los inversionistas. En este mercado existen múltiples mecanismos de financiamiento para las empresas pequeñas, medianas y grandes. Operando desde 1969, la </a:t>
            </a:r>
            <a:r>
              <a:rPr lang="es-EC" b="1" dirty="0"/>
              <a:t>BVQ</a:t>
            </a:r>
            <a:r>
              <a:rPr lang="es-EC" dirty="0"/>
              <a:t> actúa con valores corporativos y promueve las buenas prácticas de gobierno corporativo.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763C9E7-B5A1-414B-998E-25E9FCD2F260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8" name="Rectángulo 13">
              <a:extLst>
                <a:ext uri="{FF2B5EF4-FFF2-40B4-BE49-F238E27FC236}">
                  <a16:creationId xmlns:a16="http://schemas.microsoft.com/office/drawing/2014/main" id="{50F245FB-0C54-46C4-8E26-8A4CD7CA2036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0" name="Rectángulo 14">
              <a:extLst>
                <a:ext uri="{FF2B5EF4-FFF2-40B4-BE49-F238E27FC236}">
                  <a16:creationId xmlns:a16="http://schemas.microsoft.com/office/drawing/2014/main" id="{992E93FE-B4C0-48F2-862D-CC4E0B6237D5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  <p:extLst>
      <p:ext uri="{BB962C8B-B14F-4D97-AF65-F5344CB8AC3E}">
        <p14:creationId xmlns:p14="http://schemas.microsoft.com/office/powerpoint/2010/main" val="42563004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>
            <a:extLst>
              <a:ext uri="{FF2B5EF4-FFF2-40B4-BE49-F238E27FC236}">
                <a16:creationId xmlns:a16="http://schemas.microsoft.com/office/drawing/2014/main" id="{1C924265-18AB-491D-86F7-9326B87C56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0725" y="708025"/>
            <a:ext cx="11160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s-EC" altLang="es-EC" sz="1800"/>
          </a:p>
        </p:txBody>
      </p:sp>
      <p:sp>
        <p:nvSpPr>
          <p:cNvPr id="123907" name="Rectangle 3">
            <a:extLst>
              <a:ext uri="{FF2B5EF4-FFF2-40B4-BE49-F238E27FC236}">
                <a16:creationId xmlns:a16="http://schemas.microsoft.com/office/drawing/2014/main" id="{FD98EC34-4BAE-4998-B54E-A0121C1B05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6688" y="6424613"/>
            <a:ext cx="182562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7620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7620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7620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7620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620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620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620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620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s-ES_tradnl" altLang="es-EC" sz="140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s-ES_tradnl" altLang="es-EC" sz="140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s-ES_tradnl" altLang="es-EC" sz="1400">
              <a:latin typeface="Times New Roman" panose="02020603050405020304" pitchFamily="18" charset="0"/>
            </a:endParaRPr>
          </a:p>
        </p:txBody>
      </p:sp>
      <p:sp>
        <p:nvSpPr>
          <p:cNvPr id="123908" name="Rectangle 4">
            <a:extLst>
              <a:ext uri="{FF2B5EF4-FFF2-40B4-BE49-F238E27FC236}">
                <a16:creationId xmlns:a16="http://schemas.microsoft.com/office/drawing/2014/main" id="{093F9CF9-4798-4567-9752-F9DDEB5797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1838" y="555625"/>
            <a:ext cx="122396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s-EC" altLang="es-EC" sz="1800"/>
          </a:p>
        </p:txBody>
      </p:sp>
      <p:sp>
        <p:nvSpPr>
          <p:cNvPr id="123909" name="Text Box 5">
            <a:extLst>
              <a:ext uri="{FF2B5EF4-FFF2-40B4-BE49-F238E27FC236}">
                <a16:creationId xmlns:a16="http://schemas.microsoft.com/office/drawing/2014/main" id="{06539AFA-1434-46FE-A587-B36C19C5C5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5600" y="609600"/>
            <a:ext cx="7454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7620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7620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7620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7620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7620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620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620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620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620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es-ES_tradnl" altLang="es-EC" sz="2400">
              <a:latin typeface="Times New Roman" panose="02020603050405020304" pitchFamily="18" charset="0"/>
            </a:endParaRPr>
          </a:p>
        </p:txBody>
      </p:sp>
      <p:sp>
        <p:nvSpPr>
          <p:cNvPr id="123910" name="Oval 6">
            <a:extLst>
              <a:ext uri="{FF2B5EF4-FFF2-40B4-BE49-F238E27FC236}">
                <a16:creationId xmlns:a16="http://schemas.microsoft.com/office/drawing/2014/main" id="{2605DD45-615F-4A83-A0DA-D59248A5D7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3141663"/>
            <a:ext cx="2057400" cy="8382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s-EC" altLang="es-EC" sz="1800"/>
          </a:p>
        </p:txBody>
      </p:sp>
      <p:sp>
        <p:nvSpPr>
          <p:cNvPr id="123911" name="Rectangle 7">
            <a:extLst>
              <a:ext uri="{FF2B5EF4-FFF2-40B4-BE49-F238E27FC236}">
                <a16:creationId xmlns:a16="http://schemas.microsoft.com/office/drawing/2014/main" id="{EC7473D5-EA9F-4E5A-84B0-02833F9942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1838" y="3284538"/>
            <a:ext cx="161290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defTabSz="7620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7620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7620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7620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7620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620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620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620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620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_tradnl" altLang="es-EC" sz="1600" b="1">
                <a:latin typeface="Times New Roman" panose="02020603050405020304" pitchFamily="18" charset="0"/>
              </a:rPr>
              <a:t>PROPIETARIO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_tradnl" altLang="es-EC" sz="1600" b="1">
                <a:latin typeface="Times New Roman" panose="02020603050405020304" pitchFamily="18" charset="0"/>
              </a:rPr>
              <a:t>ACTIVO</a:t>
            </a:r>
          </a:p>
        </p:txBody>
      </p:sp>
      <p:sp>
        <p:nvSpPr>
          <p:cNvPr id="123912" name="Oval 8">
            <a:extLst>
              <a:ext uri="{FF2B5EF4-FFF2-40B4-BE49-F238E27FC236}">
                <a16:creationId xmlns:a16="http://schemas.microsoft.com/office/drawing/2014/main" id="{1A9C7ED9-FB3C-4FC8-8B03-D58B3983E1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7350" y="5013325"/>
            <a:ext cx="1828800" cy="10541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s-EC" altLang="es-EC" sz="1800"/>
          </a:p>
        </p:txBody>
      </p:sp>
      <p:grpSp>
        <p:nvGrpSpPr>
          <p:cNvPr id="123913" name="Group 9">
            <a:extLst>
              <a:ext uri="{FF2B5EF4-FFF2-40B4-BE49-F238E27FC236}">
                <a16:creationId xmlns:a16="http://schemas.microsoft.com/office/drawing/2014/main" id="{A61A1F68-3D98-4381-B69B-DA3921B2EB3C}"/>
              </a:ext>
            </a:extLst>
          </p:cNvPr>
          <p:cNvGrpSpPr>
            <a:grpSpLocks/>
          </p:cNvGrpSpPr>
          <p:nvPr/>
        </p:nvGrpSpPr>
        <p:grpSpPr bwMode="auto">
          <a:xfrm>
            <a:off x="2992438" y="1557338"/>
            <a:ext cx="7383462" cy="4294187"/>
            <a:chOff x="722" y="1071"/>
            <a:chExt cx="4606" cy="2992"/>
          </a:xfrm>
        </p:grpSpPr>
        <p:sp>
          <p:nvSpPr>
            <p:cNvPr id="35850" name="Oval 10">
              <a:extLst>
                <a:ext uri="{FF2B5EF4-FFF2-40B4-BE49-F238E27FC236}">
                  <a16:creationId xmlns:a16="http://schemas.microsoft.com/office/drawing/2014/main" id="{4F460997-0BC4-43E2-82DF-B1ACFC3E9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4" y="1071"/>
              <a:ext cx="1012" cy="61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>
              <a:prstShdw prst="shdw17" dist="17961" dir="2700000">
                <a:schemeClr val="tx1">
                  <a:gamma/>
                  <a:shade val="60000"/>
                  <a:invGamma/>
                </a:schemeClr>
              </a:prstShdw>
            </a:effectLst>
          </p:spPr>
          <p:txBody>
            <a:bodyPr wrap="none" lIns="90488" tIns="44450" rIns="90488" bIns="44450" anchor="ctr"/>
            <a:lstStyle/>
            <a:p>
              <a:pPr algn="ctr" defTabSz="7620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600" b="1" dirty="0">
                  <a:latin typeface="Times New Roman" pitchFamily="18" charset="0"/>
                </a:rPr>
                <a:t>FIDUCIARIA</a:t>
              </a:r>
            </a:p>
          </p:txBody>
        </p:sp>
        <p:sp>
          <p:nvSpPr>
            <p:cNvPr id="123918" name="Oval 11">
              <a:extLst>
                <a:ext uri="{FF2B5EF4-FFF2-40B4-BE49-F238E27FC236}">
                  <a16:creationId xmlns:a16="http://schemas.microsoft.com/office/drawing/2014/main" id="{0609416B-585C-4DE4-BFE0-1B50F759EF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8" y="2216"/>
              <a:ext cx="1064" cy="56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s-EC" altLang="es-EC" sz="2400">
                <a:solidFill>
                  <a:srgbClr val="C6340C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23919" name="Oval 12">
              <a:extLst>
                <a:ext uri="{FF2B5EF4-FFF2-40B4-BE49-F238E27FC236}">
                  <a16:creationId xmlns:a16="http://schemas.microsoft.com/office/drawing/2014/main" id="{2DAF3B90-4CB2-4087-8CCB-2A9F31908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8" y="2216"/>
              <a:ext cx="1200" cy="56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s-EC" altLang="es-EC" sz="1800"/>
            </a:p>
          </p:txBody>
        </p:sp>
        <p:sp>
          <p:nvSpPr>
            <p:cNvPr id="123920" name="Rectangle 13">
              <a:extLst>
                <a:ext uri="{FF2B5EF4-FFF2-40B4-BE49-F238E27FC236}">
                  <a16:creationId xmlns:a16="http://schemas.microsoft.com/office/drawing/2014/main" id="{B14D6B2B-82FA-41F9-82D8-D87E48F2B3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7" y="2408"/>
              <a:ext cx="1003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7620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7620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7620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7620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7620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7620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7620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7620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s-ES_tradnl" altLang="es-EC" sz="1600" b="1">
                  <a:latin typeface="Times New Roman" panose="02020603050405020304" pitchFamily="18" charset="0"/>
                </a:rPr>
                <a:t>FIDEICOMISO</a:t>
              </a:r>
            </a:p>
          </p:txBody>
        </p:sp>
        <p:sp>
          <p:nvSpPr>
            <p:cNvPr id="123921" name="Rectangle 14">
              <a:extLst>
                <a:ext uri="{FF2B5EF4-FFF2-40B4-BE49-F238E27FC236}">
                  <a16:creationId xmlns:a16="http://schemas.microsoft.com/office/drawing/2014/main" id="{43FC670B-980C-4396-A56E-221254AC1D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8" y="2408"/>
              <a:ext cx="1195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7620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7620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7620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7620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7620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7620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7620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7620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s-ES_tradnl" altLang="es-EC" sz="1600" b="1">
                  <a:latin typeface="Times New Roman" panose="02020603050405020304" pitchFamily="18" charset="0"/>
                </a:rPr>
                <a:t>INVERSIONISTAS</a:t>
              </a:r>
              <a:endParaRPr lang="es-ES_tradnl" altLang="es-EC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123922" name="Arc 15">
              <a:extLst>
                <a:ext uri="{FF2B5EF4-FFF2-40B4-BE49-F238E27FC236}">
                  <a16:creationId xmlns:a16="http://schemas.microsoft.com/office/drawing/2014/main" id="{3B5091DE-D292-4B4F-93A2-01F1979C4043}"/>
                </a:ext>
              </a:extLst>
            </p:cNvPr>
            <p:cNvSpPr>
              <a:spLocks/>
            </p:cNvSpPr>
            <p:nvPr/>
          </p:nvSpPr>
          <p:spPr bwMode="auto">
            <a:xfrm rot="7800000">
              <a:off x="2342" y="2606"/>
              <a:ext cx="802" cy="806"/>
            </a:xfrm>
            <a:custGeom>
              <a:avLst/>
              <a:gdLst>
                <a:gd name="T0" fmla="*/ 0 w 21586"/>
                <a:gd name="T1" fmla="*/ 0 h 21190"/>
                <a:gd name="T2" fmla="*/ 0 w 21586"/>
                <a:gd name="T3" fmla="*/ 0 h 21190"/>
                <a:gd name="T4" fmla="*/ 0 w 21586"/>
                <a:gd name="T5" fmla="*/ 0 h 21190"/>
                <a:gd name="T6" fmla="*/ 0 60000 65536"/>
                <a:gd name="T7" fmla="*/ 0 60000 65536"/>
                <a:gd name="T8" fmla="*/ 0 60000 65536"/>
                <a:gd name="T9" fmla="*/ 0 w 21586"/>
                <a:gd name="T10" fmla="*/ 0 h 21190"/>
                <a:gd name="T11" fmla="*/ 21586 w 21586"/>
                <a:gd name="T12" fmla="*/ 21190 h 2119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86" h="21190" fill="none" extrusionOk="0">
                  <a:moveTo>
                    <a:pt x="4190" y="0"/>
                  </a:moveTo>
                  <a:cubicBezTo>
                    <a:pt x="14025" y="1945"/>
                    <a:pt x="21229" y="10402"/>
                    <a:pt x="21586" y="20420"/>
                  </a:cubicBezTo>
                </a:path>
                <a:path w="21586" h="21190" stroke="0" extrusionOk="0">
                  <a:moveTo>
                    <a:pt x="4190" y="0"/>
                  </a:moveTo>
                  <a:cubicBezTo>
                    <a:pt x="14025" y="1945"/>
                    <a:pt x="21229" y="10402"/>
                    <a:pt x="21586" y="20420"/>
                  </a:cubicBezTo>
                  <a:lnTo>
                    <a:pt x="0" y="21190"/>
                  </a:lnTo>
                  <a:lnTo>
                    <a:pt x="4190" y="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923" name="Rectangle 16">
              <a:extLst>
                <a:ext uri="{FF2B5EF4-FFF2-40B4-BE49-F238E27FC236}">
                  <a16:creationId xmlns:a16="http://schemas.microsoft.com/office/drawing/2014/main" id="{95B080AE-7DF4-4EC6-9635-A8FB3C0AA7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" y="3657"/>
              <a:ext cx="1100" cy="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defTabSz="7620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7620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7620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7620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7620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7620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7620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7620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7620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s-ES_tradnl" altLang="es-EC" sz="1600" b="1">
                  <a:latin typeface="Times New Roman" panose="02020603050405020304" pitchFamily="18" charset="0"/>
                </a:rPr>
                <a:t>GENERADORES</a:t>
              </a:r>
            </a:p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s-ES_tradnl" altLang="es-EC" sz="1600" b="1">
                  <a:latin typeface="Times New Roman" panose="02020603050405020304" pitchFamily="18" charset="0"/>
                </a:rPr>
                <a:t>FLUJOS</a:t>
              </a:r>
            </a:p>
          </p:txBody>
        </p:sp>
        <p:grpSp>
          <p:nvGrpSpPr>
            <p:cNvPr id="123924" name="Group 17">
              <a:extLst>
                <a:ext uri="{FF2B5EF4-FFF2-40B4-BE49-F238E27FC236}">
                  <a16:creationId xmlns:a16="http://schemas.microsoft.com/office/drawing/2014/main" id="{4DAE4525-5DB8-430E-B436-6A1453DEA2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4" y="2840"/>
              <a:ext cx="2880" cy="719"/>
              <a:chOff x="1584" y="2640"/>
              <a:chExt cx="2880" cy="719"/>
            </a:xfrm>
          </p:grpSpPr>
          <p:sp>
            <p:nvSpPr>
              <p:cNvPr id="123945" name="Rectangle 18">
                <a:extLst>
                  <a:ext uri="{FF2B5EF4-FFF2-40B4-BE49-F238E27FC236}">
                    <a16:creationId xmlns:a16="http://schemas.microsoft.com/office/drawing/2014/main" id="{A7BA2A17-BCA3-479C-9956-083CA0D84E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7" y="2928"/>
                <a:ext cx="1091" cy="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 defTabSz="76200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s-ES_tradnl" altLang="es-EC" sz="1200" b="1">
                    <a:latin typeface="Times New Roman" panose="02020603050405020304" pitchFamily="18" charset="0"/>
                  </a:rPr>
                  <a:t>RETORNO PARA LOS</a:t>
                </a:r>
              </a:p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s-ES_tradnl" altLang="es-EC" sz="1200" b="1">
                    <a:latin typeface="Times New Roman" panose="02020603050405020304" pitchFamily="18" charset="0"/>
                  </a:rPr>
                  <a:t>INVERSIONISTAS</a:t>
                </a:r>
              </a:p>
            </p:txBody>
          </p:sp>
          <p:sp>
            <p:nvSpPr>
              <p:cNvPr id="123946" name="Line 19">
                <a:extLst>
                  <a:ext uri="{FF2B5EF4-FFF2-40B4-BE49-F238E27FC236}">
                    <a16:creationId xmlns:a16="http://schemas.microsoft.com/office/drawing/2014/main" id="{26F438B3-F286-44CB-9F80-14C740525A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84" y="2880"/>
                <a:ext cx="576" cy="4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947" name="Line 20">
                <a:extLst>
                  <a:ext uri="{FF2B5EF4-FFF2-40B4-BE49-F238E27FC236}">
                    <a16:creationId xmlns:a16="http://schemas.microsoft.com/office/drawing/2014/main" id="{663F5874-7A1F-4606-BB40-41464DD838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16" y="2880"/>
                <a:ext cx="96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948" name="Rectangle 21">
                <a:extLst>
                  <a:ext uri="{FF2B5EF4-FFF2-40B4-BE49-F238E27FC236}">
                    <a16:creationId xmlns:a16="http://schemas.microsoft.com/office/drawing/2014/main" id="{AB8A793F-211C-46BB-B719-560A5DC691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7" y="3168"/>
                <a:ext cx="438" cy="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 defTabSz="76200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s-ES_tradnl" altLang="es-EC" sz="1200" b="1">
                    <a:latin typeface="Times New Roman" panose="02020603050405020304" pitchFamily="18" charset="0"/>
                  </a:rPr>
                  <a:t>PAGOS</a:t>
                </a:r>
              </a:p>
            </p:txBody>
          </p:sp>
          <p:sp>
            <p:nvSpPr>
              <p:cNvPr id="123949" name="Line 22">
                <a:extLst>
                  <a:ext uri="{FF2B5EF4-FFF2-40B4-BE49-F238E27FC236}">
                    <a16:creationId xmlns:a16="http://schemas.microsoft.com/office/drawing/2014/main" id="{780AD64D-39CF-4CE4-B510-8C8C05741F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76" y="2640"/>
                <a:ext cx="288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950" name="Oval 23">
                <a:extLst>
                  <a:ext uri="{FF2B5EF4-FFF2-40B4-BE49-F238E27FC236}">
                    <a16:creationId xmlns:a16="http://schemas.microsoft.com/office/drawing/2014/main" id="{35481BCF-3A06-43FA-A785-363C885C1E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2" y="2832"/>
                <a:ext cx="144" cy="14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s-ES_tradnl" altLang="es-EC" sz="1600" b="1">
                    <a:latin typeface="Times New Roman" panose="02020603050405020304" pitchFamily="18" charset="0"/>
                  </a:rPr>
                  <a:t>7</a:t>
                </a:r>
              </a:p>
            </p:txBody>
          </p:sp>
          <p:sp>
            <p:nvSpPr>
              <p:cNvPr id="123951" name="Oval 24">
                <a:extLst>
                  <a:ext uri="{FF2B5EF4-FFF2-40B4-BE49-F238E27FC236}">
                    <a16:creationId xmlns:a16="http://schemas.microsoft.com/office/drawing/2014/main" id="{A2BE78AF-E81F-4919-A0F8-D5233B7D31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2" y="2976"/>
                <a:ext cx="144" cy="14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s-ES_tradnl" altLang="es-EC" sz="1600" b="1">
                    <a:latin typeface="Times New Roman" panose="02020603050405020304" pitchFamily="18" charset="0"/>
                  </a:rPr>
                  <a:t>6</a:t>
                </a:r>
              </a:p>
            </p:txBody>
          </p:sp>
        </p:grpSp>
        <p:grpSp>
          <p:nvGrpSpPr>
            <p:cNvPr id="123925" name="Group 25">
              <a:extLst>
                <a:ext uri="{FF2B5EF4-FFF2-40B4-BE49-F238E27FC236}">
                  <a16:creationId xmlns:a16="http://schemas.microsoft.com/office/drawing/2014/main" id="{774F9B4F-0FEF-412B-9842-1DD613FE6F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8" y="2600"/>
              <a:ext cx="839" cy="242"/>
              <a:chOff x="1248" y="2400"/>
              <a:chExt cx="839" cy="242"/>
            </a:xfrm>
          </p:grpSpPr>
          <p:sp>
            <p:nvSpPr>
              <p:cNvPr id="123942" name="Rectangle 26">
                <a:extLst>
                  <a:ext uri="{FF2B5EF4-FFF2-40B4-BE49-F238E27FC236}">
                    <a16:creationId xmlns:a16="http://schemas.microsoft.com/office/drawing/2014/main" id="{D0C5248A-93A2-4DCE-BEE2-0B3E2B96C5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1" y="2449"/>
                <a:ext cx="636" cy="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76200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s-ES_tradnl" altLang="es-EC" sz="1200" b="1">
                    <a:latin typeface="Times New Roman" panose="02020603050405020304" pitchFamily="18" charset="0"/>
                  </a:rPr>
                  <a:t>RECURSOS</a:t>
                </a:r>
              </a:p>
            </p:txBody>
          </p:sp>
          <p:sp>
            <p:nvSpPr>
              <p:cNvPr id="123943" name="Line 27">
                <a:extLst>
                  <a:ext uri="{FF2B5EF4-FFF2-40B4-BE49-F238E27FC236}">
                    <a16:creationId xmlns:a16="http://schemas.microsoft.com/office/drawing/2014/main" id="{6546B1B3-A47A-4CAC-B789-4306B8FC4B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44" y="2400"/>
                <a:ext cx="709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944" name="Oval 28">
                <a:extLst>
                  <a:ext uri="{FF2B5EF4-FFF2-40B4-BE49-F238E27FC236}">
                    <a16:creationId xmlns:a16="http://schemas.microsoft.com/office/drawing/2014/main" id="{1FD56475-9980-4878-842B-DA21DF018A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2448"/>
                <a:ext cx="144" cy="14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s-ES_tradnl" altLang="es-EC" sz="1600" b="1">
                    <a:latin typeface="Times New Roman" panose="02020603050405020304" pitchFamily="18" charset="0"/>
                  </a:rPr>
                  <a:t>5</a:t>
                </a:r>
              </a:p>
            </p:txBody>
          </p:sp>
        </p:grpSp>
        <p:grpSp>
          <p:nvGrpSpPr>
            <p:cNvPr id="123926" name="Group 29">
              <a:extLst>
                <a:ext uri="{FF2B5EF4-FFF2-40B4-BE49-F238E27FC236}">
                  <a16:creationId xmlns:a16="http://schemas.microsoft.com/office/drawing/2014/main" id="{BD06B491-6988-4592-B6E2-70E19694E0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0" y="2600"/>
              <a:ext cx="1096" cy="242"/>
              <a:chOff x="3120" y="2400"/>
              <a:chExt cx="1096" cy="242"/>
            </a:xfrm>
          </p:grpSpPr>
          <p:sp>
            <p:nvSpPr>
              <p:cNvPr id="123939" name="Line 30">
                <a:extLst>
                  <a:ext uri="{FF2B5EF4-FFF2-40B4-BE49-F238E27FC236}">
                    <a16:creationId xmlns:a16="http://schemas.microsoft.com/office/drawing/2014/main" id="{F545B775-3859-41FA-B69D-27FF1264D4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60" y="2400"/>
                <a:ext cx="70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940" name="Rectangle 31">
                <a:extLst>
                  <a:ext uri="{FF2B5EF4-FFF2-40B4-BE49-F238E27FC236}">
                    <a16:creationId xmlns:a16="http://schemas.microsoft.com/office/drawing/2014/main" id="{EB6E4CF6-E65E-44D4-8E91-482E917060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5" y="2449"/>
                <a:ext cx="961" cy="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76200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s-ES_tradnl" altLang="es-EC" sz="1200" b="1">
                    <a:latin typeface="Times New Roman" panose="02020603050405020304" pitchFamily="18" charset="0"/>
                  </a:rPr>
                  <a:t>PRECIO VALORES</a:t>
                </a:r>
              </a:p>
            </p:txBody>
          </p:sp>
          <p:sp>
            <p:nvSpPr>
              <p:cNvPr id="123941" name="Oval 32">
                <a:extLst>
                  <a:ext uri="{FF2B5EF4-FFF2-40B4-BE49-F238E27FC236}">
                    <a16:creationId xmlns:a16="http://schemas.microsoft.com/office/drawing/2014/main" id="{1A2BBD1A-9897-4330-924B-F1EFAF0B71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2496"/>
                <a:ext cx="144" cy="14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s-ES_tradnl" altLang="es-EC" sz="1600" b="1">
                    <a:latin typeface="Times New Roman" panose="02020603050405020304" pitchFamily="18" charset="0"/>
                  </a:rPr>
                  <a:t>4</a:t>
                </a:r>
              </a:p>
            </p:txBody>
          </p:sp>
        </p:grpSp>
        <p:grpSp>
          <p:nvGrpSpPr>
            <p:cNvPr id="123927" name="Group 33">
              <a:extLst>
                <a:ext uri="{FF2B5EF4-FFF2-40B4-BE49-F238E27FC236}">
                  <a16:creationId xmlns:a16="http://schemas.microsoft.com/office/drawing/2014/main" id="{811159E8-A0B9-440D-8D26-C428955DD9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96" y="2120"/>
              <a:ext cx="1287" cy="336"/>
              <a:chOff x="3096" y="1920"/>
              <a:chExt cx="1287" cy="336"/>
            </a:xfrm>
          </p:grpSpPr>
          <p:sp>
            <p:nvSpPr>
              <p:cNvPr id="123936" name="Line 34">
                <a:extLst>
                  <a:ext uri="{FF2B5EF4-FFF2-40B4-BE49-F238E27FC236}">
                    <a16:creationId xmlns:a16="http://schemas.microsoft.com/office/drawing/2014/main" id="{80DEF997-7809-43D4-91E7-F932BFD972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60" y="2256"/>
                <a:ext cx="70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937" name="Rectangle 35">
                <a:extLst>
                  <a:ext uri="{FF2B5EF4-FFF2-40B4-BE49-F238E27FC236}">
                    <a16:creationId xmlns:a16="http://schemas.microsoft.com/office/drawing/2014/main" id="{73417EF0-6E22-4806-A6FD-A3CBDBBB09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6" y="1920"/>
                <a:ext cx="1287" cy="3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76200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s-ES_tradnl" altLang="es-EC" sz="1200" b="1">
                    <a:latin typeface="Times New Roman" panose="02020603050405020304" pitchFamily="18" charset="0"/>
                  </a:rPr>
                  <a:t>EMISIÓN / COLOCACIÓN</a:t>
                </a:r>
              </a:p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s-ES_tradnl" altLang="es-EC" sz="1200" b="1">
                    <a:latin typeface="Times New Roman" panose="02020603050405020304" pitchFamily="18" charset="0"/>
                  </a:rPr>
                  <a:t>VALORES</a:t>
                </a:r>
              </a:p>
            </p:txBody>
          </p:sp>
          <p:sp>
            <p:nvSpPr>
              <p:cNvPr id="123938" name="Oval 36">
                <a:extLst>
                  <a:ext uri="{FF2B5EF4-FFF2-40B4-BE49-F238E27FC236}">
                    <a16:creationId xmlns:a16="http://schemas.microsoft.com/office/drawing/2014/main" id="{14F1FFB9-D2CC-4B65-A4F4-BE4D212ABD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4" y="2064"/>
                <a:ext cx="144" cy="14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s-ES_tradnl" altLang="es-EC" sz="1600" b="1">
                    <a:latin typeface="Times New Roman" panose="02020603050405020304" pitchFamily="18" charset="0"/>
                  </a:rPr>
                  <a:t>3</a:t>
                </a:r>
              </a:p>
            </p:txBody>
          </p:sp>
        </p:grpSp>
        <p:grpSp>
          <p:nvGrpSpPr>
            <p:cNvPr id="123928" name="Group 37">
              <a:extLst>
                <a:ext uri="{FF2B5EF4-FFF2-40B4-BE49-F238E27FC236}">
                  <a16:creationId xmlns:a16="http://schemas.microsoft.com/office/drawing/2014/main" id="{C73458DE-FCE0-4380-A635-F358E5AE19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2" y="2120"/>
              <a:ext cx="1108" cy="363"/>
              <a:chOff x="1152" y="1920"/>
              <a:chExt cx="1108" cy="363"/>
            </a:xfrm>
          </p:grpSpPr>
          <p:sp>
            <p:nvSpPr>
              <p:cNvPr id="123933" name="Rectangle 38">
                <a:extLst>
                  <a:ext uri="{FF2B5EF4-FFF2-40B4-BE49-F238E27FC236}">
                    <a16:creationId xmlns:a16="http://schemas.microsoft.com/office/drawing/2014/main" id="{AE01007B-BEE0-4175-AA21-A692068F65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2" y="1920"/>
                <a:ext cx="1108" cy="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0488" tIns="44450" rIns="90488" bIns="44450">
                <a:spAutoFit/>
              </a:bodyPr>
              <a:lstStyle>
                <a:lvl1pPr defTabSz="76200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s-ES_tradnl" altLang="es-EC" sz="1400" b="1">
                    <a:latin typeface="Times New Roman" panose="02020603050405020304" pitchFamily="18" charset="0"/>
                  </a:rPr>
                  <a:t>TRANSFERENCIA </a:t>
                </a:r>
              </a:p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s-ES_tradnl" altLang="es-EC" sz="1400" b="1">
                    <a:latin typeface="Times New Roman" panose="02020603050405020304" pitchFamily="18" charset="0"/>
                  </a:rPr>
                  <a:t>ACTIVO</a:t>
                </a:r>
              </a:p>
            </p:txBody>
          </p:sp>
          <p:sp>
            <p:nvSpPr>
              <p:cNvPr id="123934" name="Line 39">
                <a:extLst>
                  <a:ext uri="{FF2B5EF4-FFF2-40B4-BE49-F238E27FC236}">
                    <a16:creationId xmlns:a16="http://schemas.microsoft.com/office/drawing/2014/main" id="{922EC426-F6D7-4D50-A1FF-4FBA6DA503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44" y="2256"/>
                <a:ext cx="709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935" name="Oval 40">
                <a:extLst>
                  <a:ext uri="{FF2B5EF4-FFF2-40B4-BE49-F238E27FC236}">
                    <a16:creationId xmlns:a16="http://schemas.microsoft.com/office/drawing/2014/main" id="{B42BA18C-DFE9-4D47-92BC-2295939FBC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4" y="2112"/>
                <a:ext cx="144" cy="14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s-ES_tradnl" altLang="es-EC" sz="1600" b="1">
                    <a:latin typeface="Times New Roman" panose="02020603050405020304" pitchFamily="18" charset="0"/>
                  </a:rPr>
                  <a:t>2</a:t>
                </a:r>
              </a:p>
            </p:txBody>
          </p:sp>
        </p:grpSp>
        <p:grpSp>
          <p:nvGrpSpPr>
            <p:cNvPr id="123929" name="Group 41">
              <a:extLst>
                <a:ext uri="{FF2B5EF4-FFF2-40B4-BE49-F238E27FC236}">
                  <a16:creationId xmlns:a16="http://schemas.microsoft.com/office/drawing/2014/main" id="{22E026E1-5729-44F7-AED0-F983BE8BEF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52" y="1736"/>
              <a:ext cx="1383" cy="424"/>
              <a:chOff x="2352" y="1536"/>
              <a:chExt cx="1383" cy="424"/>
            </a:xfrm>
          </p:grpSpPr>
          <p:sp>
            <p:nvSpPr>
              <p:cNvPr id="123930" name="Rectangle 42">
                <a:extLst>
                  <a:ext uri="{FF2B5EF4-FFF2-40B4-BE49-F238E27FC236}">
                    <a16:creationId xmlns:a16="http://schemas.microsoft.com/office/drawing/2014/main" id="{6921ECAE-5DA9-4504-9FDA-855615AD56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2" y="1536"/>
                <a:ext cx="1143" cy="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488" tIns="44450" rIns="90488" bIns="44450">
                <a:spAutoFit/>
              </a:bodyPr>
              <a:lstStyle>
                <a:lvl1pPr defTabSz="762000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7620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7620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s-ES_tradnl" altLang="es-EC" sz="1400" b="1">
                    <a:latin typeface="Times New Roman" panose="02020603050405020304" pitchFamily="18" charset="0"/>
                  </a:rPr>
                  <a:t>ADMINISTRACIÓN</a:t>
                </a:r>
              </a:p>
            </p:txBody>
          </p:sp>
          <p:sp>
            <p:nvSpPr>
              <p:cNvPr id="123931" name="Line 43">
                <a:extLst>
                  <a:ext uri="{FF2B5EF4-FFF2-40B4-BE49-F238E27FC236}">
                    <a16:creationId xmlns:a16="http://schemas.microsoft.com/office/drawing/2014/main" id="{CBE3E7BB-C457-469A-863B-6DD8AE1FAB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44" y="1584"/>
                <a:ext cx="0" cy="37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932" name="Oval 44">
                <a:extLst>
                  <a:ext uri="{FF2B5EF4-FFF2-40B4-BE49-F238E27FC236}">
                    <a16:creationId xmlns:a16="http://schemas.microsoft.com/office/drawing/2014/main" id="{7D84D4DB-2847-48F1-B0D7-783E0B6AE5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2" y="1584"/>
                <a:ext cx="144" cy="14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s-ES_tradnl" altLang="es-EC" sz="1600" b="1">
                    <a:latin typeface="Times New Roman" panose="02020603050405020304" pitchFamily="18" charset="0"/>
                  </a:rPr>
                  <a:t>1</a:t>
                </a:r>
              </a:p>
            </p:txBody>
          </p:sp>
        </p:grpSp>
      </p:grpSp>
      <p:sp>
        <p:nvSpPr>
          <p:cNvPr id="123914" name="CuadroTexto 45">
            <a:extLst>
              <a:ext uri="{FF2B5EF4-FFF2-40B4-BE49-F238E27FC236}">
                <a16:creationId xmlns:a16="http://schemas.microsoft.com/office/drawing/2014/main" id="{5453FB5D-AD1F-430A-8E3C-A2357ADAF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03759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_tradnl" altLang="en-US" b="1" dirty="0">
                <a:solidFill>
                  <a:srgbClr val="0021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TITULARIZACIÓN</a:t>
            </a:r>
            <a:endParaRPr lang="es-EC" altLang="en-US" b="1" dirty="0">
              <a:solidFill>
                <a:srgbClr val="0021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96C344F-2788-493D-B666-5C231A9CAADD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54" name="Rectángulo 13">
              <a:extLst>
                <a:ext uri="{FF2B5EF4-FFF2-40B4-BE49-F238E27FC236}">
                  <a16:creationId xmlns:a16="http://schemas.microsoft.com/office/drawing/2014/main" id="{F4D237AC-E6B6-4C58-839D-51A762971723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55" name="Rectángulo 14">
              <a:extLst>
                <a:ext uri="{FF2B5EF4-FFF2-40B4-BE49-F238E27FC236}">
                  <a16:creationId xmlns:a16="http://schemas.microsoft.com/office/drawing/2014/main" id="{8B2142B2-135E-41E0-8F21-04FC3CF09FE3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</p:cSld>
  <p:clrMapOvr>
    <a:masterClrMapping/>
  </p:clrMapOvr>
  <p:transition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Imagen 3" descr="Imagen que contiene exterior, cielo&#10;&#10;Descripción generada con confianza muy alta">
            <a:extLst>
              <a:ext uri="{FF2B5EF4-FFF2-40B4-BE49-F238E27FC236}">
                <a16:creationId xmlns:a16="http://schemas.microsoft.com/office/drawing/2014/main" id="{8CA4588C-8A24-4754-8CDD-CAD8AAD42A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9325" y="1430338"/>
            <a:ext cx="4964113" cy="514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307" name="CuadroTexto 4">
            <a:extLst>
              <a:ext uri="{FF2B5EF4-FFF2-40B4-BE49-F238E27FC236}">
                <a16:creationId xmlns:a16="http://schemas.microsoft.com/office/drawing/2014/main" id="{C8E892EB-A915-4776-AE4D-92DEE90ED6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03759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_tradnl" altLang="en-US" b="1" dirty="0">
                <a:solidFill>
                  <a:srgbClr val="0021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INVERSIÓN RESPONSABLE</a:t>
            </a:r>
            <a:endParaRPr lang="es-EC" altLang="en-US" b="1" dirty="0">
              <a:solidFill>
                <a:srgbClr val="0021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567FBE9-9DCD-43C2-A0C7-18A0ED72A2AE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13" name="Rectángulo 13">
              <a:extLst>
                <a:ext uri="{FF2B5EF4-FFF2-40B4-BE49-F238E27FC236}">
                  <a16:creationId xmlns:a16="http://schemas.microsoft.com/office/drawing/2014/main" id="{B399BF86-1C91-42B3-8FD5-A829811C93FC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4" name="Rectángulo 14">
              <a:extLst>
                <a:ext uri="{FF2B5EF4-FFF2-40B4-BE49-F238E27FC236}">
                  <a16:creationId xmlns:a16="http://schemas.microsoft.com/office/drawing/2014/main" id="{565CA5CD-FA0C-4ABF-AA7E-25C4FB7B35C9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  <p:extLst>
      <p:ext uri="{BB962C8B-B14F-4D97-AF65-F5344CB8AC3E}">
        <p14:creationId xmlns:p14="http://schemas.microsoft.com/office/powerpoint/2010/main" val="42295798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5E7112-0111-4629-B45A-7E1379EEDE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8225" y="1862138"/>
            <a:ext cx="4621213" cy="1657350"/>
          </a:xfrm>
        </p:spPr>
        <p:txBody>
          <a:bodyPr rtlCol="0">
            <a:normAutofit fontScale="925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s-ES" b="1" dirty="0"/>
              <a:t>Son emisiones de deuda a través de Bolsa por parte de empresas, instituciones y/o organizaciones con un fin en particular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A327DA37-7ED4-4414-A537-CF07A0F8C8FB}"/>
              </a:ext>
            </a:extLst>
          </p:cNvPr>
          <p:cNvSpPr/>
          <p:nvPr/>
        </p:nvSpPr>
        <p:spPr>
          <a:xfrm>
            <a:off x="1076325" y="3519488"/>
            <a:ext cx="4583113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dirty="0">
                <a:ln w="0"/>
                <a:solidFill>
                  <a:srgbClr val="3FA00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BONOS VERDES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07D82761-2188-4762-ACBC-F79DDB8BD80C}"/>
              </a:ext>
            </a:extLst>
          </p:cNvPr>
          <p:cNvSpPr/>
          <p:nvPr/>
        </p:nvSpPr>
        <p:spPr>
          <a:xfrm>
            <a:off x="1076325" y="4203700"/>
            <a:ext cx="4583113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dirty="0">
                <a:ln w="0"/>
                <a:solidFill>
                  <a:schemeClr val="accent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BONOS SOCIALES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1728176-F76B-404B-A27D-F3851DA530B4}"/>
              </a:ext>
            </a:extLst>
          </p:cNvPr>
          <p:cNvSpPr/>
          <p:nvPr/>
        </p:nvSpPr>
        <p:spPr>
          <a:xfrm>
            <a:off x="1076325" y="4889500"/>
            <a:ext cx="4583113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BONOS SOSTENIBLES</a:t>
            </a:r>
          </a:p>
        </p:txBody>
      </p:sp>
      <p:pic>
        <p:nvPicPr>
          <p:cNvPr id="99334" name="Picture 10" descr="Resultado de imagen para indices bursatiles sostenibles">
            <a:extLst>
              <a:ext uri="{FF2B5EF4-FFF2-40B4-BE49-F238E27FC236}">
                <a16:creationId xmlns:a16="http://schemas.microsoft.com/office/drawing/2014/main" id="{28634E21-D734-484E-942D-D6F87101DF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00" y="2147888"/>
            <a:ext cx="4621213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5" name="CuadroTexto 8">
            <a:extLst>
              <a:ext uri="{FF2B5EF4-FFF2-40B4-BE49-F238E27FC236}">
                <a16:creationId xmlns:a16="http://schemas.microsoft.com/office/drawing/2014/main" id="{1927BD10-E5DD-4300-84BF-7C49872EE8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03759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_tradnl" altLang="en-US" b="1" dirty="0">
                <a:solidFill>
                  <a:srgbClr val="0021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VALORES TEMÁTICOS</a:t>
            </a:r>
            <a:endParaRPr lang="es-EC" altLang="en-US" b="1" dirty="0">
              <a:solidFill>
                <a:srgbClr val="00216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FD62CB6-8BAC-42F6-B1A9-C55859637241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17" name="Rectángulo 13">
              <a:extLst>
                <a:ext uri="{FF2B5EF4-FFF2-40B4-BE49-F238E27FC236}">
                  <a16:creationId xmlns:a16="http://schemas.microsoft.com/office/drawing/2014/main" id="{105DDC2E-40E9-4BFE-B1F1-7822E3D27682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8" name="Rectángulo 14">
              <a:extLst>
                <a:ext uri="{FF2B5EF4-FFF2-40B4-BE49-F238E27FC236}">
                  <a16:creationId xmlns:a16="http://schemas.microsoft.com/office/drawing/2014/main" id="{9C8B80B6-2A01-4581-9B4E-56B13759F082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  <p:extLst>
      <p:ext uri="{BB962C8B-B14F-4D97-AF65-F5344CB8AC3E}">
        <p14:creationId xmlns:p14="http://schemas.microsoft.com/office/powerpoint/2010/main" val="22587506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F65E41AC-EF0C-A445-91F0-240A37EE991C}"/>
              </a:ext>
            </a:extLst>
          </p:cNvPr>
          <p:cNvSpPr txBox="1"/>
          <p:nvPr/>
        </p:nvSpPr>
        <p:spPr>
          <a:xfrm>
            <a:off x="2155337" y="1466825"/>
            <a:ext cx="8095220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prstClr val="black"/>
                </a:solidFill>
              </a:rPr>
              <a:t>Es un bono de renta fija tradicional, con la característica que se etiquetan como verdes, porque los recursos se utilizan para financiar o re-financiar actividades que contribuyan con la adaptación o la mitigación del cambio climático. Ejemplo:</a:t>
            </a:r>
          </a:p>
        </p:txBody>
      </p: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EFE028C7-BE83-8C4C-9275-908398AFF1BF}"/>
              </a:ext>
            </a:extLst>
          </p:cNvPr>
          <p:cNvGraphicFramePr/>
          <p:nvPr/>
        </p:nvGraphicFramePr>
        <p:xfrm>
          <a:off x="1991544" y="2865989"/>
          <a:ext cx="5616624" cy="3024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Flecha: curvada hacia arriba 11">
            <a:extLst>
              <a:ext uri="{FF2B5EF4-FFF2-40B4-BE49-F238E27FC236}">
                <a16:creationId xmlns:a16="http://schemas.microsoft.com/office/drawing/2014/main" id="{DC96436F-D0C5-564B-AD10-D522029CA5AB}"/>
              </a:ext>
            </a:extLst>
          </p:cNvPr>
          <p:cNvSpPr/>
          <p:nvPr/>
        </p:nvSpPr>
        <p:spPr>
          <a:xfrm rot="19754262">
            <a:off x="7812276" y="4751159"/>
            <a:ext cx="1872208" cy="648072"/>
          </a:xfrm>
          <a:prstGeom prst="curvedUp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black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4FD2455-BB38-6143-834A-E22AD9E5AB13}"/>
              </a:ext>
            </a:extLst>
          </p:cNvPr>
          <p:cNvSpPr txBox="1"/>
          <p:nvPr/>
        </p:nvSpPr>
        <p:spPr>
          <a:xfrm>
            <a:off x="8282307" y="3460349"/>
            <a:ext cx="23780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prstClr val="black"/>
                </a:solidFill>
              </a:rPr>
              <a:t>Cambio climático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48F0E48-447C-3242-833C-BE02DB011951}"/>
              </a:ext>
            </a:extLst>
          </p:cNvPr>
          <p:cNvSpPr txBox="1"/>
          <p:nvPr/>
        </p:nvSpPr>
        <p:spPr>
          <a:xfrm>
            <a:off x="0" y="0"/>
            <a:ext cx="7412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>
                <a:solidFill>
                  <a:srgbClr val="002168"/>
                </a:solidFill>
              </a:rPr>
              <a:t>QUÉ ES UN BONO SOSTENIBLE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CF4A550-4378-4449-9A10-C0018E6E943C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19" name="Rectángulo 13">
              <a:extLst>
                <a:ext uri="{FF2B5EF4-FFF2-40B4-BE49-F238E27FC236}">
                  <a16:creationId xmlns:a16="http://schemas.microsoft.com/office/drawing/2014/main" id="{95B497EB-E392-46FC-915C-0B414F0F8AEA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20" name="Rectángulo 14">
              <a:extLst>
                <a:ext uri="{FF2B5EF4-FFF2-40B4-BE49-F238E27FC236}">
                  <a16:creationId xmlns:a16="http://schemas.microsoft.com/office/drawing/2014/main" id="{9282C725-5DF4-478C-A16F-8A4FA7E9A5EE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  <p:extLst>
      <p:ext uri="{BB962C8B-B14F-4D97-AF65-F5344CB8AC3E}">
        <p14:creationId xmlns:p14="http://schemas.microsoft.com/office/powerpoint/2010/main" val="3305491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adroTexto 10">
            <a:extLst>
              <a:ext uri="{FF2B5EF4-FFF2-40B4-BE49-F238E27FC236}">
                <a16:creationId xmlns:a16="http://schemas.microsoft.com/office/drawing/2014/main" id="{D663E7AE-CB79-FA4E-A3E4-7B438E13EB74}"/>
              </a:ext>
            </a:extLst>
          </p:cNvPr>
          <p:cNvSpPr txBox="1"/>
          <p:nvPr/>
        </p:nvSpPr>
        <p:spPr>
          <a:xfrm>
            <a:off x="1980527" y="1294412"/>
            <a:ext cx="8099932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solidFill>
                  <a:prstClr val="black"/>
                </a:solidFill>
              </a:rPr>
              <a:t>Un bono social es un bono de renta fija tradicional, con la característica que se consideran como sociales, porque los recursos se utilizan para financiar o re-financiar actividades que </a:t>
            </a:r>
            <a:r>
              <a:rPr lang="es-ES" sz="2000" b="1" dirty="0">
                <a:solidFill>
                  <a:prstClr val="black"/>
                </a:solidFill>
              </a:rPr>
              <a:t>aborden o mitiguen un problema social específico y/o busquen lograr resultados sociales positivos a grupos vulnerables</a:t>
            </a:r>
            <a:r>
              <a:rPr lang="es-MX" sz="2000" b="1" dirty="0">
                <a:solidFill>
                  <a:prstClr val="black"/>
                </a:solidFill>
              </a:rPr>
              <a:t>. Ejemplo:</a:t>
            </a:r>
          </a:p>
        </p:txBody>
      </p:sp>
      <p:graphicFrame>
        <p:nvGraphicFramePr>
          <p:cNvPr id="12" name="Diagrama 11">
            <a:extLst>
              <a:ext uri="{FF2B5EF4-FFF2-40B4-BE49-F238E27FC236}">
                <a16:creationId xmlns:a16="http://schemas.microsoft.com/office/drawing/2014/main" id="{D89D1A1C-A4A4-2D43-BF84-3AE697244CEF}"/>
              </a:ext>
            </a:extLst>
          </p:cNvPr>
          <p:cNvGraphicFramePr/>
          <p:nvPr/>
        </p:nvGraphicFramePr>
        <p:xfrm>
          <a:off x="1980527" y="2966405"/>
          <a:ext cx="5616624" cy="3024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Flecha: curvada hacia arriba 11">
            <a:extLst>
              <a:ext uri="{FF2B5EF4-FFF2-40B4-BE49-F238E27FC236}">
                <a16:creationId xmlns:a16="http://schemas.microsoft.com/office/drawing/2014/main" id="{9F08242D-BC84-D746-AF0E-328B30DE446E}"/>
              </a:ext>
            </a:extLst>
          </p:cNvPr>
          <p:cNvSpPr/>
          <p:nvPr/>
        </p:nvSpPr>
        <p:spPr>
          <a:xfrm rot="19754262">
            <a:off x="8174226" y="4180338"/>
            <a:ext cx="1872208" cy="648072"/>
          </a:xfrm>
          <a:prstGeom prst="curvedUpArrow">
            <a:avLst/>
          </a:prstGeom>
          <a:solidFill>
            <a:srgbClr val="B323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prstClr val="black"/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EA146627-BE7A-BF42-ABCF-205AF05832B8}"/>
              </a:ext>
            </a:extLst>
          </p:cNvPr>
          <p:cNvSpPr txBox="1"/>
          <p:nvPr/>
        </p:nvSpPr>
        <p:spPr>
          <a:xfrm>
            <a:off x="8404059" y="3197238"/>
            <a:ext cx="2042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prstClr val="black"/>
                </a:solidFill>
              </a:rPr>
              <a:t>Impacto Social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609E4428-7041-5E45-B059-4C639C09DF82}"/>
              </a:ext>
            </a:extLst>
          </p:cNvPr>
          <p:cNvSpPr txBox="1"/>
          <p:nvPr/>
        </p:nvSpPr>
        <p:spPr>
          <a:xfrm>
            <a:off x="0" y="0"/>
            <a:ext cx="7412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>
                <a:solidFill>
                  <a:srgbClr val="002168"/>
                </a:solidFill>
              </a:rPr>
              <a:t>QUÉ ES UN BONO SOCIAL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023FA95-F0F4-4016-BBD2-51B90F5ABFDD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21" name="Rectángulo 13">
              <a:extLst>
                <a:ext uri="{FF2B5EF4-FFF2-40B4-BE49-F238E27FC236}">
                  <a16:creationId xmlns:a16="http://schemas.microsoft.com/office/drawing/2014/main" id="{F4217AC0-AB83-4A85-9339-09851E5D1A36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22" name="Rectángulo 14">
              <a:extLst>
                <a:ext uri="{FF2B5EF4-FFF2-40B4-BE49-F238E27FC236}">
                  <a16:creationId xmlns:a16="http://schemas.microsoft.com/office/drawing/2014/main" id="{70A71512-59DD-4F15-91DD-0E3D4E15A457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  <p:extLst>
      <p:ext uri="{BB962C8B-B14F-4D97-AF65-F5344CB8AC3E}">
        <p14:creationId xmlns:p14="http://schemas.microsoft.com/office/powerpoint/2010/main" val="38644054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8FECD128-4334-EB4F-9A14-B9B16BE5493C}"/>
              </a:ext>
            </a:extLst>
          </p:cNvPr>
          <p:cNvSpPr txBox="1"/>
          <p:nvPr/>
        </p:nvSpPr>
        <p:spPr>
          <a:xfrm>
            <a:off x="0" y="0"/>
            <a:ext cx="74120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>
                <a:solidFill>
                  <a:srgbClr val="002168"/>
                </a:solidFill>
              </a:rPr>
              <a:t> CASAS DE VALORES</a:t>
            </a:r>
          </a:p>
        </p:txBody>
      </p:sp>
      <p:pic>
        <p:nvPicPr>
          <p:cNvPr id="9" name="Picture 81" descr="MERCAPITAL">
            <a:extLst>
              <a:ext uri="{FF2B5EF4-FFF2-40B4-BE49-F238E27FC236}">
                <a16:creationId xmlns:a16="http://schemas.microsoft.com/office/drawing/2014/main" id="{704E4DCB-A9BD-9844-9B5E-76149821D7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784" t="26488" r="38966" b="60570"/>
          <a:stretch>
            <a:fillRect/>
          </a:stretch>
        </p:blipFill>
        <p:spPr bwMode="auto">
          <a:xfrm>
            <a:off x="8704214" y="2960567"/>
            <a:ext cx="1114185" cy="749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C5D1D7"/>
                  </a:outerShdw>
                </a:effectLst>
              </a14:hiddenEffects>
            </a:ext>
          </a:extLst>
        </p:spPr>
      </p:pic>
      <p:pic>
        <p:nvPicPr>
          <p:cNvPr id="10" name="Picture 82" descr="VECTOR">
            <a:extLst>
              <a:ext uri="{FF2B5EF4-FFF2-40B4-BE49-F238E27FC236}">
                <a16:creationId xmlns:a16="http://schemas.microsoft.com/office/drawing/2014/main" id="{68425D64-5391-894C-BBD4-A59A66449B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556" t="48204" r="29556" b="38570"/>
          <a:stretch>
            <a:fillRect/>
          </a:stretch>
        </p:blipFill>
        <p:spPr bwMode="auto">
          <a:xfrm>
            <a:off x="3513170" y="5674355"/>
            <a:ext cx="1702770" cy="64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C5D1D7"/>
                  </a:outerShdw>
                </a:effectLst>
              </a14:hiddenEffects>
            </a:ext>
          </a:extLst>
        </p:spPr>
      </p:pic>
      <p:pic>
        <p:nvPicPr>
          <p:cNvPr id="11" name="Picture 83" descr="Resultado de imagen para PLUSVALORES">
            <a:extLst>
              <a:ext uri="{FF2B5EF4-FFF2-40B4-BE49-F238E27FC236}">
                <a16:creationId xmlns:a16="http://schemas.microsoft.com/office/drawing/2014/main" id="{F1BCD07C-F967-574E-97B0-B3C3DDB0D1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532"/>
          <a:stretch>
            <a:fillRect/>
          </a:stretch>
        </p:blipFill>
        <p:spPr bwMode="auto">
          <a:xfrm>
            <a:off x="4561792" y="3821003"/>
            <a:ext cx="975183" cy="61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5" descr="PLUSBURSATIL">
            <a:extLst>
              <a:ext uri="{FF2B5EF4-FFF2-40B4-BE49-F238E27FC236}">
                <a16:creationId xmlns:a16="http://schemas.microsoft.com/office/drawing/2014/main" id="{D5AF4A9A-69D0-F24A-B65A-60090F20DD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796" t="21558" r="33575" b="57198"/>
          <a:stretch>
            <a:fillRect/>
          </a:stretch>
        </p:blipFill>
        <p:spPr bwMode="auto">
          <a:xfrm>
            <a:off x="2655872" y="3684464"/>
            <a:ext cx="849214" cy="955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C5D1D7"/>
                  </a:outerShdw>
                </a:effectLst>
              </a14:hiddenEffects>
            </a:ext>
          </a:extLst>
        </p:spPr>
      </p:pic>
      <p:pic>
        <p:nvPicPr>
          <p:cNvPr id="14" name="Picture 86" descr="METROVALORES">
            <a:extLst>
              <a:ext uri="{FF2B5EF4-FFF2-40B4-BE49-F238E27FC236}">
                <a16:creationId xmlns:a16="http://schemas.microsoft.com/office/drawing/2014/main" id="{E4A18713-B854-3747-A130-58102CADD2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763" y="3141920"/>
            <a:ext cx="2080682" cy="386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C5D1D7"/>
                  </a:outerShdw>
                </a:effectLst>
              </a14:hiddenEffects>
            </a:ext>
          </a:extLst>
        </p:spPr>
      </p:pic>
      <p:pic>
        <p:nvPicPr>
          <p:cNvPr id="15" name="Picture 89" descr="Resultado de imagen para ANALYTICA">
            <a:extLst>
              <a:ext uri="{FF2B5EF4-FFF2-40B4-BE49-F238E27FC236}">
                <a16:creationId xmlns:a16="http://schemas.microsoft.com/office/drawing/2014/main" id="{936AA9EC-A8F8-DD42-A7C7-C45CBCA349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598" y="1442639"/>
            <a:ext cx="955637" cy="679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93" descr="LOGO-ACTIVA-FINAL">
            <a:extLst>
              <a:ext uri="{FF2B5EF4-FFF2-40B4-BE49-F238E27FC236}">
                <a16:creationId xmlns:a16="http://schemas.microsoft.com/office/drawing/2014/main" id="{C2B12F1C-DA54-7F4A-9E91-F7697ABAAF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0625" y="1582449"/>
            <a:ext cx="1168483" cy="35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C5D1D7"/>
                  </a:outerShdw>
                </a:effectLst>
              </a14:hiddenEffects>
            </a:ext>
          </a:extLst>
        </p:spPr>
      </p:pic>
      <p:pic>
        <p:nvPicPr>
          <p:cNvPr id="17" name="Picture 94" descr="SUCAVAL">
            <a:extLst>
              <a:ext uri="{FF2B5EF4-FFF2-40B4-BE49-F238E27FC236}">
                <a16:creationId xmlns:a16="http://schemas.microsoft.com/office/drawing/2014/main" id="{34E50636-DD5A-874B-A67A-3C6EAC36C1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2623" y="4888358"/>
            <a:ext cx="1670192" cy="512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C5D1D7"/>
                  </a:outerShdw>
                </a:effectLst>
              </a14:hiddenEffects>
            </a:ext>
          </a:extLst>
        </p:spPr>
      </p:pic>
      <p:pic>
        <p:nvPicPr>
          <p:cNvPr id="18" name="Picture 95" descr="KAPITAL-ONE">
            <a:extLst>
              <a:ext uri="{FF2B5EF4-FFF2-40B4-BE49-F238E27FC236}">
                <a16:creationId xmlns:a16="http://schemas.microsoft.com/office/drawing/2014/main" id="{550E28B4-A4A5-F646-BCE0-32641FC0A4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8400" y="2876992"/>
            <a:ext cx="1053371" cy="690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C5D1D7"/>
                  </a:outerShdw>
                </a:effectLst>
              </a14:hiddenEffects>
            </a:ext>
          </a:extLst>
        </p:spPr>
      </p:pic>
      <p:pic>
        <p:nvPicPr>
          <p:cNvPr id="19" name="Picture 96" descr="SANTA-FE">
            <a:extLst>
              <a:ext uri="{FF2B5EF4-FFF2-40B4-BE49-F238E27FC236}">
                <a16:creationId xmlns:a16="http://schemas.microsoft.com/office/drawing/2014/main" id="{E950600D-7FC1-5844-9302-459E4C283D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5670" y="3901666"/>
            <a:ext cx="1387845" cy="547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C5D1D7"/>
                  </a:outerShdw>
                </a:effectLst>
              </a14:hiddenEffects>
            </a:ext>
          </a:extLst>
        </p:spPr>
      </p:pic>
      <p:pic>
        <p:nvPicPr>
          <p:cNvPr id="20" name="Picture 98" descr="VALUE">
            <a:extLst>
              <a:ext uri="{FF2B5EF4-FFF2-40B4-BE49-F238E27FC236}">
                <a16:creationId xmlns:a16="http://schemas.microsoft.com/office/drawing/2014/main" id="{E187F2BC-27B4-DB42-8920-0A90BFAE64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44141" y="4887315"/>
            <a:ext cx="1233640" cy="636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C5D1D7"/>
                  </a:outerShdw>
                </a:effectLst>
              </a14:hiddenEffects>
            </a:ext>
          </a:extLst>
        </p:spPr>
      </p:pic>
      <p:pic>
        <p:nvPicPr>
          <p:cNvPr id="21" name="Picture 99" descr="BANRIO">
            <a:extLst>
              <a:ext uri="{FF2B5EF4-FFF2-40B4-BE49-F238E27FC236}">
                <a16:creationId xmlns:a16="http://schemas.microsoft.com/office/drawing/2014/main" id="{A9504406-2536-5E43-99FA-8043E52C4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191" t="34634" r="28526" b="36139"/>
          <a:stretch>
            <a:fillRect/>
          </a:stretch>
        </p:blipFill>
        <p:spPr bwMode="auto">
          <a:xfrm>
            <a:off x="566784" y="2410132"/>
            <a:ext cx="1255359" cy="410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C5D1D7"/>
                  </a:outerShdw>
                </a:effectLst>
              </a14:hiddenEffects>
            </a:ext>
          </a:extLst>
        </p:spPr>
      </p:pic>
      <p:pic>
        <p:nvPicPr>
          <p:cNvPr id="23" name="Picture 103" descr="ALBION">
            <a:extLst>
              <a:ext uri="{FF2B5EF4-FFF2-40B4-BE49-F238E27FC236}">
                <a16:creationId xmlns:a16="http://schemas.microsoft.com/office/drawing/2014/main" id="{FA244DD1-4A20-DA4C-B84F-ED9D77E442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342" t="33768" r="15421" b="33995"/>
          <a:stretch>
            <a:fillRect/>
          </a:stretch>
        </p:blipFill>
        <p:spPr bwMode="auto">
          <a:xfrm>
            <a:off x="4561792" y="1617804"/>
            <a:ext cx="1685395" cy="35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C5D1D7"/>
                  </a:outerShdw>
                </a:effectLst>
              </a14:hiddenEffects>
            </a:ext>
          </a:extLst>
        </p:spPr>
      </p:pic>
      <p:pic>
        <p:nvPicPr>
          <p:cNvPr id="24" name="Picture 104" descr="R&amp;H">
            <a:extLst>
              <a:ext uri="{FF2B5EF4-FFF2-40B4-BE49-F238E27FC236}">
                <a16:creationId xmlns:a16="http://schemas.microsoft.com/office/drawing/2014/main" id="{BB91DEBD-FA17-A547-A740-8A2FBFD405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38526" y="3954575"/>
            <a:ext cx="1331376" cy="35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C5D1D7"/>
                  </a:outerShdw>
                </a:effectLst>
              </a14:hiddenEffects>
            </a:ext>
          </a:extLst>
        </p:spPr>
      </p:pic>
      <p:pic>
        <p:nvPicPr>
          <p:cNvPr id="25" name="Picture 106" descr="VENTURA">
            <a:extLst>
              <a:ext uri="{FF2B5EF4-FFF2-40B4-BE49-F238E27FC236}">
                <a16:creationId xmlns:a16="http://schemas.microsoft.com/office/drawing/2014/main" id="{8E931CCF-3133-4B49-A2D6-FB58CDAF03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9294" y="5566964"/>
            <a:ext cx="847041" cy="686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C5D1D7"/>
                  </a:outerShdw>
                </a:effectLst>
              </a14:hiddenEffects>
            </a:ext>
          </a:extLst>
        </p:spPr>
      </p:pic>
      <p:pic>
        <p:nvPicPr>
          <p:cNvPr id="26" name="Picture 107" descr="PROBROKERS">
            <a:extLst>
              <a:ext uri="{FF2B5EF4-FFF2-40B4-BE49-F238E27FC236}">
                <a16:creationId xmlns:a16="http://schemas.microsoft.com/office/drawing/2014/main" id="{28502741-E716-A741-80A5-00F25BDBC3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5424" y="3857631"/>
            <a:ext cx="1101155" cy="558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C5D1D7"/>
                  </a:outerShdw>
                </a:effectLst>
              </a14:hiddenEffects>
            </a:ext>
          </a:extLst>
        </p:spPr>
      </p:pic>
      <p:pic>
        <p:nvPicPr>
          <p:cNvPr id="27" name="Picture 110" descr="ORION CASA VALORES">
            <a:extLst>
              <a:ext uri="{FF2B5EF4-FFF2-40B4-BE49-F238E27FC236}">
                <a16:creationId xmlns:a16="http://schemas.microsoft.com/office/drawing/2014/main" id="{67B454B4-291C-5B40-A2DD-4D51B1BA8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691" y="3772426"/>
            <a:ext cx="1055544" cy="668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C5D1D7"/>
                  </a:outerShdw>
                </a:effectLst>
              </a14:hiddenEffects>
            </a:ext>
          </a:extLst>
        </p:spPr>
      </p:pic>
      <p:pic>
        <p:nvPicPr>
          <p:cNvPr id="28" name="Picture 2" descr="Atlántida Casa de Valores (@Atlantida_CV) | Twitter">
            <a:extLst>
              <a:ext uri="{FF2B5EF4-FFF2-40B4-BE49-F238E27FC236}">
                <a16:creationId xmlns:a16="http://schemas.microsoft.com/office/drawing/2014/main" id="{D5765BE6-9845-8149-8B11-08ADA3DCBF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70053" y="1456795"/>
            <a:ext cx="708762" cy="6689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CA33F126-5F4F-434E-84C5-4098687080ED}"/>
              </a:ext>
            </a:extLst>
          </p:cNvPr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0472" y="1535403"/>
            <a:ext cx="1799004" cy="511729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772300DF-138E-1242-8C7F-2D5071132076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1673" y="1485376"/>
            <a:ext cx="1881887" cy="584814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BE1BC578-87D6-164E-9737-DF97A0165058}"/>
              </a:ext>
            </a:extLst>
          </p:cNvPr>
          <p:cNvPicPr>
            <a:picLocks noChangeAspect="1"/>
          </p:cNvPicPr>
          <p:nvPr/>
        </p:nvPicPr>
        <p:blipFill rotWithShape="1"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7804" y="2312940"/>
            <a:ext cx="1671672" cy="416365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16303295-AF53-AB4E-B057-00EF861A9A36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5138" y="2217278"/>
            <a:ext cx="1881887" cy="439230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62D1B890-8E97-1D46-9ED3-5F1B0B89CFC6}"/>
              </a:ext>
            </a:extLst>
          </p:cNvPr>
          <p:cNvPicPr>
            <a:picLocks noChangeAspect="1"/>
          </p:cNvPicPr>
          <p:nvPr/>
        </p:nvPicPr>
        <p:blipFill rotWithShape="1"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6102" y="2252842"/>
            <a:ext cx="1772788" cy="565778"/>
          </a:xfrm>
          <a:prstGeom prst="rect">
            <a:avLst/>
          </a:prstGeom>
        </p:spPr>
      </p:pic>
      <p:pic>
        <p:nvPicPr>
          <p:cNvPr id="38" name="Picture 6" descr="Casa De Valores Futuro • A podcast on Anchor">
            <a:extLst>
              <a:ext uri="{FF2B5EF4-FFF2-40B4-BE49-F238E27FC236}">
                <a16:creationId xmlns:a16="http://schemas.microsoft.com/office/drawing/2014/main" id="{EAFDEE10-0B04-8A4E-9612-6270AA9470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74212" y="2261736"/>
            <a:ext cx="1358697" cy="4662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A3B3CDB4-7663-1746-ADDC-C46493C01733}"/>
              </a:ext>
            </a:extLst>
          </p:cNvPr>
          <p:cNvPicPr>
            <a:picLocks noChangeAspect="1"/>
          </p:cNvPicPr>
          <p:nvPr/>
        </p:nvPicPr>
        <p:blipFill rotWithShape="1"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0625" y="2891676"/>
            <a:ext cx="1506762" cy="679806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4D09DE7C-9534-AC46-A40E-08E3A3C8E72C}"/>
              </a:ext>
            </a:extLst>
          </p:cNvPr>
          <p:cNvPicPr>
            <a:picLocks noChangeAspect="1"/>
          </p:cNvPicPr>
          <p:nvPr/>
        </p:nvPicPr>
        <p:blipFill rotWithShape="1"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02402" y="4935473"/>
            <a:ext cx="1689363" cy="485896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396D3BBF-7E5E-1B46-BEDF-98A9447745EA}"/>
              </a:ext>
            </a:extLst>
          </p:cNvPr>
          <p:cNvPicPr>
            <a:picLocks noChangeAspect="1"/>
          </p:cNvPicPr>
          <p:nvPr/>
        </p:nvPicPr>
        <p:blipFill rotWithShape="1"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0620" y="3043075"/>
            <a:ext cx="1402279" cy="512569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1B606F5A-A26F-2B41-857B-DF799498DBDA}"/>
              </a:ext>
            </a:extLst>
          </p:cNvPr>
          <p:cNvPicPr>
            <a:picLocks noChangeAspect="1"/>
          </p:cNvPicPr>
          <p:nvPr/>
        </p:nvPicPr>
        <p:blipFill rotWithShape="1"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66355" y="3037861"/>
            <a:ext cx="1410181" cy="580047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FFF5869C-C91F-584D-B5DA-02FF967CD554}"/>
              </a:ext>
            </a:extLst>
          </p:cNvPr>
          <p:cNvPicPr>
            <a:picLocks noChangeAspect="1"/>
          </p:cNvPicPr>
          <p:nvPr/>
        </p:nvPicPr>
        <p:blipFill rotWithShape="1"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06146" y="4858840"/>
            <a:ext cx="1782314" cy="63916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4F727C3-6EC7-49B7-A9B2-ABF41CA6A538}"/>
              </a:ext>
            </a:extLst>
          </p:cNvPr>
          <p:cNvPicPr>
            <a:picLocks noChangeAspect="1"/>
          </p:cNvPicPr>
          <p:nvPr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968" y="4799254"/>
            <a:ext cx="1362350" cy="661713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ECF02507-3FBE-4DF7-8099-3CC61464F35A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48" name="Rectángulo 13">
              <a:extLst>
                <a:ext uri="{FF2B5EF4-FFF2-40B4-BE49-F238E27FC236}">
                  <a16:creationId xmlns:a16="http://schemas.microsoft.com/office/drawing/2014/main" id="{E85BDCDC-B3CD-4627-8F74-39E651A2A4BD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49" name="Rectángulo 14">
              <a:extLst>
                <a:ext uri="{FF2B5EF4-FFF2-40B4-BE49-F238E27FC236}">
                  <a16:creationId xmlns:a16="http://schemas.microsoft.com/office/drawing/2014/main" id="{31546A30-B38D-4F04-8471-ABE2F7775BEF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  <p:extLst>
      <p:ext uri="{BB962C8B-B14F-4D97-AF65-F5344CB8AC3E}">
        <p14:creationId xmlns:p14="http://schemas.microsoft.com/office/powerpoint/2010/main" val="20662013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9">
            <a:extLst>
              <a:ext uri="{FF2B5EF4-FFF2-40B4-BE49-F238E27FC236}">
                <a16:creationId xmlns:a16="http://schemas.microsoft.com/office/drawing/2014/main" id="{22F6364A-B358-4BEE-B158-0734D2C93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8202" y="1570814"/>
            <a:ext cx="0" cy="3710227"/>
          </a:xfrm>
          <a:prstGeom prst="line">
            <a:avLst/>
          </a:prstGeom>
          <a:ln w="19050">
            <a:solidFill>
              <a:srgbClr val="F8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n 4">
            <a:extLst>
              <a:ext uri="{FF2B5EF4-FFF2-40B4-BE49-F238E27FC236}">
                <a16:creationId xmlns:a16="http://schemas.microsoft.com/office/drawing/2014/main" id="{513188A2-27F5-47D9-94AF-82086A02F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1860" y="1433460"/>
            <a:ext cx="7009396" cy="3984933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BA96AB6-4841-4F88-A1F8-8684EB42D4BC}"/>
              </a:ext>
            </a:extLst>
          </p:cNvPr>
          <p:cNvSpPr txBox="1"/>
          <p:nvPr/>
        </p:nvSpPr>
        <p:spPr>
          <a:xfrm>
            <a:off x="767605" y="2550695"/>
            <a:ext cx="26469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/>
              <a:t>Propuesta de Valor</a:t>
            </a:r>
            <a:endParaRPr lang="es-EC" sz="4400" b="1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5986CBD-FEB9-49E2-92D1-C876B85BC9DC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12" name="Rectángulo 13">
              <a:extLst>
                <a:ext uri="{FF2B5EF4-FFF2-40B4-BE49-F238E27FC236}">
                  <a16:creationId xmlns:a16="http://schemas.microsoft.com/office/drawing/2014/main" id="{0DCC53D6-C607-4227-ADAB-975CFF03C205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3" name="Rectángulo 14">
              <a:extLst>
                <a:ext uri="{FF2B5EF4-FFF2-40B4-BE49-F238E27FC236}">
                  <a16:creationId xmlns:a16="http://schemas.microsoft.com/office/drawing/2014/main" id="{A986E538-F48C-47FD-AAC1-BA9252BCA27B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  <p:extLst>
      <p:ext uri="{BB962C8B-B14F-4D97-AF65-F5344CB8AC3E}">
        <p14:creationId xmlns:p14="http://schemas.microsoft.com/office/powerpoint/2010/main" val="26989482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ipse 24">
            <a:extLst>
              <a:ext uri="{FF2B5EF4-FFF2-40B4-BE49-F238E27FC236}">
                <a16:creationId xmlns:a16="http://schemas.microsoft.com/office/drawing/2014/main" id="{57B6AC09-B0A9-F148-AD9A-13160B484E66}"/>
              </a:ext>
            </a:extLst>
          </p:cNvPr>
          <p:cNvSpPr/>
          <p:nvPr/>
        </p:nvSpPr>
        <p:spPr>
          <a:xfrm>
            <a:off x="6832648" y="4424792"/>
            <a:ext cx="1332259" cy="1332259"/>
          </a:xfrm>
          <a:prstGeom prst="ellipse">
            <a:avLst/>
          </a:prstGeom>
          <a:solidFill>
            <a:srgbClr val="0021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CC00D1F6-89FD-1C45-AD06-BC76B506DD4A}"/>
              </a:ext>
            </a:extLst>
          </p:cNvPr>
          <p:cNvSpPr txBox="1"/>
          <p:nvPr/>
        </p:nvSpPr>
        <p:spPr>
          <a:xfrm>
            <a:off x="759398" y="3160686"/>
            <a:ext cx="24256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C"/>
            </a:defPPr>
            <a:lvl1pPr algn="just">
              <a:defRPr sz="2800" b="1">
                <a:solidFill>
                  <a:srgbClr val="002168"/>
                </a:solidFill>
                <a:latin typeface="Smooth Fantasy" panose="02000500000000000000" pitchFamily="2" charset="0"/>
                <a:ea typeface="Ananda Black" pitchFamily="2" charset="-128"/>
                <a:cs typeface="Modern Love Grunge" panose="020F0502020204030204" pitchFamily="34" charset="0"/>
              </a:defRPr>
            </a:lvl1pPr>
          </a:lstStyle>
          <a:p>
            <a:pPr algn="ctr"/>
            <a:r>
              <a:rPr lang="es-EC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ACOMPAÑAMIENTO</a:t>
            </a:r>
          </a:p>
          <a:p>
            <a:pPr algn="ctr"/>
            <a:r>
              <a:rPr lang="es-EC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Y ASESORÍA</a:t>
            </a:r>
          </a:p>
          <a:p>
            <a:pPr algn="ctr"/>
            <a:r>
              <a:rPr lang="es-EC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PERSONALIZADA</a:t>
            </a:r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id="{EF5BE415-F99F-4E4C-9DB9-C22A221650DA}"/>
              </a:ext>
            </a:extLst>
          </p:cNvPr>
          <p:cNvSpPr/>
          <p:nvPr/>
        </p:nvSpPr>
        <p:spPr>
          <a:xfrm>
            <a:off x="1326968" y="1554264"/>
            <a:ext cx="1290475" cy="1290475"/>
          </a:xfrm>
          <a:prstGeom prst="ellipse">
            <a:avLst/>
          </a:prstGeom>
          <a:solidFill>
            <a:srgbClr val="0021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pic>
        <p:nvPicPr>
          <p:cNvPr id="28" name="Gráfico 27" descr="Grupo de hombres">
            <a:extLst>
              <a:ext uri="{FF2B5EF4-FFF2-40B4-BE49-F238E27FC236}">
                <a16:creationId xmlns:a16="http://schemas.microsoft.com/office/drawing/2014/main" id="{EF465C07-972D-BE4A-8D75-CC6F66CF59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01029" y="1870211"/>
            <a:ext cx="747117" cy="747117"/>
          </a:xfrm>
          <a:prstGeom prst="rect">
            <a:avLst/>
          </a:prstGeom>
        </p:spPr>
      </p:pic>
      <p:sp>
        <p:nvSpPr>
          <p:cNvPr id="8" name="Elipse 7">
            <a:extLst>
              <a:ext uri="{FF2B5EF4-FFF2-40B4-BE49-F238E27FC236}">
                <a16:creationId xmlns:a16="http://schemas.microsoft.com/office/drawing/2014/main" id="{1BE1A20D-8846-4442-8C05-053E15CB728A}"/>
              </a:ext>
            </a:extLst>
          </p:cNvPr>
          <p:cNvSpPr/>
          <p:nvPr/>
        </p:nvSpPr>
        <p:spPr>
          <a:xfrm>
            <a:off x="4052280" y="1554264"/>
            <a:ext cx="1290475" cy="1290475"/>
          </a:xfrm>
          <a:prstGeom prst="ellipse">
            <a:avLst/>
          </a:prstGeom>
          <a:solidFill>
            <a:srgbClr val="0021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pic>
        <p:nvPicPr>
          <p:cNvPr id="9" name="Gráfico 8" descr="Maletín">
            <a:extLst>
              <a:ext uri="{FF2B5EF4-FFF2-40B4-BE49-F238E27FC236}">
                <a16:creationId xmlns:a16="http://schemas.microsoft.com/office/drawing/2014/main" id="{B37A328A-FFED-774D-AC38-745A2A04ED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313130" y="1825480"/>
            <a:ext cx="748984" cy="748984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95E8D006-2370-734A-AC03-404F456A947E}"/>
              </a:ext>
            </a:extLst>
          </p:cNvPr>
          <p:cNvSpPr txBox="1"/>
          <p:nvPr/>
        </p:nvSpPr>
        <p:spPr>
          <a:xfrm>
            <a:off x="3488309" y="3160686"/>
            <a:ext cx="24256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C"/>
            </a:defPPr>
            <a:lvl1pPr algn="just">
              <a:defRPr sz="2800" b="1">
                <a:solidFill>
                  <a:srgbClr val="002168"/>
                </a:solidFill>
                <a:latin typeface="Smooth Fantasy" panose="02000500000000000000" pitchFamily="2" charset="0"/>
                <a:ea typeface="Ananda Black" pitchFamily="2" charset="-128"/>
                <a:cs typeface="Modern Love Grunge" panose="020F0502020204030204" pitchFamily="34" charset="0"/>
              </a:defRPr>
            </a:lvl1pPr>
          </a:lstStyle>
          <a:p>
            <a:pPr algn="ctr"/>
            <a:r>
              <a:rPr lang="es-EC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PRODUCTOS PARA TODOS LOS SEGMENTOS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78696589-B649-AB49-948F-2CC30E4262B7}"/>
              </a:ext>
            </a:extLst>
          </p:cNvPr>
          <p:cNvSpPr/>
          <p:nvPr/>
        </p:nvSpPr>
        <p:spPr>
          <a:xfrm>
            <a:off x="6712165" y="1574612"/>
            <a:ext cx="1290475" cy="1290475"/>
          </a:xfrm>
          <a:prstGeom prst="ellipse">
            <a:avLst/>
          </a:prstGeom>
          <a:solidFill>
            <a:srgbClr val="0021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pic>
        <p:nvPicPr>
          <p:cNvPr id="12" name="Gráfico 11" descr="Papel">
            <a:extLst>
              <a:ext uri="{FF2B5EF4-FFF2-40B4-BE49-F238E27FC236}">
                <a16:creationId xmlns:a16="http://schemas.microsoft.com/office/drawing/2014/main" id="{272A0E41-91A5-CF4E-B083-645618C6125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995076" y="1825480"/>
            <a:ext cx="748984" cy="748984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4B3F935-0DCD-2744-B43D-58871BFB16AC}"/>
              </a:ext>
            </a:extLst>
          </p:cNvPr>
          <p:cNvSpPr txBox="1"/>
          <p:nvPr/>
        </p:nvSpPr>
        <p:spPr>
          <a:xfrm>
            <a:off x="6202935" y="3160686"/>
            <a:ext cx="24256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C"/>
            </a:defPPr>
            <a:lvl1pPr algn="just">
              <a:defRPr sz="2800" b="1">
                <a:solidFill>
                  <a:srgbClr val="002168"/>
                </a:solidFill>
                <a:latin typeface="Smooth Fantasy" panose="02000500000000000000" pitchFamily="2" charset="0"/>
                <a:ea typeface="Ananda Black" pitchFamily="2" charset="-128"/>
                <a:cs typeface="Modern Love Grunge" panose="020F0502020204030204" pitchFamily="34" charset="0"/>
              </a:defRPr>
            </a:lvl1pPr>
          </a:lstStyle>
          <a:p>
            <a:pPr algn="ctr"/>
            <a:r>
              <a:rPr lang="es-EC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MANEJO Y ADMINISTRACIÓN DE LA INFORMACIÓN</a:t>
            </a:r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162E8C1E-2E62-034C-BEFC-D03ABA6A65BE}"/>
              </a:ext>
            </a:extLst>
          </p:cNvPr>
          <p:cNvSpPr/>
          <p:nvPr/>
        </p:nvSpPr>
        <p:spPr>
          <a:xfrm>
            <a:off x="9417395" y="1574612"/>
            <a:ext cx="1290475" cy="1290475"/>
          </a:xfrm>
          <a:prstGeom prst="ellipse">
            <a:avLst/>
          </a:prstGeom>
          <a:solidFill>
            <a:srgbClr val="0021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pic>
        <p:nvPicPr>
          <p:cNvPr id="15" name="Gráfico 14" descr="Diploma">
            <a:extLst>
              <a:ext uri="{FF2B5EF4-FFF2-40B4-BE49-F238E27FC236}">
                <a16:creationId xmlns:a16="http://schemas.microsoft.com/office/drawing/2014/main" id="{ECC13EA2-1CD1-F643-8BC3-9D8591C5A08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085694" y="4664522"/>
            <a:ext cx="874317" cy="874317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4B1B7CE9-AA13-4342-9317-50C3BE66A762}"/>
              </a:ext>
            </a:extLst>
          </p:cNvPr>
          <p:cNvSpPr txBox="1"/>
          <p:nvPr/>
        </p:nvSpPr>
        <p:spPr>
          <a:xfrm>
            <a:off x="6362140" y="5932450"/>
            <a:ext cx="24256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C"/>
            </a:defPPr>
            <a:lvl1pPr algn="just">
              <a:defRPr sz="2800" b="1">
                <a:solidFill>
                  <a:srgbClr val="002168"/>
                </a:solidFill>
                <a:latin typeface="Smooth Fantasy" panose="02000500000000000000" pitchFamily="2" charset="0"/>
                <a:ea typeface="Ananda Black" pitchFamily="2" charset="-128"/>
                <a:cs typeface="Modern Love Grunge" panose="020F0502020204030204" pitchFamily="34" charset="0"/>
              </a:defRPr>
            </a:lvl1pPr>
          </a:lstStyle>
          <a:p>
            <a:pPr algn="ctr"/>
            <a:r>
              <a:rPr lang="es-EC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EDUCACIÓN FINANCIERA DE ALTA CALIDAD</a:t>
            </a:r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70B96F7A-9F7A-DF48-A096-755DE39BE769}"/>
              </a:ext>
            </a:extLst>
          </p:cNvPr>
          <p:cNvSpPr/>
          <p:nvPr/>
        </p:nvSpPr>
        <p:spPr>
          <a:xfrm>
            <a:off x="4007620" y="4424792"/>
            <a:ext cx="1332259" cy="1332259"/>
          </a:xfrm>
          <a:prstGeom prst="ellipse">
            <a:avLst/>
          </a:prstGeom>
          <a:solidFill>
            <a:srgbClr val="0021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46319081-4FBD-1B47-8593-CC46780914F0}"/>
              </a:ext>
            </a:extLst>
          </p:cNvPr>
          <p:cNvSpPr txBox="1"/>
          <p:nvPr/>
        </p:nvSpPr>
        <p:spPr>
          <a:xfrm>
            <a:off x="3363616" y="5903876"/>
            <a:ext cx="25981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C"/>
            </a:defPPr>
            <a:lvl1pPr algn="just">
              <a:defRPr sz="2800" b="1">
                <a:solidFill>
                  <a:srgbClr val="002168"/>
                </a:solidFill>
                <a:latin typeface="Smooth Fantasy" panose="02000500000000000000" pitchFamily="2" charset="0"/>
                <a:ea typeface="Ananda Black" pitchFamily="2" charset="-128"/>
                <a:cs typeface="Modern Love Grunge" panose="020F0502020204030204" pitchFamily="34" charset="0"/>
              </a:defRPr>
            </a:lvl1pPr>
          </a:lstStyle>
          <a:p>
            <a:pPr algn="ctr"/>
            <a:r>
              <a:rPr lang="es-EC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SISTEMA DE NEGOCIACIÓN BURSÁTIL TRANSPARENTE</a:t>
            </a:r>
          </a:p>
        </p:txBody>
      </p:sp>
      <p:pic>
        <p:nvPicPr>
          <p:cNvPr id="23" name="Gráfico 22" descr="Engranajes">
            <a:extLst>
              <a:ext uri="{FF2B5EF4-FFF2-40B4-BE49-F238E27FC236}">
                <a16:creationId xmlns:a16="http://schemas.microsoft.com/office/drawing/2014/main" id="{B5DD9C82-DE66-2D47-B0CF-C661F289A72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307538" y="4733364"/>
            <a:ext cx="710320" cy="71032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31ED7652-142C-6E4C-8D55-92A20D0369FA}"/>
              </a:ext>
            </a:extLst>
          </p:cNvPr>
          <p:cNvSpPr txBox="1"/>
          <p:nvPr/>
        </p:nvSpPr>
        <p:spPr>
          <a:xfrm>
            <a:off x="8871200" y="3088704"/>
            <a:ext cx="2425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C"/>
            </a:defPPr>
            <a:lvl1pPr algn="just">
              <a:defRPr sz="2800" b="1">
                <a:solidFill>
                  <a:srgbClr val="002168"/>
                </a:solidFill>
                <a:latin typeface="Smooth Fantasy" panose="02000500000000000000" pitchFamily="2" charset="0"/>
                <a:ea typeface="Ananda Black" pitchFamily="2" charset="-128"/>
                <a:cs typeface="Modern Love Grunge" panose="020F0502020204030204" pitchFamily="34" charset="0"/>
              </a:defRPr>
            </a:lvl1pPr>
          </a:lstStyle>
          <a:p>
            <a:pPr algn="ctr"/>
            <a:r>
              <a:rPr lang="es-EC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PROCESOS DIGITALIZADOS</a:t>
            </a:r>
          </a:p>
        </p:txBody>
      </p:sp>
      <p:pic>
        <p:nvPicPr>
          <p:cNvPr id="33" name="Gráfico 32" descr="Cursor">
            <a:extLst>
              <a:ext uri="{FF2B5EF4-FFF2-40B4-BE49-F238E27FC236}">
                <a16:creationId xmlns:a16="http://schemas.microsoft.com/office/drawing/2014/main" id="{D6612D17-ABCF-F540-8529-D468388DA21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720152" y="1885331"/>
            <a:ext cx="727710" cy="72771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8FE71A3F-9FF8-42E1-B6EE-82B8B33C954A}"/>
              </a:ext>
            </a:extLst>
          </p:cNvPr>
          <p:cNvSpPr txBox="1"/>
          <p:nvPr/>
        </p:nvSpPr>
        <p:spPr>
          <a:xfrm>
            <a:off x="0" y="0"/>
            <a:ext cx="91700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002168"/>
                </a:solidFill>
              </a:rPr>
              <a:t>N</a:t>
            </a:r>
            <a:r>
              <a:rPr lang="es-EC" sz="2800" b="1" dirty="0">
                <a:solidFill>
                  <a:srgbClr val="002168"/>
                </a:solidFill>
              </a:rPr>
              <a:t>EGOCIOS CON PROPÓSITO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195984A-51D9-4B2A-85AC-C108E236D4D4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34" name="Rectángulo 13">
              <a:extLst>
                <a:ext uri="{FF2B5EF4-FFF2-40B4-BE49-F238E27FC236}">
                  <a16:creationId xmlns:a16="http://schemas.microsoft.com/office/drawing/2014/main" id="{862A609D-B462-4A17-811E-43215C463E82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35" name="Rectángulo 14">
              <a:extLst>
                <a:ext uri="{FF2B5EF4-FFF2-40B4-BE49-F238E27FC236}">
                  <a16:creationId xmlns:a16="http://schemas.microsoft.com/office/drawing/2014/main" id="{9453171F-7E38-4090-B7C8-E6809AE67BB9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  <p:extLst>
      <p:ext uri="{BB962C8B-B14F-4D97-AF65-F5344CB8AC3E}">
        <p14:creationId xmlns:p14="http://schemas.microsoft.com/office/powerpoint/2010/main" val="26218045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ipse 24">
            <a:extLst>
              <a:ext uri="{FF2B5EF4-FFF2-40B4-BE49-F238E27FC236}">
                <a16:creationId xmlns:a16="http://schemas.microsoft.com/office/drawing/2014/main" id="{57B6AC09-B0A9-F148-AD9A-13160B484E66}"/>
              </a:ext>
            </a:extLst>
          </p:cNvPr>
          <p:cNvSpPr/>
          <p:nvPr/>
        </p:nvSpPr>
        <p:spPr>
          <a:xfrm>
            <a:off x="6832648" y="4519290"/>
            <a:ext cx="1332259" cy="1332259"/>
          </a:xfrm>
          <a:prstGeom prst="ellipse">
            <a:avLst/>
          </a:prstGeom>
          <a:solidFill>
            <a:srgbClr val="0021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CC00D1F6-89FD-1C45-AD06-BC76B506DD4A}"/>
              </a:ext>
            </a:extLst>
          </p:cNvPr>
          <p:cNvSpPr txBox="1"/>
          <p:nvPr/>
        </p:nvSpPr>
        <p:spPr>
          <a:xfrm>
            <a:off x="759398" y="3269472"/>
            <a:ext cx="2425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C"/>
            </a:defPPr>
            <a:lvl1pPr algn="just">
              <a:defRPr sz="2800" b="1">
                <a:solidFill>
                  <a:srgbClr val="002168"/>
                </a:solidFill>
                <a:latin typeface="Smooth Fantasy" panose="02000500000000000000" pitchFamily="2" charset="0"/>
                <a:ea typeface="Ananda Black" pitchFamily="2" charset="-128"/>
                <a:cs typeface="Modern Love Grunge" panose="020F0502020204030204" pitchFamily="34" charset="0"/>
              </a:defRPr>
            </a:lvl1pPr>
          </a:lstStyle>
          <a:p>
            <a:pPr algn="ctr"/>
            <a:r>
              <a:rPr lang="es-EC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MONTOS EMITIDOS Y COLOCADOS</a:t>
            </a:r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id="{EF5BE415-F99F-4E4C-9DB9-C22A221650DA}"/>
              </a:ext>
            </a:extLst>
          </p:cNvPr>
          <p:cNvSpPr/>
          <p:nvPr/>
        </p:nvSpPr>
        <p:spPr>
          <a:xfrm>
            <a:off x="1326968" y="1663050"/>
            <a:ext cx="1290475" cy="1290475"/>
          </a:xfrm>
          <a:prstGeom prst="ellipse">
            <a:avLst/>
          </a:prstGeom>
          <a:solidFill>
            <a:srgbClr val="0021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1BE1A20D-8846-4442-8C05-053E15CB728A}"/>
              </a:ext>
            </a:extLst>
          </p:cNvPr>
          <p:cNvSpPr/>
          <p:nvPr/>
        </p:nvSpPr>
        <p:spPr>
          <a:xfrm>
            <a:off x="4052280" y="1663050"/>
            <a:ext cx="1290475" cy="1290475"/>
          </a:xfrm>
          <a:prstGeom prst="ellipse">
            <a:avLst/>
          </a:prstGeom>
          <a:solidFill>
            <a:srgbClr val="0021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5E8D006-2370-734A-AC03-404F456A947E}"/>
              </a:ext>
            </a:extLst>
          </p:cNvPr>
          <p:cNvSpPr txBox="1"/>
          <p:nvPr/>
        </p:nvSpPr>
        <p:spPr>
          <a:xfrm>
            <a:off x="3516885" y="3269472"/>
            <a:ext cx="24256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C"/>
            </a:defPPr>
            <a:lvl1pPr algn="just">
              <a:defRPr sz="2800" b="1">
                <a:solidFill>
                  <a:srgbClr val="002168"/>
                </a:solidFill>
                <a:latin typeface="Smooth Fantasy" panose="02000500000000000000" pitchFamily="2" charset="0"/>
                <a:ea typeface="Ananda Black" pitchFamily="2" charset="-128"/>
                <a:cs typeface="Modern Love Grunge" panose="020F0502020204030204" pitchFamily="34" charset="0"/>
              </a:defRPr>
            </a:lvl1pPr>
          </a:lstStyle>
          <a:p>
            <a:pPr algn="ctr"/>
            <a:r>
              <a:rPr lang="es-EC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EVOLUCIÓN CALIFICACIONES DE RIESGO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78696589-B649-AB49-948F-2CC30E4262B7}"/>
              </a:ext>
            </a:extLst>
          </p:cNvPr>
          <p:cNvSpPr/>
          <p:nvPr/>
        </p:nvSpPr>
        <p:spPr>
          <a:xfrm>
            <a:off x="6712165" y="1683398"/>
            <a:ext cx="1290475" cy="1290475"/>
          </a:xfrm>
          <a:prstGeom prst="ellipse">
            <a:avLst/>
          </a:prstGeom>
          <a:solidFill>
            <a:srgbClr val="0021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pic>
        <p:nvPicPr>
          <p:cNvPr id="12" name="Gráfico 11" descr="Papel">
            <a:extLst>
              <a:ext uri="{FF2B5EF4-FFF2-40B4-BE49-F238E27FC236}">
                <a16:creationId xmlns:a16="http://schemas.microsoft.com/office/drawing/2014/main" id="{272A0E41-91A5-CF4E-B083-645618C612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95076" y="1934266"/>
            <a:ext cx="748984" cy="748984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4B3F935-0DCD-2744-B43D-58871BFB16AC}"/>
              </a:ext>
            </a:extLst>
          </p:cNvPr>
          <p:cNvSpPr txBox="1"/>
          <p:nvPr/>
        </p:nvSpPr>
        <p:spPr>
          <a:xfrm>
            <a:off x="6202935" y="3269472"/>
            <a:ext cx="2425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C"/>
            </a:defPPr>
            <a:lvl1pPr algn="just">
              <a:defRPr sz="2800" b="1">
                <a:solidFill>
                  <a:srgbClr val="002168"/>
                </a:solidFill>
                <a:latin typeface="Smooth Fantasy" panose="02000500000000000000" pitchFamily="2" charset="0"/>
                <a:ea typeface="Ananda Black" pitchFamily="2" charset="-128"/>
                <a:cs typeface="Modern Love Grunge" panose="020F0502020204030204" pitchFamily="34" charset="0"/>
              </a:defRPr>
            </a:lvl1pPr>
          </a:lstStyle>
          <a:p>
            <a:pPr algn="ctr"/>
            <a:r>
              <a:rPr lang="es-EC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DEFAULTS</a:t>
            </a:r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162E8C1E-2E62-034C-BEFC-D03ABA6A65BE}"/>
              </a:ext>
            </a:extLst>
          </p:cNvPr>
          <p:cNvSpPr/>
          <p:nvPr/>
        </p:nvSpPr>
        <p:spPr>
          <a:xfrm>
            <a:off x="9417395" y="1683398"/>
            <a:ext cx="1290475" cy="1290475"/>
          </a:xfrm>
          <a:prstGeom prst="ellipse">
            <a:avLst/>
          </a:prstGeom>
          <a:solidFill>
            <a:srgbClr val="0021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4B1B7CE9-AA13-4342-9317-50C3BE66A762}"/>
              </a:ext>
            </a:extLst>
          </p:cNvPr>
          <p:cNvSpPr txBox="1"/>
          <p:nvPr/>
        </p:nvSpPr>
        <p:spPr>
          <a:xfrm>
            <a:off x="6362140" y="6026948"/>
            <a:ext cx="2425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C"/>
            </a:defPPr>
            <a:lvl1pPr algn="just">
              <a:defRPr sz="2800" b="1">
                <a:solidFill>
                  <a:srgbClr val="002168"/>
                </a:solidFill>
                <a:latin typeface="Smooth Fantasy" panose="02000500000000000000" pitchFamily="2" charset="0"/>
                <a:ea typeface="Ananda Black" pitchFamily="2" charset="-128"/>
                <a:cs typeface="Modern Love Grunge" panose="020F0502020204030204" pitchFamily="34" charset="0"/>
              </a:defRPr>
            </a:lvl1pPr>
          </a:lstStyle>
          <a:p>
            <a:pPr algn="ctr"/>
            <a:r>
              <a:rPr lang="es-EC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HISTÓRICO VECTORES DE PRECIO</a:t>
            </a:r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70B96F7A-9F7A-DF48-A096-755DE39BE769}"/>
              </a:ext>
            </a:extLst>
          </p:cNvPr>
          <p:cNvSpPr/>
          <p:nvPr/>
        </p:nvSpPr>
        <p:spPr>
          <a:xfrm>
            <a:off x="1403401" y="4519290"/>
            <a:ext cx="1332259" cy="1332259"/>
          </a:xfrm>
          <a:prstGeom prst="ellipse">
            <a:avLst/>
          </a:prstGeom>
          <a:solidFill>
            <a:srgbClr val="0021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46319081-4FBD-1B47-8593-CC46780914F0}"/>
              </a:ext>
            </a:extLst>
          </p:cNvPr>
          <p:cNvSpPr txBox="1"/>
          <p:nvPr/>
        </p:nvSpPr>
        <p:spPr>
          <a:xfrm>
            <a:off x="759397" y="5998374"/>
            <a:ext cx="2598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C"/>
            </a:defPPr>
            <a:lvl1pPr algn="just">
              <a:defRPr sz="2800" b="1">
                <a:solidFill>
                  <a:srgbClr val="002168"/>
                </a:solidFill>
                <a:latin typeface="Smooth Fantasy" panose="02000500000000000000" pitchFamily="2" charset="0"/>
                <a:ea typeface="Ananda Black" pitchFamily="2" charset="-128"/>
                <a:cs typeface="Modern Love Grunge" panose="020F0502020204030204" pitchFamily="34" charset="0"/>
              </a:defRPr>
            </a:lvl1pPr>
          </a:lstStyle>
          <a:p>
            <a:pPr algn="ctr"/>
            <a:r>
              <a:rPr lang="es-EC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ECUINDEX</a:t>
            </a:r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D5FF31B6-842D-464A-9C10-3DB32B405F59}"/>
              </a:ext>
            </a:extLst>
          </p:cNvPr>
          <p:cNvSpPr/>
          <p:nvPr/>
        </p:nvSpPr>
        <p:spPr>
          <a:xfrm>
            <a:off x="4146598" y="4519290"/>
            <a:ext cx="1332259" cy="1332259"/>
          </a:xfrm>
          <a:prstGeom prst="ellipse">
            <a:avLst/>
          </a:prstGeom>
          <a:solidFill>
            <a:srgbClr val="0021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98DBB2E4-032C-5844-A6B9-833D80284A51}"/>
              </a:ext>
            </a:extLst>
          </p:cNvPr>
          <p:cNvSpPr txBox="1"/>
          <p:nvPr/>
        </p:nvSpPr>
        <p:spPr>
          <a:xfrm>
            <a:off x="3545461" y="6026948"/>
            <a:ext cx="2425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C"/>
            </a:defPPr>
            <a:lvl1pPr algn="just">
              <a:defRPr sz="2800" b="1">
                <a:solidFill>
                  <a:srgbClr val="002168"/>
                </a:solidFill>
                <a:latin typeface="Smooth Fantasy" panose="02000500000000000000" pitchFamily="2" charset="0"/>
                <a:ea typeface="Ananda Black" pitchFamily="2" charset="-128"/>
                <a:cs typeface="Modern Love Grunge" panose="020F0502020204030204" pitchFamily="34" charset="0"/>
              </a:defRPr>
            </a:lvl1pPr>
          </a:lstStyle>
          <a:p>
            <a:pPr algn="ctr"/>
            <a:r>
              <a:rPr lang="es-EC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EEFF AUDITADOS EMISORES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31ED7652-142C-6E4C-8D55-92A20D0369FA}"/>
              </a:ext>
            </a:extLst>
          </p:cNvPr>
          <p:cNvSpPr txBox="1"/>
          <p:nvPr/>
        </p:nvSpPr>
        <p:spPr>
          <a:xfrm>
            <a:off x="8749123" y="3197490"/>
            <a:ext cx="2425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C"/>
            </a:defPPr>
            <a:lvl1pPr algn="just">
              <a:defRPr sz="2800" b="1">
                <a:solidFill>
                  <a:srgbClr val="002168"/>
                </a:solidFill>
                <a:latin typeface="Smooth Fantasy" panose="02000500000000000000" pitchFamily="2" charset="0"/>
                <a:ea typeface="Ananda Black" pitchFamily="2" charset="-128"/>
                <a:cs typeface="Modern Love Grunge" panose="020F0502020204030204" pitchFamily="34" charset="0"/>
              </a:defRPr>
            </a:lvl1pPr>
          </a:lstStyle>
          <a:p>
            <a:pPr algn="ctr"/>
            <a:r>
              <a:rPr lang="es-EC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HISTÓRICO DE ÍNDICES</a:t>
            </a:r>
          </a:p>
        </p:txBody>
      </p:sp>
      <p:pic>
        <p:nvPicPr>
          <p:cNvPr id="29" name="Gráfico 28" descr="Documento">
            <a:extLst>
              <a:ext uri="{FF2B5EF4-FFF2-40B4-BE49-F238E27FC236}">
                <a16:creationId xmlns:a16="http://schemas.microsoft.com/office/drawing/2014/main" id="{F6C378A5-855F-9B4B-89E1-715E35E2AD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11744" y="1898193"/>
            <a:ext cx="744743" cy="744743"/>
          </a:xfrm>
          <a:prstGeom prst="rect">
            <a:avLst/>
          </a:prstGeom>
        </p:spPr>
      </p:pic>
      <p:pic>
        <p:nvPicPr>
          <p:cNvPr id="30" name="Gráfico 29" descr="Presentación con gráfico de barras">
            <a:extLst>
              <a:ext uri="{FF2B5EF4-FFF2-40B4-BE49-F238E27FC236}">
                <a16:creationId xmlns:a16="http://schemas.microsoft.com/office/drawing/2014/main" id="{EBD1BC37-6641-0646-8C9E-088C90CA858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244554" y="1889966"/>
            <a:ext cx="914400" cy="914400"/>
          </a:xfrm>
          <a:prstGeom prst="rect">
            <a:avLst/>
          </a:prstGeom>
        </p:spPr>
      </p:pic>
      <p:pic>
        <p:nvPicPr>
          <p:cNvPr id="31" name="Gráfico 30" descr="Gráfico de barras con tendencia alcista">
            <a:extLst>
              <a:ext uri="{FF2B5EF4-FFF2-40B4-BE49-F238E27FC236}">
                <a16:creationId xmlns:a16="http://schemas.microsoft.com/office/drawing/2014/main" id="{98B51F61-6421-AA41-812B-F5DD39C0D0F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734700" y="2000703"/>
            <a:ext cx="655864" cy="655864"/>
          </a:xfrm>
          <a:prstGeom prst="rect">
            <a:avLst/>
          </a:prstGeom>
        </p:spPr>
      </p:pic>
      <p:pic>
        <p:nvPicPr>
          <p:cNvPr id="34" name="Gráfico 33" descr="Papel">
            <a:extLst>
              <a:ext uri="{FF2B5EF4-FFF2-40B4-BE49-F238E27FC236}">
                <a16:creationId xmlns:a16="http://schemas.microsoft.com/office/drawing/2014/main" id="{4E55E643-3A6E-B74D-BE21-2B94A98C18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714632" y="4801486"/>
            <a:ext cx="748984" cy="748984"/>
          </a:xfrm>
          <a:prstGeom prst="rect">
            <a:avLst/>
          </a:prstGeom>
        </p:spPr>
      </p:pic>
      <p:pic>
        <p:nvPicPr>
          <p:cNvPr id="35" name="Gráfico 34" descr="Documento">
            <a:extLst>
              <a:ext uri="{FF2B5EF4-FFF2-40B4-BE49-F238E27FC236}">
                <a16:creationId xmlns:a16="http://schemas.microsoft.com/office/drawing/2014/main" id="{E41C94A6-9A95-0F44-AF10-357DBAF62B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26381" y="4798545"/>
            <a:ext cx="744743" cy="744743"/>
          </a:xfrm>
          <a:prstGeom prst="rect">
            <a:avLst/>
          </a:prstGeom>
        </p:spPr>
      </p:pic>
      <p:pic>
        <p:nvPicPr>
          <p:cNvPr id="36" name="Gráfico 35" descr="Presentación con gráfico de barras">
            <a:extLst>
              <a:ext uri="{FF2B5EF4-FFF2-40B4-BE49-F238E27FC236}">
                <a16:creationId xmlns:a16="http://schemas.microsoft.com/office/drawing/2014/main" id="{99D9EECB-AD37-8C44-9101-05889713F13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044904" y="4776031"/>
            <a:ext cx="914400" cy="9144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B5215E8C-0A60-4963-8295-F91FBC571334}"/>
              </a:ext>
            </a:extLst>
          </p:cNvPr>
          <p:cNvSpPr txBox="1"/>
          <p:nvPr/>
        </p:nvSpPr>
        <p:spPr>
          <a:xfrm>
            <a:off x="0" y="0"/>
            <a:ext cx="91700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002168"/>
                </a:solidFill>
              </a:rPr>
              <a:t>INFORMACIÓN ESTADÍSTICA DE CALIDAD</a:t>
            </a:r>
            <a:endParaRPr lang="es-EC" sz="2800" b="1" dirty="0">
              <a:solidFill>
                <a:srgbClr val="002168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54844F6-7706-48FB-87AA-F885122BFE6B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40" name="Rectángulo 13">
              <a:extLst>
                <a:ext uri="{FF2B5EF4-FFF2-40B4-BE49-F238E27FC236}">
                  <a16:creationId xmlns:a16="http://schemas.microsoft.com/office/drawing/2014/main" id="{8BC6F8A4-C59F-4B2B-BF36-DECA8EDC3F60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41" name="Rectángulo 14">
              <a:extLst>
                <a:ext uri="{FF2B5EF4-FFF2-40B4-BE49-F238E27FC236}">
                  <a16:creationId xmlns:a16="http://schemas.microsoft.com/office/drawing/2014/main" id="{A3C1EE56-09CF-4FA7-B954-2A094BBEACC0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  <p:extLst>
      <p:ext uri="{BB962C8B-B14F-4D97-AF65-F5344CB8AC3E}">
        <p14:creationId xmlns:p14="http://schemas.microsoft.com/office/powerpoint/2010/main" val="14111295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lipse 16">
            <a:extLst>
              <a:ext uri="{FF2B5EF4-FFF2-40B4-BE49-F238E27FC236}">
                <a16:creationId xmlns:a16="http://schemas.microsoft.com/office/drawing/2014/main" id="{3A2D5C13-B12C-1847-B6EB-324E52731509}"/>
              </a:ext>
            </a:extLst>
          </p:cNvPr>
          <p:cNvSpPr/>
          <p:nvPr/>
        </p:nvSpPr>
        <p:spPr>
          <a:xfrm>
            <a:off x="8115920" y="2754469"/>
            <a:ext cx="1332259" cy="1332259"/>
          </a:xfrm>
          <a:prstGeom prst="ellipse">
            <a:avLst/>
          </a:prstGeom>
          <a:solidFill>
            <a:srgbClr val="0021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21" name="Elipse 20">
            <a:extLst>
              <a:ext uri="{FF2B5EF4-FFF2-40B4-BE49-F238E27FC236}">
                <a16:creationId xmlns:a16="http://schemas.microsoft.com/office/drawing/2014/main" id="{E038D087-2191-B449-B6E4-E7AE294D7ADF}"/>
              </a:ext>
            </a:extLst>
          </p:cNvPr>
          <p:cNvSpPr/>
          <p:nvPr/>
        </p:nvSpPr>
        <p:spPr>
          <a:xfrm>
            <a:off x="5429870" y="2754469"/>
            <a:ext cx="1332259" cy="1332259"/>
          </a:xfrm>
          <a:prstGeom prst="ellipse">
            <a:avLst/>
          </a:prstGeom>
          <a:solidFill>
            <a:srgbClr val="0021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E2AF1A6B-ACC3-9341-A87C-2C5FE8F1A61A}"/>
              </a:ext>
            </a:extLst>
          </p:cNvPr>
          <p:cNvSpPr/>
          <p:nvPr/>
        </p:nvSpPr>
        <p:spPr>
          <a:xfrm>
            <a:off x="2686673" y="2754469"/>
            <a:ext cx="1332259" cy="1332259"/>
          </a:xfrm>
          <a:prstGeom prst="ellipse">
            <a:avLst/>
          </a:prstGeom>
          <a:solidFill>
            <a:srgbClr val="0021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C09E9B90-16AB-5E45-9D8E-16CB01B7C562}"/>
              </a:ext>
            </a:extLst>
          </p:cNvPr>
          <p:cNvSpPr txBox="1"/>
          <p:nvPr/>
        </p:nvSpPr>
        <p:spPr>
          <a:xfrm>
            <a:off x="7645412" y="4262127"/>
            <a:ext cx="2425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C"/>
            </a:defPPr>
            <a:lvl1pPr algn="just">
              <a:defRPr sz="2800" b="1">
                <a:solidFill>
                  <a:srgbClr val="002168"/>
                </a:solidFill>
                <a:latin typeface="Smooth Fantasy" panose="02000500000000000000" pitchFamily="2" charset="0"/>
                <a:ea typeface="Ananda Black" pitchFamily="2" charset="-128"/>
                <a:cs typeface="Modern Love Grunge" panose="020F0502020204030204" pitchFamily="34" charset="0"/>
              </a:defRPr>
            </a:lvl1pPr>
          </a:lstStyle>
          <a:p>
            <a:pPr algn="ctr"/>
            <a:r>
              <a:rPr lang="es-EC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POWER BI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C04A0C97-8574-4747-8994-03FB3F501264}"/>
              </a:ext>
            </a:extLst>
          </p:cNvPr>
          <p:cNvSpPr txBox="1"/>
          <p:nvPr/>
        </p:nvSpPr>
        <p:spPr>
          <a:xfrm>
            <a:off x="4828733" y="4262127"/>
            <a:ext cx="2425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C"/>
            </a:defPPr>
            <a:lvl1pPr algn="just">
              <a:defRPr sz="2800" b="1">
                <a:solidFill>
                  <a:srgbClr val="002168"/>
                </a:solidFill>
                <a:latin typeface="Smooth Fantasy" panose="02000500000000000000" pitchFamily="2" charset="0"/>
                <a:ea typeface="Ananda Black" pitchFamily="2" charset="-128"/>
                <a:cs typeface="Modern Love Grunge" panose="020F0502020204030204" pitchFamily="34" charset="0"/>
              </a:defRPr>
            </a:lvl1pPr>
          </a:lstStyle>
          <a:p>
            <a:pPr algn="ctr"/>
            <a:r>
              <a:rPr lang="es-EC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WEB SERVICES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5F3B6365-3B7F-2D4C-B448-91E1997EDA8E}"/>
              </a:ext>
            </a:extLst>
          </p:cNvPr>
          <p:cNvSpPr txBox="1"/>
          <p:nvPr/>
        </p:nvSpPr>
        <p:spPr>
          <a:xfrm>
            <a:off x="2093055" y="4246499"/>
            <a:ext cx="24256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C"/>
            </a:defPPr>
            <a:lvl1pPr algn="just">
              <a:defRPr sz="2800" b="1">
                <a:solidFill>
                  <a:srgbClr val="002168"/>
                </a:solidFill>
                <a:latin typeface="Smooth Fantasy" panose="02000500000000000000" pitchFamily="2" charset="0"/>
                <a:ea typeface="Ananda Black" pitchFamily="2" charset="-128"/>
                <a:cs typeface="Modern Love Grunge" panose="020F0502020204030204" pitchFamily="34" charset="0"/>
              </a:defRPr>
            </a:lvl1pPr>
          </a:lstStyle>
          <a:p>
            <a:pPr algn="ctr"/>
            <a:r>
              <a:rPr lang="es-EC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CORE BURSÁTIL ECUATORIANO</a:t>
            </a:r>
          </a:p>
          <a:p>
            <a:pPr algn="ctr"/>
            <a:r>
              <a:rPr lang="es-EC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SICAV</a:t>
            </a:r>
          </a:p>
        </p:txBody>
      </p:sp>
      <p:pic>
        <p:nvPicPr>
          <p:cNvPr id="14" name="Gráfico 13" descr="Presentación con gráfico de barras">
            <a:extLst>
              <a:ext uri="{FF2B5EF4-FFF2-40B4-BE49-F238E27FC236}">
                <a16:creationId xmlns:a16="http://schemas.microsoft.com/office/drawing/2014/main" id="{AD0FE8AA-A5DF-FE40-85D6-C24FF266C5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95602" y="3006260"/>
            <a:ext cx="914400" cy="914400"/>
          </a:xfrm>
          <a:prstGeom prst="rect">
            <a:avLst/>
          </a:prstGeom>
        </p:spPr>
      </p:pic>
      <p:pic>
        <p:nvPicPr>
          <p:cNvPr id="15" name="Gráfico 14" descr="Engranajes">
            <a:extLst>
              <a:ext uri="{FF2B5EF4-FFF2-40B4-BE49-F238E27FC236}">
                <a16:creationId xmlns:a16="http://schemas.microsoft.com/office/drawing/2014/main" id="{2BC0DB4F-1C22-2249-A74E-1428DFF77A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38799" y="2982138"/>
            <a:ext cx="914400" cy="914400"/>
          </a:xfrm>
          <a:prstGeom prst="rect">
            <a:avLst/>
          </a:prstGeom>
        </p:spPr>
      </p:pic>
      <p:pic>
        <p:nvPicPr>
          <p:cNvPr id="24" name="Gráfico 23" descr="Cabeza con engranajes">
            <a:extLst>
              <a:ext uri="{FF2B5EF4-FFF2-40B4-BE49-F238E27FC236}">
                <a16:creationId xmlns:a16="http://schemas.microsoft.com/office/drawing/2014/main" id="{0903DE86-0FC9-DB48-86DA-DF6EE2E6B43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324849" y="2963398"/>
            <a:ext cx="914400" cy="9144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34FC2864-CD8A-4295-A335-3FE7E1557352}"/>
              </a:ext>
            </a:extLst>
          </p:cNvPr>
          <p:cNvSpPr txBox="1"/>
          <p:nvPr/>
        </p:nvSpPr>
        <p:spPr>
          <a:xfrm>
            <a:off x="0" y="0"/>
            <a:ext cx="1000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002168"/>
                </a:solidFill>
              </a:rPr>
              <a:t>SOLUCIONES TECNOLÓGICAS QUE EMPODERAN TU NEGOCIO</a:t>
            </a:r>
            <a:endParaRPr lang="es-EC" sz="2800" b="1" dirty="0">
              <a:solidFill>
                <a:srgbClr val="002168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ADB636C-7EB1-41DB-A8B7-44F33E12BC7D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27" name="Rectángulo 13">
              <a:extLst>
                <a:ext uri="{FF2B5EF4-FFF2-40B4-BE49-F238E27FC236}">
                  <a16:creationId xmlns:a16="http://schemas.microsoft.com/office/drawing/2014/main" id="{1170A6E5-3A16-452A-9FAF-22B31CA3C473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28" name="Rectángulo 14">
              <a:extLst>
                <a:ext uri="{FF2B5EF4-FFF2-40B4-BE49-F238E27FC236}">
                  <a16:creationId xmlns:a16="http://schemas.microsoft.com/office/drawing/2014/main" id="{19358E86-CFB2-4C68-ADEF-EB44986AC8D0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  <p:extLst>
      <p:ext uri="{BB962C8B-B14F-4D97-AF65-F5344CB8AC3E}">
        <p14:creationId xmlns:p14="http://schemas.microsoft.com/office/powerpoint/2010/main" val="4026062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adroTexto 10">
            <a:extLst>
              <a:ext uri="{FF2B5EF4-FFF2-40B4-BE49-F238E27FC236}">
                <a16:creationId xmlns:a16="http://schemas.microsoft.com/office/drawing/2014/main" id="{8B289768-4138-D849-89C4-758EB4691239}"/>
              </a:ext>
            </a:extLst>
          </p:cNvPr>
          <p:cNvSpPr txBox="1"/>
          <p:nvPr/>
        </p:nvSpPr>
        <p:spPr>
          <a:xfrm>
            <a:off x="0" y="0"/>
            <a:ext cx="4615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>
                <a:solidFill>
                  <a:srgbClr val="0021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MERCADO DE VALORES</a:t>
            </a:r>
          </a:p>
        </p:txBody>
      </p:sp>
      <p:pic>
        <p:nvPicPr>
          <p:cNvPr id="16" name="Imagen 15" descr="fabrica.png">
            <a:extLst>
              <a:ext uri="{FF2B5EF4-FFF2-40B4-BE49-F238E27FC236}">
                <a16:creationId xmlns:a16="http://schemas.microsoft.com/office/drawing/2014/main" id="{21DEF457-9587-9D43-8C7B-7B4D83A7C97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1084" y="2893665"/>
            <a:ext cx="870482" cy="842034"/>
          </a:xfrm>
          <a:prstGeom prst="rect">
            <a:avLst/>
          </a:prstGeom>
        </p:spPr>
      </p:pic>
      <p:pic>
        <p:nvPicPr>
          <p:cNvPr id="18" name="Imagen 17" descr="fondos.png">
            <a:extLst>
              <a:ext uri="{FF2B5EF4-FFF2-40B4-BE49-F238E27FC236}">
                <a16:creationId xmlns:a16="http://schemas.microsoft.com/office/drawing/2014/main" id="{18618D2D-7015-6949-A1A0-82C598B0B2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1417" y="3165011"/>
            <a:ext cx="787725" cy="704368"/>
          </a:xfrm>
          <a:prstGeom prst="rect">
            <a:avLst/>
          </a:prstGeom>
        </p:spPr>
      </p:pic>
      <p:pic>
        <p:nvPicPr>
          <p:cNvPr id="19" name="Imagen 18" descr="invinstitu.png">
            <a:extLst>
              <a:ext uri="{FF2B5EF4-FFF2-40B4-BE49-F238E27FC236}">
                <a16:creationId xmlns:a16="http://schemas.microsoft.com/office/drawing/2014/main" id="{4EA76EF3-D5D8-374E-A2C0-432F831507D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0944" y="4470034"/>
            <a:ext cx="709156" cy="649209"/>
          </a:xfrm>
          <a:prstGeom prst="rect">
            <a:avLst/>
          </a:prstGeom>
        </p:spPr>
      </p:pic>
      <p:pic>
        <p:nvPicPr>
          <p:cNvPr id="20" name="Imagen 19" descr="pyme.png">
            <a:extLst>
              <a:ext uri="{FF2B5EF4-FFF2-40B4-BE49-F238E27FC236}">
                <a16:creationId xmlns:a16="http://schemas.microsoft.com/office/drawing/2014/main" id="{0C98F685-44C5-854B-A8CA-3BD8097DBBC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9279" y="4179565"/>
            <a:ext cx="948188" cy="565006"/>
          </a:xfrm>
          <a:prstGeom prst="rect">
            <a:avLst/>
          </a:prstGeom>
        </p:spPr>
      </p:pic>
      <p:pic>
        <p:nvPicPr>
          <p:cNvPr id="22" name="Imagen 21" descr="gobierno.png">
            <a:extLst>
              <a:ext uri="{FF2B5EF4-FFF2-40B4-BE49-F238E27FC236}">
                <a16:creationId xmlns:a16="http://schemas.microsoft.com/office/drawing/2014/main" id="{F923DC36-5070-5F4B-A9D4-E781BDE3C8A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703" y="1871773"/>
            <a:ext cx="880141" cy="578026"/>
          </a:xfrm>
          <a:prstGeom prst="rect">
            <a:avLst/>
          </a:prstGeom>
        </p:spPr>
      </p:pic>
      <p:pic>
        <p:nvPicPr>
          <p:cNvPr id="23" name="Imagen 22" descr="particulares.png">
            <a:extLst>
              <a:ext uri="{FF2B5EF4-FFF2-40B4-BE49-F238E27FC236}">
                <a16:creationId xmlns:a16="http://schemas.microsoft.com/office/drawing/2014/main" id="{B1C72F75-EE7A-F345-BBEB-E6682D690D1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1446" y="1950918"/>
            <a:ext cx="560903" cy="567000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28D13974-51E2-FC47-BBF6-729E029155C3}"/>
              </a:ext>
            </a:extLst>
          </p:cNvPr>
          <p:cNvSpPr txBox="1"/>
          <p:nvPr/>
        </p:nvSpPr>
        <p:spPr>
          <a:xfrm>
            <a:off x="2214715" y="2521691"/>
            <a:ext cx="12158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GOBIERNO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1416C362-8E6F-C64C-96FD-75DBDFE3A1B6}"/>
              </a:ext>
            </a:extLst>
          </p:cNvPr>
          <p:cNvSpPr txBox="1"/>
          <p:nvPr/>
        </p:nvSpPr>
        <p:spPr>
          <a:xfrm>
            <a:off x="1323091" y="3765857"/>
            <a:ext cx="292056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GRANDES EMPRESAS y Entidades EPS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A71FAA1C-70BE-054E-BB6D-D75297A602CD}"/>
              </a:ext>
            </a:extLst>
          </p:cNvPr>
          <p:cNvSpPr txBox="1"/>
          <p:nvPr/>
        </p:nvSpPr>
        <p:spPr>
          <a:xfrm>
            <a:off x="8068496" y="2525323"/>
            <a:ext cx="16668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PERSONAS NATURALES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B684D558-634E-7645-A46E-350EE08B7808}"/>
              </a:ext>
            </a:extLst>
          </p:cNvPr>
          <p:cNvSpPr txBox="1"/>
          <p:nvPr/>
        </p:nvSpPr>
        <p:spPr>
          <a:xfrm>
            <a:off x="5059256" y="4229619"/>
            <a:ext cx="171093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MERCADO DE VALORES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6779D5B2-CDA5-BA46-A1C5-EC11B27918FC}"/>
              </a:ext>
            </a:extLst>
          </p:cNvPr>
          <p:cNvSpPr txBox="1"/>
          <p:nvPr/>
        </p:nvSpPr>
        <p:spPr>
          <a:xfrm>
            <a:off x="7810946" y="3963993"/>
            <a:ext cx="214866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FONDOS DE INVERSIÓN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B8E5576A-A290-544E-9937-C89076D89327}"/>
              </a:ext>
            </a:extLst>
          </p:cNvPr>
          <p:cNvSpPr txBox="1"/>
          <p:nvPr/>
        </p:nvSpPr>
        <p:spPr>
          <a:xfrm>
            <a:off x="7771222" y="5170152"/>
            <a:ext cx="22613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INV. INSTITUCIONALES</a:t>
            </a:r>
          </a:p>
          <a:p>
            <a:pPr algn="ctr"/>
            <a:r>
              <a:rPr lang="es-ES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PÚBLICOS Y PRIVADOS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101829E3-9B03-D747-A40C-8C3E5B26135D}"/>
              </a:ext>
            </a:extLst>
          </p:cNvPr>
          <p:cNvSpPr txBox="1"/>
          <p:nvPr/>
        </p:nvSpPr>
        <p:spPr>
          <a:xfrm>
            <a:off x="1950177" y="4816463"/>
            <a:ext cx="17109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PYMES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22A9A6A5-3608-7145-B83A-3A4BE63F2D76}"/>
              </a:ext>
            </a:extLst>
          </p:cNvPr>
          <p:cNvSpPr txBox="1"/>
          <p:nvPr/>
        </p:nvSpPr>
        <p:spPr>
          <a:xfrm>
            <a:off x="1595532" y="1233729"/>
            <a:ext cx="2608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SE FINANCIAN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E7745D71-8925-E647-B0D2-6DC661A4D5FF}"/>
              </a:ext>
            </a:extLst>
          </p:cNvPr>
          <p:cNvSpPr txBox="1"/>
          <p:nvPr/>
        </p:nvSpPr>
        <p:spPr>
          <a:xfrm>
            <a:off x="7771222" y="1233729"/>
            <a:ext cx="2449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INVIERTEN</a:t>
            </a:r>
          </a:p>
        </p:txBody>
      </p:sp>
      <p:sp>
        <p:nvSpPr>
          <p:cNvPr id="33" name="Triángulo isósceles 44">
            <a:extLst>
              <a:ext uri="{FF2B5EF4-FFF2-40B4-BE49-F238E27FC236}">
                <a16:creationId xmlns:a16="http://schemas.microsoft.com/office/drawing/2014/main" id="{36136526-9159-6343-ADAF-8111AB8F841E}"/>
              </a:ext>
            </a:extLst>
          </p:cNvPr>
          <p:cNvSpPr/>
          <p:nvPr/>
        </p:nvSpPr>
        <p:spPr>
          <a:xfrm rot="5400000">
            <a:off x="3342809" y="3386893"/>
            <a:ext cx="2481179" cy="570808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riángulo isósceles 45">
            <a:extLst>
              <a:ext uri="{FF2B5EF4-FFF2-40B4-BE49-F238E27FC236}">
                <a16:creationId xmlns:a16="http://schemas.microsoft.com/office/drawing/2014/main" id="{8CDC0143-0354-2F4A-AB13-178FBB009638}"/>
              </a:ext>
            </a:extLst>
          </p:cNvPr>
          <p:cNvSpPr/>
          <p:nvPr/>
        </p:nvSpPr>
        <p:spPr>
          <a:xfrm rot="16200000" flipH="1">
            <a:off x="5967968" y="3386896"/>
            <a:ext cx="2481177" cy="570808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0C95EA6B-B675-1D49-90E9-51B6AF19777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2563" y="2759113"/>
            <a:ext cx="1306826" cy="1306826"/>
          </a:xfrm>
          <a:prstGeom prst="rect">
            <a:avLst/>
          </a:prstGeom>
        </p:spPr>
      </p:pic>
      <p:pic>
        <p:nvPicPr>
          <p:cNvPr id="36" name="Imagen 35" descr="particulares.png">
            <a:extLst>
              <a:ext uri="{FF2B5EF4-FFF2-40B4-BE49-F238E27FC236}">
                <a16:creationId xmlns:a16="http://schemas.microsoft.com/office/drawing/2014/main" id="{2D2D7F43-7062-9545-9A64-8FD0FD3012B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1579" y="5188437"/>
            <a:ext cx="560903" cy="567000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C90F0C8B-449E-4C42-A050-B6905CCA93F1}"/>
              </a:ext>
            </a:extLst>
          </p:cNvPr>
          <p:cNvSpPr txBox="1"/>
          <p:nvPr/>
        </p:nvSpPr>
        <p:spPr>
          <a:xfrm>
            <a:off x="1938629" y="5827327"/>
            <a:ext cx="16668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PERSONAS NATURALES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D42D8C77-772A-EF4D-9B4C-C3F11AA603C8}"/>
              </a:ext>
            </a:extLst>
          </p:cNvPr>
          <p:cNvSpPr txBox="1"/>
          <p:nvPr/>
        </p:nvSpPr>
        <p:spPr>
          <a:xfrm>
            <a:off x="9695979" y="4229619"/>
            <a:ext cx="2148667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CFN, BIESS, </a:t>
            </a:r>
            <a:r>
              <a:rPr lang="es-ES" sz="13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Banecuador</a:t>
            </a:r>
            <a:endParaRPr lang="es-ES" sz="135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algn="ctr"/>
            <a:r>
              <a:rPr lang="es-E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FIAS, </a:t>
            </a:r>
            <a:r>
              <a:rPr lang="es-ES" sz="13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Cosede</a:t>
            </a:r>
            <a:r>
              <a:rPr lang="es-E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, BDE, etc.</a:t>
            </a:r>
          </a:p>
          <a:p>
            <a:pPr algn="ctr"/>
            <a:endParaRPr lang="es-ES" sz="135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  <a:p>
            <a:pPr algn="ctr"/>
            <a:r>
              <a:rPr lang="es-E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Bancos, COAC, Aseguradoras</a:t>
            </a:r>
          </a:p>
        </p:txBody>
      </p:sp>
      <p:cxnSp>
        <p:nvCxnSpPr>
          <p:cNvPr id="39" name="Conector recto de flecha 38">
            <a:extLst>
              <a:ext uri="{FF2B5EF4-FFF2-40B4-BE49-F238E27FC236}">
                <a16:creationId xmlns:a16="http://schemas.microsoft.com/office/drawing/2014/main" id="{3E941129-BD74-E149-9722-9034CB07DAD3}"/>
              </a:ext>
            </a:extLst>
          </p:cNvPr>
          <p:cNvCxnSpPr>
            <a:stCxn id="19" idx="3"/>
            <a:endCxn id="38" idx="1"/>
          </p:cNvCxnSpPr>
          <p:nvPr/>
        </p:nvCxnSpPr>
        <p:spPr>
          <a:xfrm>
            <a:off x="9260100" y="4794639"/>
            <a:ext cx="435879" cy="52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39">
            <a:extLst>
              <a:ext uri="{FF2B5EF4-FFF2-40B4-BE49-F238E27FC236}">
                <a16:creationId xmlns:a16="http://schemas.microsoft.com/office/drawing/2014/main" id="{861C6451-9ABC-49C5-AF66-08FBE087E28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0828" y="5714840"/>
            <a:ext cx="1629002" cy="114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4069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256644-8683-A945-A98A-8607FA38D58F}"/>
              </a:ext>
            </a:extLst>
          </p:cNvPr>
          <p:cNvSpPr txBox="1"/>
          <p:nvPr/>
        </p:nvSpPr>
        <p:spPr>
          <a:xfrm>
            <a:off x="0" y="0"/>
            <a:ext cx="93226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>
                <a:solidFill>
                  <a:srgbClr val="002168"/>
                </a:solidFill>
              </a:rPr>
              <a:t>POTENCIAMOS TU CRECIMIENTO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D369AE3-6CDE-E94E-A8E8-4B10222F29B4}"/>
              </a:ext>
            </a:extLst>
          </p:cNvPr>
          <p:cNvSpPr txBox="1"/>
          <p:nvPr/>
        </p:nvSpPr>
        <p:spPr>
          <a:xfrm>
            <a:off x="1614383" y="1946880"/>
            <a:ext cx="26574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3200" b="1" dirty="0">
                <a:solidFill>
                  <a:srgbClr val="002168"/>
                </a:solidFill>
                <a:ea typeface="Ananda Black" pitchFamily="2" charset="-128"/>
                <a:cs typeface="Modern Love Grunge" panose="020F0502020204030204" pitchFamily="34" charset="0"/>
              </a:rPr>
              <a:t>Conferencias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6AAA33DF-1EC5-6C49-A029-0994CA515106}"/>
              </a:ext>
            </a:extLst>
          </p:cNvPr>
          <p:cNvSpPr/>
          <p:nvPr/>
        </p:nvSpPr>
        <p:spPr>
          <a:xfrm>
            <a:off x="2006618" y="2642463"/>
            <a:ext cx="1579418" cy="1579418"/>
          </a:xfrm>
          <a:prstGeom prst="ellipse">
            <a:avLst/>
          </a:prstGeom>
          <a:solidFill>
            <a:srgbClr val="0021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17D343AC-6711-7240-A68D-3719D81A33E2}"/>
              </a:ext>
            </a:extLst>
          </p:cNvPr>
          <p:cNvSpPr/>
          <p:nvPr/>
        </p:nvSpPr>
        <p:spPr>
          <a:xfrm>
            <a:off x="5236550" y="2643295"/>
            <a:ext cx="1579418" cy="1579418"/>
          </a:xfrm>
          <a:prstGeom prst="ellipse">
            <a:avLst/>
          </a:prstGeom>
          <a:solidFill>
            <a:srgbClr val="0021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B8D1897C-4B17-404F-954C-DB7E0F36D1D1}"/>
              </a:ext>
            </a:extLst>
          </p:cNvPr>
          <p:cNvSpPr/>
          <p:nvPr/>
        </p:nvSpPr>
        <p:spPr>
          <a:xfrm>
            <a:off x="8466482" y="2629639"/>
            <a:ext cx="1579418" cy="1579418"/>
          </a:xfrm>
          <a:prstGeom prst="ellipse">
            <a:avLst/>
          </a:prstGeom>
          <a:solidFill>
            <a:srgbClr val="0021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pic>
        <p:nvPicPr>
          <p:cNvPr id="13" name="Gráfico 12" descr="Lluvia de ideas de grupo">
            <a:extLst>
              <a:ext uri="{FF2B5EF4-FFF2-40B4-BE49-F238E27FC236}">
                <a16:creationId xmlns:a16="http://schemas.microsoft.com/office/drawing/2014/main" id="{3EBBD190-A3DE-7A4F-A739-5A8818FFAA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98991" y="2847142"/>
            <a:ext cx="914400" cy="914400"/>
          </a:xfrm>
          <a:prstGeom prst="rect">
            <a:avLst/>
          </a:prstGeom>
        </p:spPr>
      </p:pic>
      <p:pic>
        <p:nvPicPr>
          <p:cNvPr id="14" name="Gráfico 13" descr="Público de destino">
            <a:extLst>
              <a:ext uri="{FF2B5EF4-FFF2-40B4-BE49-F238E27FC236}">
                <a16:creationId xmlns:a16="http://schemas.microsoft.com/office/drawing/2014/main" id="{231C8479-5B2A-AD46-AC37-0560546863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69059" y="2982315"/>
            <a:ext cx="914400" cy="914400"/>
          </a:xfrm>
          <a:prstGeom prst="rect">
            <a:avLst/>
          </a:prstGeom>
        </p:spPr>
      </p:pic>
      <p:pic>
        <p:nvPicPr>
          <p:cNvPr id="15" name="Gráfico 14" descr="Grupo de hombres">
            <a:extLst>
              <a:ext uri="{FF2B5EF4-FFF2-40B4-BE49-F238E27FC236}">
                <a16:creationId xmlns:a16="http://schemas.microsoft.com/office/drawing/2014/main" id="{93F8C5F3-EE33-6A46-A344-7C401C0FFC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39127" y="2971800"/>
            <a:ext cx="914400" cy="914400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83B9A615-4EF0-BA47-A58A-42DD1BCB49B4}"/>
              </a:ext>
            </a:extLst>
          </p:cNvPr>
          <p:cNvSpPr txBox="1"/>
          <p:nvPr/>
        </p:nvSpPr>
        <p:spPr>
          <a:xfrm>
            <a:off x="7813315" y="4367935"/>
            <a:ext cx="2840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dirty="0"/>
              <a:t>Importante aval académico en </a:t>
            </a:r>
            <a:r>
              <a:rPr lang="es-EC" b="1" dirty="0"/>
              <a:t>Quito</a:t>
            </a:r>
            <a:r>
              <a:rPr lang="es-EC" dirty="0"/>
              <a:t> y </a:t>
            </a:r>
            <a:r>
              <a:rPr lang="es-EC" b="1" dirty="0"/>
              <a:t>Guayaquil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0D3DB2EE-90F7-EE47-95A5-46A962882EB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12658" y="5187331"/>
            <a:ext cx="1403904" cy="534821"/>
          </a:xfrm>
          <a:prstGeom prst="rect">
            <a:avLst/>
          </a:prstGeom>
        </p:spPr>
      </p:pic>
      <p:pic>
        <p:nvPicPr>
          <p:cNvPr id="25" name="Imagen 24" descr="Imagen que contiene dibujo&#10;&#10;Descripción generada automáticamente">
            <a:extLst>
              <a:ext uri="{FF2B5EF4-FFF2-40B4-BE49-F238E27FC236}">
                <a16:creationId xmlns:a16="http://schemas.microsoft.com/office/drawing/2014/main" id="{412F4185-D0EA-1148-9CB3-BF25710696D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4616" y="5225011"/>
            <a:ext cx="1132700" cy="426164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09524DF9-EABE-1C4B-B12E-0ACB3192D5B0}"/>
              </a:ext>
            </a:extLst>
          </p:cNvPr>
          <p:cNvSpPr txBox="1"/>
          <p:nvPr/>
        </p:nvSpPr>
        <p:spPr>
          <a:xfrm>
            <a:off x="5018114" y="1983308"/>
            <a:ext cx="23061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C"/>
            </a:defPPr>
            <a:lvl1pPr algn="just">
              <a:defRPr sz="3200" b="1">
                <a:solidFill>
                  <a:srgbClr val="002168"/>
                </a:solidFill>
                <a:latin typeface="Mistral" panose="03090702030407020403" pitchFamily="66" charset="0"/>
                <a:ea typeface="Ananda Black" pitchFamily="2" charset="-128"/>
                <a:cs typeface="Modern Love Grunge" panose="020F0502020204030204" pitchFamily="34" charset="0"/>
              </a:defRPr>
            </a:lvl1pPr>
          </a:lstStyle>
          <a:p>
            <a:r>
              <a:rPr lang="es-EC" dirty="0">
                <a:latin typeface="+mn-lt"/>
              </a:rPr>
              <a:t>Seminarios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37750C7B-91CF-1345-8080-8315188C29BB}"/>
              </a:ext>
            </a:extLst>
          </p:cNvPr>
          <p:cNvSpPr txBox="1"/>
          <p:nvPr/>
        </p:nvSpPr>
        <p:spPr>
          <a:xfrm>
            <a:off x="8172622" y="1923812"/>
            <a:ext cx="24049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C"/>
            </a:defPPr>
            <a:lvl1pPr algn="just">
              <a:defRPr sz="3200" b="1">
                <a:solidFill>
                  <a:srgbClr val="002168"/>
                </a:solidFill>
                <a:latin typeface="Mistral" panose="03090702030407020403" pitchFamily="66" charset="0"/>
                <a:ea typeface="Ananda Black" pitchFamily="2" charset="-128"/>
                <a:cs typeface="Modern Love Grunge" panose="020F0502020204030204" pitchFamily="34" charset="0"/>
              </a:defRPr>
            </a:lvl1pPr>
          </a:lstStyle>
          <a:p>
            <a:r>
              <a:rPr lang="es-EC" dirty="0">
                <a:latin typeface="+mn-lt"/>
              </a:rPr>
              <a:t>Diplomado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4C1AD0D-1165-44F2-94A0-49289B5E8E46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22" name="Rectángulo 13">
              <a:extLst>
                <a:ext uri="{FF2B5EF4-FFF2-40B4-BE49-F238E27FC236}">
                  <a16:creationId xmlns:a16="http://schemas.microsoft.com/office/drawing/2014/main" id="{6D599220-C2FE-4C73-B626-264B139AC9FC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24" name="Rectángulo 14">
              <a:extLst>
                <a:ext uri="{FF2B5EF4-FFF2-40B4-BE49-F238E27FC236}">
                  <a16:creationId xmlns:a16="http://schemas.microsoft.com/office/drawing/2014/main" id="{F769E6C5-B27B-4C04-9A1F-F88EB7BEB6DA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  <p:extLst>
      <p:ext uri="{BB962C8B-B14F-4D97-AF65-F5344CB8AC3E}">
        <p14:creationId xmlns:p14="http://schemas.microsoft.com/office/powerpoint/2010/main" val="734608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A239FDE1-B258-4CC7-8B58-ECA3F558C7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98" y="1779563"/>
            <a:ext cx="6061602" cy="3298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126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F7C0434E-E5D2-D24D-B4F5-3D592813C664}"/>
              </a:ext>
            </a:extLst>
          </p:cNvPr>
          <p:cNvSpPr txBox="1"/>
          <p:nvPr/>
        </p:nvSpPr>
        <p:spPr>
          <a:xfrm>
            <a:off x="5478" y="0"/>
            <a:ext cx="7892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>
                <a:solidFill>
                  <a:srgbClr val="002168"/>
                </a:solidFill>
              </a:rPr>
              <a:t>ESTRUCTURA MERCADO DE VALORES</a:t>
            </a:r>
            <a:br>
              <a:rPr lang="es-EC" sz="2800" b="1" dirty="0">
                <a:solidFill>
                  <a:srgbClr val="002168"/>
                </a:solidFill>
              </a:rPr>
            </a:br>
            <a:r>
              <a:rPr lang="es-EC" sz="2800" b="1" dirty="0">
                <a:solidFill>
                  <a:srgbClr val="002168"/>
                </a:solidFill>
              </a:rPr>
              <a:t>EN EL ECUADOR</a:t>
            </a:r>
          </a:p>
        </p:txBody>
      </p:sp>
      <p:grpSp>
        <p:nvGrpSpPr>
          <p:cNvPr id="17" name="Agrupar 1">
            <a:extLst>
              <a:ext uri="{FF2B5EF4-FFF2-40B4-BE49-F238E27FC236}">
                <a16:creationId xmlns:a16="http://schemas.microsoft.com/office/drawing/2014/main" id="{B2A054C0-E69A-0D4D-B5BC-8FFDF40543D3}"/>
              </a:ext>
            </a:extLst>
          </p:cNvPr>
          <p:cNvGrpSpPr/>
          <p:nvPr/>
        </p:nvGrpSpPr>
        <p:grpSpPr>
          <a:xfrm>
            <a:off x="1989830" y="1433678"/>
            <a:ext cx="7905994" cy="4238083"/>
            <a:chOff x="1780002" y="1633064"/>
            <a:chExt cx="8324305" cy="4535558"/>
          </a:xfrm>
        </p:grpSpPr>
        <p:pic>
          <p:nvPicPr>
            <p:cNvPr id="18" name="Picture 2" descr="http://www.juntamonetariafinanciera.gob.ec/image/Logotipo_republica_ecuador-07_ministerio_coordinador_politic.png">
              <a:extLst>
                <a:ext uri="{FF2B5EF4-FFF2-40B4-BE49-F238E27FC236}">
                  <a16:creationId xmlns:a16="http://schemas.microsoft.com/office/drawing/2014/main" id="{AEBE9410-F951-464B-93D9-3C726A2E1E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6069" y="1633064"/>
              <a:ext cx="2727626" cy="9449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4" descr="http://181.198.3.74/wps/estilosMenu/images/super.png">
              <a:extLst>
                <a:ext uri="{FF2B5EF4-FFF2-40B4-BE49-F238E27FC236}">
                  <a16:creationId xmlns:a16="http://schemas.microsoft.com/office/drawing/2014/main" id="{067F2EC1-CF25-B046-8C3D-ED2B9FF2F5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8341" y="1798062"/>
              <a:ext cx="2347922" cy="6867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2 CuadroTexto">
              <a:extLst>
                <a:ext uri="{FF2B5EF4-FFF2-40B4-BE49-F238E27FC236}">
                  <a16:creationId xmlns:a16="http://schemas.microsoft.com/office/drawing/2014/main" id="{AF96A48B-4B7D-E645-872B-FB05F13B4D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71323" y="3923234"/>
              <a:ext cx="7643919" cy="395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s-EC" altLang="es-EC" sz="1800" b="1" dirty="0">
                  <a:latin typeface="+mn-lt"/>
                </a:rPr>
                <a:t>Casas de Valores – Administradoras de Fondos y Fideicomisos</a:t>
              </a:r>
              <a:endParaRPr lang="es-EC" altLang="es-EC" sz="1050" b="1" dirty="0">
                <a:latin typeface="+mn-lt"/>
              </a:endParaRPr>
            </a:p>
          </p:txBody>
        </p:sp>
        <p:pic>
          <p:nvPicPr>
            <p:cNvPr id="21" name="Picture 6" descr="http://www.decevale.com/imagenes/logoDecevale.jpg">
              <a:extLst>
                <a:ext uri="{FF2B5EF4-FFF2-40B4-BE49-F238E27FC236}">
                  <a16:creationId xmlns:a16="http://schemas.microsoft.com/office/drawing/2014/main" id="{6CF56269-F17C-EE41-9B9C-5837DDE58D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2897" y="4695439"/>
              <a:ext cx="1260798" cy="928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13">
              <a:extLst>
                <a:ext uri="{FF2B5EF4-FFF2-40B4-BE49-F238E27FC236}">
                  <a16:creationId xmlns:a16="http://schemas.microsoft.com/office/drawing/2014/main" id="{ADCAACD6-14BA-FB4F-9281-95B46EA621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0031" y="4677496"/>
              <a:ext cx="1423620" cy="8265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3" name="Conector recto 22">
              <a:extLst>
                <a:ext uri="{FF2B5EF4-FFF2-40B4-BE49-F238E27FC236}">
                  <a16:creationId xmlns:a16="http://schemas.microsoft.com/office/drawing/2014/main" id="{3E1C9C8D-7543-C24D-B3C2-C41DE42B910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55245" y="5580799"/>
              <a:ext cx="7876077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2 Imagen">
              <a:extLst>
                <a:ext uri="{FF2B5EF4-FFF2-40B4-BE49-F238E27FC236}">
                  <a16:creationId xmlns:a16="http://schemas.microsoft.com/office/drawing/2014/main" id="{D501A045-ED2A-D04F-9633-713102E91F4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46471" y="2818262"/>
              <a:ext cx="1823618" cy="805897"/>
            </a:xfrm>
            <a:prstGeom prst="rect">
              <a:avLst/>
            </a:prstGeom>
          </p:spPr>
        </p:pic>
        <p:cxnSp>
          <p:nvCxnSpPr>
            <p:cNvPr id="25" name="Conector recto 24">
              <a:extLst>
                <a:ext uri="{FF2B5EF4-FFF2-40B4-BE49-F238E27FC236}">
                  <a16:creationId xmlns:a16="http://schemas.microsoft.com/office/drawing/2014/main" id="{DFDA927F-56EC-0743-A5A1-FFD3D03E7E5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55245" y="4450101"/>
              <a:ext cx="7876077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ector recto 25">
              <a:extLst>
                <a:ext uri="{FF2B5EF4-FFF2-40B4-BE49-F238E27FC236}">
                  <a16:creationId xmlns:a16="http://schemas.microsoft.com/office/drawing/2014/main" id="{240FEA59-61E7-5A4C-8956-8D16ED7CC8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55245" y="3758225"/>
              <a:ext cx="7876077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ector recto 26">
              <a:extLst>
                <a:ext uri="{FF2B5EF4-FFF2-40B4-BE49-F238E27FC236}">
                  <a16:creationId xmlns:a16="http://schemas.microsoft.com/office/drawing/2014/main" id="{A19D902F-53F1-9F48-B15E-CFE510A2403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28230" y="2631023"/>
              <a:ext cx="7876077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2 CuadroTexto">
              <a:extLst>
                <a:ext uri="{FF2B5EF4-FFF2-40B4-BE49-F238E27FC236}">
                  <a16:creationId xmlns:a16="http://schemas.microsoft.com/office/drawing/2014/main" id="{4EC495AE-527D-854D-ABDF-64C2998FEB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60756" y="5773366"/>
              <a:ext cx="3475507" cy="395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s-EC" altLang="es-EC" sz="1800" b="1" dirty="0">
                  <a:latin typeface="+mn-lt"/>
                </a:rPr>
                <a:t>Calificadoras de Riesgos</a:t>
              </a:r>
              <a:endParaRPr lang="es-EC" altLang="es-EC" sz="1050" b="1" dirty="0">
                <a:latin typeface="+mn-lt"/>
              </a:endParaRPr>
            </a:p>
          </p:txBody>
        </p:sp>
        <p:sp>
          <p:nvSpPr>
            <p:cNvPr id="29" name="2 CuadroTexto">
              <a:extLst>
                <a:ext uri="{FF2B5EF4-FFF2-40B4-BE49-F238E27FC236}">
                  <a16:creationId xmlns:a16="http://schemas.microsoft.com/office/drawing/2014/main" id="{AB55D3C4-DEDD-094D-9AD1-E1FAC66214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0002" y="5773366"/>
              <a:ext cx="4094523" cy="395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s-EC" altLang="es-EC" sz="1800" b="1" dirty="0">
                  <a:latin typeface="+mn-lt"/>
                </a:rPr>
                <a:t>Representantes de Obligacionistas</a:t>
              </a:r>
              <a:endParaRPr lang="es-EC" altLang="es-EC" sz="1050" b="1" dirty="0">
                <a:latin typeface="+mn-lt"/>
              </a:endParaRPr>
            </a:p>
          </p:txBody>
        </p:sp>
        <p:sp>
          <p:nvSpPr>
            <p:cNvPr id="30" name="2 CuadroTexto">
              <a:extLst>
                <a:ext uri="{FF2B5EF4-FFF2-40B4-BE49-F238E27FC236}">
                  <a16:creationId xmlns:a16="http://schemas.microsoft.com/office/drawing/2014/main" id="{48648085-D69B-1941-B6DD-653EB2D81B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3426" y="4450101"/>
              <a:ext cx="5422834" cy="395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s-EC" altLang="es-EC" sz="1800" b="1" dirty="0">
                  <a:latin typeface="+mn-lt"/>
                </a:rPr>
                <a:t>Despósitos Centralizados de Valores</a:t>
              </a:r>
              <a:endParaRPr lang="es-EC" altLang="es-EC" sz="1050" b="1" dirty="0">
                <a:latin typeface="+mn-lt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91796F7-2114-4AE5-8ED4-9FDCEB034D22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32" name="Rectángulo 13">
              <a:extLst>
                <a:ext uri="{FF2B5EF4-FFF2-40B4-BE49-F238E27FC236}">
                  <a16:creationId xmlns:a16="http://schemas.microsoft.com/office/drawing/2014/main" id="{74C63450-7AAA-451B-B8AA-2B3E1D7EF136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33" name="Rectángulo 14">
              <a:extLst>
                <a:ext uri="{FF2B5EF4-FFF2-40B4-BE49-F238E27FC236}">
                  <a16:creationId xmlns:a16="http://schemas.microsoft.com/office/drawing/2014/main" id="{B6C1A3E0-5459-4630-9515-45B917D2D87A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  <p:extLst>
      <p:ext uri="{BB962C8B-B14F-4D97-AF65-F5344CB8AC3E}">
        <p14:creationId xmlns:p14="http://schemas.microsoft.com/office/powerpoint/2010/main" val="2142991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4F498A60-4788-074B-841E-5E12042B9DC0}"/>
              </a:ext>
            </a:extLst>
          </p:cNvPr>
          <p:cNvSpPr txBox="1"/>
          <p:nvPr/>
        </p:nvSpPr>
        <p:spPr>
          <a:xfrm>
            <a:off x="0" y="12312"/>
            <a:ext cx="61030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>
                <a:solidFill>
                  <a:srgbClr val="002168"/>
                </a:solidFill>
              </a:rPr>
              <a:t>VENTAJAS DEL MERCADO DE VALORES</a:t>
            </a:r>
          </a:p>
        </p:txBody>
      </p:sp>
      <p:sp>
        <p:nvSpPr>
          <p:cNvPr id="9" name="Shape 215">
            <a:extLst>
              <a:ext uri="{FF2B5EF4-FFF2-40B4-BE49-F238E27FC236}">
                <a16:creationId xmlns:a16="http://schemas.microsoft.com/office/drawing/2014/main" id="{29F3C37B-8193-C44C-BF5C-F7E9B3020451}"/>
              </a:ext>
            </a:extLst>
          </p:cNvPr>
          <p:cNvSpPr txBox="1">
            <a:spLocks/>
          </p:cNvSpPr>
          <p:nvPr/>
        </p:nvSpPr>
        <p:spPr>
          <a:xfrm>
            <a:off x="925618" y="1350752"/>
            <a:ext cx="10998849" cy="4189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defPPr>
              <a:defRPr lang="es-E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4400">
                <a:solidFill>
                  <a:srgbClr val="233571"/>
                </a:solidFill>
                <a:latin typeface="Arial light"/>
                <a:ea typeface="+mj-ea"/>
                <a:cs typeface="+mj-cs"/>
              </a:defRPr>
            </a:lvl1pPr>
          </a:lstStyle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s-EC" altLang="es-EC" sz="2400" dirty="0">
                <a:solidFill>
                  <a:schemeClr val="tx1"/>
                </a:solidFill>
                <a:latin typeface="+mn-lt"/>
              </a:rPr>
              <a:t>Liquidez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s-EC" altLang="es-EC" sz="2400" dirty="0">
              <a:solidFill>
                <a:schemeClr val="tx1"/>
              </a:solidFill>
              <a:latin typeface="+mn-lt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s-EC" altLang="es-EC" sz="2400" dirty="0">
                <a:solidFill>
                  <a:schemeClr val="tx1"/>
                </a:solidFill>
                <a:latin typeface="+mn-lt"/>
              </a:rPr>
              <a:t>Transparencia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s-EC" altLang="es-EC" sz="2400" dirty="0">
              <a:solidFill>
                <a:schemeClr val="tx1"/>
              </a:solidFill>
              <a:latin typeface="+mn-lt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s-EC" altLang="es-EC" sz="2400" dirty="0">
                <a:solidFill>
                  <a:schemeClr val="tx1"/>
                </a:solidFill>
                <a:latin typeface="+mn-lt"/>
              </a:rPr>
              <a:t>Información (veraz, suficiente, oportuna)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s-EC" altLang="es-EC" sz="2400" dirty="0">
              <a:solidFill>
                <a:schemeClr val="tx1"/>
              </a:solidFill>
              <a:latin typeface="+mn-lt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s-EC" altLang="es-EC" sz="2400" dirty="0">
                <a:solidFill>
                  <a:schemeClr val="tx1"/>
                </a:solidFill>
                <a:latin typeface="+mn-lt"/>
              </a:rPr>
              <a:t>Correcta formación de precios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s-EC" altLang="es-EC" sz="2400" dirty="0">
              <a:solidFill>
                <a:schemeClr val="tx1"/>
              </a:solidFill>
              <a:latin typeface="+mn-lt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s-EC" altLang="es-EC" sz="2400" dirty="0">
                <a:solidFill>
                  <a:schemeClr val="tx1"/>
                </a:solidFill>
                <a:latin typeface="+mn-lt"/>
              </a:rPr>
              <a:t> Asesoría  al inversionista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s-EC" altLang="es-EC" sz="2400" dirty="0">
              <a:solidFill>
                <a:schemeClr val="tx1"/>
              </a:solidFill>
              <a:latin typeface="+mn-lt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s-EC" altLang="es-EC" sz="2400" dirty="0">
                <a:solidFill>
                  <a:schemeClr val="tx1"/>
                </a:solidFill>
                <a:latin typeface="+mn-lt"/>
              </a:rPr>
              <a:t>Hay quienes velan el derecho y obligaciones de los inversionistas y emisores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AE22BF0-F17B-41BA-84F0-317B2CBC8AAD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12" name="Rectángulo 13">
              <a:extLst>
                <a:ext uri="{FF2B5EF4-FFF2-40B4-BE49-F238E27FC236}">
                  <a16:creationId xmlns:a16="http://schemas.microsoft.com/office/drawing/2014/main" id="{48A9D495-7B73-4DCF-A5E5-F569F642AE52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3" name="Rectángulo 14">
              <a:extLst>
                <a:ext uri="{FF2B5EF4-FFF2-40B4-BE49-F238E27FC236}">
                  <a16:creationId xmlns:a16="http://schemas.microsoft.com/office/drawing/2014/main" id="{DED2DA59-B3A3-4A1E-9D81-0E035B00F514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  <p:extLst>
      <p:ext uri="{BB962C8B-B14F-4D97-AF65-F5344CB8AC3E}">
        <p14:creationId xmlns:p14="http://schemas.microsoft.com/office/powerpoint/2010/main" val="2373914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BE6946EA-C5B8-6E47-A47F-54BD856ADDA5}"/>
              </a:ext>
            </a:extLst>
          </p:cNvPr>
          <p:cNvSpPr txBox="1"/>
          <p:nvPr/>
        </p:nvSpPr>
        <p:spPr>
          <a:xfrm>
            <a:off x="0" y="-2357"/>
            <a:ext cx="103433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>
                <a:solidFill>
                  <a:srgbClr val="002168"/>
                </a:solidFill>
              </a:rPr>
              <a:t>BENEFICIOS DEL MERCADO DE VALORES</a:t>
            </a:r>
            <a:br>
              <a:rPr lang="es-EC" sz="2800" b="1" dirty="0">
                <a:solidFill>
                  <a:srgbClr val="002168"/>
                </a:solidFill>
              </a:rPr>
            </a:br>
            <a:r>
              <a:rPr lang="es-EC" sz="2800" b="1" dirty="0">
                <a:solidFill>
                  <a:srgbClr val="002168"/>
                </a:solidFill>
              </a:rPr>
              <a:t>PARA LOS EMISORES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1A759CDB-A3A6-1D43-A588-74636758BE4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9030" y="1743836"/>
            <a:ext cx="1088934" cy="107774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13FA69EC-1A84-9246-A900-13FBBC2A981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5897" y="1743836"/>
            <a:ext cx="1083336" cy="1083336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34B7494D-A169-234D-83A7-DEFB1EB6E34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3171" y="1743836"/>
            <a:ext cx="1133866" cy="1133866"/>
          </a:xfrm>
          <a:prstGeom prst="rect">
            <a:avLst/>
          </a:prstGeom>
        </p:spPr>
      </p:pic>
      <p:sp>
        <p:nvSpPr>
          <p:cNvPr id="22" name="Shape 215">
            <a:extLst>
              <a:ext uri="{FF2B5EF4-FFF2-40B4-BE49-F238E27FC236}">
                <a16:creationId xmlns:a16="http://schemas.microsoft.com/office/drawing/2014/main" id="{B6D3D269-3FF1-3B4E-B787-E7D7DF045ACB}"/>
              </a:ext>
            </a:extLst>
          </p:cNvPr>
          <p:cNvSpPr txBox="1">
            <a:spLocks/>
          </p:cNvSpPr>
          <p:nvPr/>
        </p:nvSpPr>
        <p:spPr>
          <a:xfrm>
            <a:off x="697367" y="3067985"/>
            <a:ext cx="2307876" cy="689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s-E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4400">
                <a:solidFill>
                  <a:srgbClr val="233571"/>
                </a:solidFill>
                <a:latin typeface="Arial ligh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es-EC" altLang="es-EC" sz="1800" dirty="0">
                <a:solidFill>
                  <a:schemeClr val="tx1"/>
                </a:solidFill>
                <a:latin typeface="+mn-lt"/>
              </a:rPr>
              <a:t>Potencia Valor de la empresa</a:t>
            </a:r>
          </a:p>
        </p:txBody>
      </p:sp>
      <p:sp>
        <p:nvSpPr>
          <p:cNvPr id="23" name="Shape 215">
            <a:extLst>
              <a:ext uri="{FF2B5EF4-FFF2-40B4-BE49-F238E27FC236}">
                <a16:creationId xmlns:a16="http://schemas.microsoft.com/office/drawing/2014/main" id="{1DBB8D4C-392E-E849-9942-899A51F931B8}"/>
              </a:ext>
            </a:extLst>
          </p:cNvPr>
          <p:cNvSpPr txBox="1">
            <a:spLocks/>
          </p:cNvSpPr>
          <p:nvPr/>
        </p:nvSpPr>
        <p:spPr>
          <a:xfrm>
            <a:off x="9176171" y="3067985"/>
            <a:ext cx="2307876" cy="4975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s-E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4400">
                <a:solidFill>
                  <a:srgbClr val="233571"/>
                </a:solidFill>
                <a:latin typeface="Arial light"/>
                <a:ea typeface="+mj-ea"/>
                <a:cs typeface="+mj-cs"/>
              </a:defRPr>
            </a:lvl1pPr>
          </a:lstStyle>
          <a:p>
            <a:pPr algn="ctr"/>
            <a:r>
              <a:rPr lang="es-EC" altLang="es-EC" sz="1800" dirty="0">
                <a:solidFill>
                  <a:schemeClr val="tx1"/>
                </a:solidFill>
                <a:latin typeface="+mn-lt"/>
              </a:rPr>
              <a:t>Fortalece estructura financiera</a:t>
            </a:r>
          </a:p>
        </p:txBody>
      </p:sp>
      <p:sp>
        <p:nvSpPr>
          <p:cNvPr id="24" name="Shape 215">
            <a:extLst>
              <a:ext uri="{FF2B5EF4-FFF2-40B4-BE49-F238E27FC236}">
                <a16:creationId xmlns:a16="http://schemas.microsoft.com/office/drawing/2014/main" id="{E0D071D4-1E54-0344-8DE6-43B0CDC8FECB}"/>
              </a:ext>
            </a:extLst>
          </p:cNvPr>
          <p:cNvSpPr txBox="1">
            <a:spLocks/>
          </p:cNvSpPr>
          <p:nvPr/>
        </p:nvSpPr>
        <p:spPr>
          <a:xfrm>
            <a:off x="4883747" y="5199218"/>
            <a:ext cx="2187740" cy="5967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s-E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4400">
                <a:solidFill>
                  <a:srgbClr val="233571"/>
                </a:solidFill>
                <a:latin typeface="Arial light"/>
                <a:ea typeface="+mj-ea"/>
                <a:cs typeface="+mj-cs"/>
              </a:defRPr>
            </a:lvl1pPr>
          </a:lstStyle>
          <a:p>
            <a:pPr algn="ctr"/>
            <a:r>
              <a:rPr lang="es-EC" altLang="es-EC" sz="2000" dirty="0">
                <a:solidFill>
                  <a:schemeClr val="tx1"/>
                </a:solidFill>
                <a:latin typeface="+mn-lt"/>
              </a:rPr>
              <a:t>Gobierno corporativo</a:t>
            </a:r>
          </a:p>
        </p:txBody>
      </p:sp>
      <p:sp>
        <p:nvSpPr>
          <p:cNvPr id="25" name="Shape 215">
            <a:extLst>
              <a:ext uri="{FF2B5EF4-FFF2-40B4-BE49-F238E27FC236}">
                <a16:creationId xmlns:a16="http://schemas.microsoft.com/office/drawing/2014/main" id="{24820FE6-9F9A-5F44-899E-E9445689CD7C}"/>
              </a:ext>
            </a:extLst>
          </p:cNvPr>
          <p:cNvSpPr txBox="1">
            <a:spLocks/>
          </p:cNvSpPr>
          <p:nvPr/>
        </p:nvSpPr>
        <p:spPr>
          <a:xfrm>
            <a:off x="4987352" y="3067985"/>
            <a:ext cx="2455910" cy="6895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s-E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4400">
                <a:solidFill>
                  <a:srgbClr val="233571"/>
                </a:solidFill>
                <a:latin typeface="Arial light"/>
                <a:ea typeface="+mj-ea"/>
                <a:cs typeface="+mj-cs"/>
              </a:defRPr>
            </a:lvl1pPr>
          </a:lstStyle>
          <a:p>
            <a:pPr algn="ctr"/>
            <a:r>
              <a:rPr lang="es-EC" altLang="es-EC" sz="1800" dirty="0">
                <a:solidFill>
                  <a:schemeClr val="tx1"/>
                </a:solidFill>
                <a:latin typeface="+mn-lt"/>
              </a:rPr>
              <a:t>Diversifica las fuentes de financiamiento</a:t>
            </a:r>
          </a:p>
        </p:txBody>
      </p:sp>
      <p:sp>
        <p:nvSpPr>
          <p:cNvPr id="26" name="Shape 215">
            <a:extLst>
              <a:ext uri="{FF2B5EF4-FFF2-40B4-BE49-F238E27FC236}">
                <a16:creationId xmlns:a16="http://schemas.microsoft.com/office/drawing/2014/main" id="{812D1D97-B580-2F4B-A761-A2E80E56DE83}"/>
              </a:ext>
            </a:extLst>
          </p:cNvPr>
          <p:cNvSpPr txBox="1">
            <a:spLocks/>
          </p:cNvSpPr>
          <p:nvPr/>
        </p:nvSpPr>
        <p:spPr>
          <a:xfrm>
            <a:off x="8696037" y="5099309"/>
            <a:ext cx="3268133" cy="958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s-EC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Arial light"/>
                <a:ea typeface="+mj-ea"/>
                <a:cs typeface="+mj-cs"/>
              </a:defRPr>
            </a:lvl1pPr>
          </a:lstStyle>
          <a:p>
            <a:r>
              <a:rPr lang="es-EC" altLang="es-EC" dirty="0">
                <a:solidFill>
                  <a:schemeClr val="tx1"/>
                </a:solidFill>
                <a:latin typeface="+mn-lt"/>
              </a:rPr>
              <a:t>Imagen y posicionamiento internacional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442F4F47-C814-C74D-9D22-BC7B0C1A7B0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2399" y="4047951"/>
            <a:ext cx="1051358" cy="1051358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499F9C8E-6A31-CC46-96A9-0E47D42605D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8237" y="4047951"/>
            <a:ext cx="958800" cy="958800"/>
          </a:xfrm>
          <a:prstGeom prst="rect">
            <a:avLst/>
          </a:prstGeom>
        </p:spPr>
      </p:pic>
      <p:sp>
        <p:nvSpPr>
          <p:cNvPr id="29" name="Shape 215">
            <a:extLst>
              <a:ext uri="{FF2B5EF4-FFF2-40B4-BE49-F238E27FC236}">
                <a16:creationId xmlns:a16="http://schemas.microsoft.com/office/drawing/2014/main" id="{F4B866F5-4747-7545-9FB5-87CAEC4179B8}"/>
              </a:ext>
            </a:extLst>
          </p:cNvPr>
          <p:cNvSpPr txBox="1">
            <a:spLocks/>
          </p:cNvSpPr>
          <p:nvPr/>
        </p:nvSpPr>
        <p:spPr>
          <a:xfrm>
            <a:off x="757435" y="5199218"/>
            <a:ext cx="2187740" cy="5967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s-E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4400">
                <a:solidFill>
                  <a:srgbClr val="233571"/>
                </a:solidFill>
                <a:latin typeface="Arial light"/>
                <a:ea typeface="+mj-ea"/>
                <a:cs typeface="+mj-cs"/>
              </a:defRPr>
            </a:lvl1pPr>
          </a:lstStyle>
          <a:p>
            <a:pPr algn="ctr"/>
            <a:r>
              <a:rPr lang="es-EC" altLang="es-EC" sz="2000" dirty="0">
                <a:solidFill>
                  <a:schemeClr val="tx1"/>
                </a:solidFill>
                <a:latin typeface="+mn-lt"/>
              </a:rPr>
              <a:t>Escudo estratégico</a:t>
            </a:r>
          </a:p>
        </p:txBody>
      </p:sp>
      <p:pic>
        <p:nvPicPr>
          <p:cNvPr id="30" name="Gráfico 29" descr="Medicina">
            <a:extLst>
              <a:ext uri="{FF2B5EF4-FFF2-40B4-BE49-F238E27FC236}">
                <a16:creationId xmlns:a16="http://schemas.microsoft.com/office/drawing/2014/main" id="{FCD09E9E-6DC3-364F-AC0C-4BA862A3DD0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60559" y="4047951"/>
            <a:ext cx="1368271" cy="1368271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B4DDE466-84FF-400B-850B-0356CF8D4B77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20" name="Rectángulo 13">
              <a:extLst>
                <a:ext uri="{FF2B5EF4-FFF2-40B4-BE49-F238E27FC236}">
                  <a16:creationId xmlns:a16="http://schemas.microsoft.com/office/drawing/2014/main" id="{CAE93E5B-746F-4734-ADD9-E7A3DB93631B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31" name="Rectángulo 14">
              <a:extLst>
                <a:ext uri="{FF2B5EF4-FFF2-40B4-BE49-F238E27FC236}">
                  <a16:creationId xmlns:a16="http://schemas.microsoft.com/office/drawing/2014/main" id="{B9C4DB58-B1C5-453B-8ED2-A760A06E916E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  <p:extLst>
      <p:ext uri="{BB962C8B-B14F-4D97-AF65-F5344CB8AC3E}">
        <p14:creationId xmlns:p14="http://schemas.microsoft.com/office/powerpoint/2010/main" val="4104103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606B191E-16E0-6D41-86A1-0F315B38053C}"/>
              </a:ext>
            </a:extLst>
          </p:cNvPr>
          <p:cNvSpPr txBox="1"/>
          <p:nvPr/>
        </p:nvSpPr>
        <p:spPr>
          <a:xfrm>
            <a:off x="0" y="4237"/>
            <a:ext cx="86285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800" b="1" dirty="0">
                <a:solidFill>
                  <a:srgbClr val="002168"/>
                </a:solidFill>
              </a:rPr>
              <a:t>EMISORES POR SECTOR ECONÓMICO</a:t>
            </a:r>
            <a:br>
              <a:rPr lang="es-EC" sz="2800" b="1" dirty="0">
                <a:solidFill>
                  <a:srgbClr val="002168"/>
                </a:solidFill>
              </a:rPr>
            </a:br>
            <a:r>
              <a:rPr lang="es-EC" sz="2800" b="1" dirty="0">
                <a:solidFill>
                  <a:srgbClr val="002168"/>
                </a:solidFill>
              </a:rPr>
              <a:t>ENERO-AGO 2021</a:t>
            </a:r>
          </a:p>
        </p:txBody>
      </p:sp>
      <p:sp>
        <p:nvSpPr>
          <p:cNvPr id="7" name="2 CuadroTexto">
            <a:extLst>
              <a:ext uri="{FF2B5EF4-FFF2-40B4-BE49-F238E27FC236}">
                <a16:creationId xmlns:a16="http://schemas.microsoft.com/office/drawing/2014/main" id="{FB108E1A-1BDF-F145-9FFB-95CF0591B183}"/>
              </a:ext>
            </a:extLst>
          </p:cNvPr>
          <p:cNvSpPr txBox="1"/>
          <p:nvPr/>
        </p:nvSpPr>
        <p:spPr>
          <a:xfrm>
            <a:off x="6000108" y="5871706"/>
            <a:ext cx="5651771" cy="27699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EC" sz="1200" dirty="0"/>
              <a:t>Empresas grandes son aquellas que tienen ventas mayores o iguales a 5,000,000 USD.</a:t>
            </a:r>
            <a:endParaRPr lang="es-ES" dirty="0"/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3A86B661-E4C3-8D41-BDC4-D4CCE88123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9334572"/>
              </p:ext>
            </p:extLst>
          </p:nvPr>
        </p:nvGraphicFramePr>
        <p:xfrm>
          <a:off x="411180" y="1302040"/>
          <a:ext cx="5157366" cy="1297888"/>
        </p:xfrm>
        <a:graphic>
          <a:graphicData uri="http://schemas.openxmlformats.org/drawingml/2006/table">
            <a:tbl>
              <a:tblPr/>
              <a:tblGrid>
                <a:gridCol w="4020053">
                  <a:extLst>
                    <a:ext uri="{9D8B030D-6E8A-4147-A177-3AD203B41FA5}">
                      <a16:colId xmlns:a16="http://schemas.microsoft.com/office/drawing/2014/main" val="3006548957"/>
                    </a:ext>
                  </a:extLst>
                </a:gridCol>
                <a:gridCol w="1137313">
                  <a:extLst>
                    <a:ext uri="{9D8B030D-6E8A-4147-A177-3AD203B41FA5}">
                      <a16:colId xmlns:a16="http://schemas.microsoft.com/office/drawing/2014/main" val="1943028942"/>
                    </a:ext>
                  </a:extLst>
                </a:gridCol>
              </a:tblGrid>
              <a:tr h="3244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 Emisores Inscritos a Nivel Nacional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357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C" sz="1400" b="1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332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35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3492178"/>
                  </a:ext>
                </a:extLst>
              </a:tr>
              <a:tr h="3244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Pymes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C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95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5154870"/>
                  </a:ext>
                </a:extLst>
              </a:tr>
              <a:tr h="324472"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Medianos y Grandes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C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193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8607324"/>
                  </a:ext>
                </a:extLst>
              </a:tr>
              <a:tr h="3244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Financiero </a:t>
                      </a:r>
                      <a:r>
                        <a:rPr lang="es-EC" sz="14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(incluye </a:t>
                      </a:r>
                      <a:r>
                        <a:rPr lang="es-EC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Mutualistas y Cooperativas)</a:t>
                      </a:r>
                      <a:endParaRPr lang="es-EC" sz="16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ES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</a:t>
                      </a:r>
                      <a:r>
                        <a:rPr lang="es-EC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8681545"/>
                  </a:ext>
                </a:extLst>
              </a:tr>
            </a:tbl>
          </a:graphicData>
        </a:graphic>
      </p:graphicFrame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2C58F7A8-0802-144E-ADFF-9EE521A349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0718822"/>
              </p:ext>
            </p:extLst>
          </p:nvPr>
        </p:nvGraphicFramePr>
        <p:xfrm>
          <a:off x="411180" y="2859430"/>
          <a:ext cx="5163700" cy="3150776"/>
        </p:xfrm>
        <a:graphic>
          <a:graphicData uri="http://schemas.openxmlformats.org/drawingml/2006/table">
            <a:tbl>
              <a:tblPr firstRow="1" bandRow="1"/>
              <a:tblGrid>
                <a:gridCol w="4011772">
                  <a:extLst>
                    <a:ext uri="{9D8B030D-6E8A-4147-A177-3AD203B41FA5}">
                      <a16:colId xmlns:a16="http://schemas.microsoft.com/office/drawing/2014/main" val="2382018864"/>
                    </a:ext>
                  </a:extLst>
                </a:gridCol>
                <a:gridCol w="1151928">
                  <a:extLst>
                    <a:ext uri="{9D8B030D-6E8A-4147-A177-3AD203B41FA5}">
                      <a16:colId xmlns:a16="http://schemas.microsoft.com/office/drawing/2014/main" val="3101355830"/>
                    </a:ext>
                  </a:extLst>
                </a:gridCol>
              </a:tblGrid>
              <a:tr h="408434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C" sz="16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Sector económico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161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3019596"/>
                  </a:ext>
                </a:extLst>
              </a:tr>
              <a:tr h="303408">
                <a:tc>
                  <a:txBody>
                    <a:bodyPr/>
                    <a:lstStyle/>
                    <a:p>
                      <a:pPr algn="l" fontAlgn="b"/>
                      <a:r>
                        <a:rPr lang="es-EC" sz="16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Agricola</a:t>
                      </a:r>
                      <a:r>
                        <a:rPr lang="es-EC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, ganadero, pesquero y maderero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3284609"/>
                  </a:ext>
                </a:extLst>
              </a:tr>
              <a:tr h="303408">
                <a:tc>
                  <a:txBody>
                    <a:bodyPr/>
                    <a:lstStyle/>
                    <a:p>
                      <a:pPr algn="l" fontAlgn="b"/>
                      <a:r>
                        <a:rPr lang="es-EC" sz="16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Comercial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</a:t>
                      </a:r>
                      <a:r>
                        <a:rPr lang="es-EC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5944866"/>
                  </a:ext>
                </a:extLst>
              </a:tr>
              <a:tr h="303408">
                <a:tc>
                  <a:txBody>
                    <a:bodyPr/>
                    <a:lstStyle/>
                    <a:p>
                      <a:pPr algn="l" fontAlgn="b"/>
                      <a:r>
                        <a:rPr lang="es-EC" sz="16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Energía y Minas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4005811"/>
                  </a:ext>
                </a:extLst>
              </a:tr>
              <a:tr h="303408">
                <a:tc>
                  <a:txBody>
                    <a:bodyPr/>
                    <a:lstStyle/>
                    <a:p>
                      <a:pPr algn="l" fontAlgn="b"/>
                      <a:r>
                        <a:rPr lang="es-EC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Financiero</a:t>
                      </a:r>
                      <a:endParaRPr lang="es-EC" sz="1600" b="0" i="0" u="none" strike="noStrike" kern="1200" dirty="0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</a:t>
                      </a:r>
                      <a:r>
                        <a:rPr lang="es-EC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728329"/>
                  </a:ext>
                </a:extLst>
              </a:tr>
              <a:tr h="303408">
                <a:tc>
                  <a:txBody>
                    <a:bodyPr/>
                    <a:lstStyle/>
                    <a:p>
                      <a:pPr algn="l" fontAlgn="b"/>
                      <a:r>
                        <a:rPr lang="es-EC" sz="16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Industrial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8</a:t>
                      </a:r>
                      <a:r>
                        <a:rPr lang="es-EC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06860"/>
                  </a:ext>
                </a:extLst>
              </a:tr>
              <a:tr h="303408">
                <a:tc>
                  <a:txBody>
                    <a:bodyPr/>
                    <a:lstStyle/>
                    <a:p>
                      <a:pPr algn="l" fontAlgn="b"/>
                      <a:r>
                        <a:rPr lang="es-EC" sz="16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Inmobiliario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es-EC" sz="1600" b="0" i="0" u="none" strike="noStrike" kern="1200" dirty="0">
                        <a:solidFill>
                          <a:schemeClr val="dk1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2980194"/>
                  </a:ext>
                </a:extLst>
              </a:tr>
              <a:tr h="303408">
                <a:tc>
                  <a:txBody>
                    <a:bodyPr/>
                    <a:lstStyle/>
                    <a:p>
                      <a:pPr algn="l" fontAlgn="b"/>
                      <a:r>
                        <a:rPr lang="es-EC" sz="16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Mutualistas y Cooperativas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5527001"/>
                  </a:ext>
                </a:extLst>
              </a:tr>
              <a:tr h="303408">
                <a:tc>
                  <a:txBody>
                    <a:bodyPr/>
                    <a:lstStyle/>
                    <a:p>
                      <a:pPr algn="l" fontAlgn="b"/>
                      <a:r>
                        <a:rPr lang="es-EC" sz="1600" b="0" i="0" u="none" strike="noStrike" kern="120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Servicios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5513139"/>
                  </a:ext>
                </a:extLst>
              </a:tr>
              <a:tr h="315078">
                <a:tc>
                  <a:txBody>
                    <a:bodyPr/>
                    <a:lstStyle/>
                    <a:p>
                      <a:pPr algn="l" fontAlgn="b"/>
                      <a:r>
                        <a:rPr lang="es-EC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Construcción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596520"/>
                  </a:ext>
                </a:extLst>
              </a:tr>
            </a:tbl>
          </a:graphicData>
        </a:graphic>
      </p:graphicFrame>
      <p:graphicFrame>
        <p:nvGraphicFramePr>
          <p:cNvPr id="10" name="2 Gráfico">
            <a:extLst>
              <a:ext uri="{FF2B5EF4-FFF2-40B4-BE49-F238E27FC236}">
                <a16:creationId xmlns:a16="http://schemas.microsoft.com/office/drawing/2014/main" id="{D3614534-900C-7344-9BE8-8433CE4C4F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8719644"/>
              </p:ext>
            </p:extLst>
          </p:nvPr>
        </p:nvGraphicFramePr>
        <p:xfrm>
          <a:off x="6431283" y="1340656"/>
          <a:ext cx="5220596" cy="34523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2 Gráfico">
            <a:extLst>
              <a:ext uri="{FF2B5EF4-FFF2-40B4-BE49-F238E27FC236}">
                <a16:creationId xmlns:a16="http://schemas.microsoft.com/office/drawing/2014/main" id="{D82032B4-8F5A-9248-9B02-C5BB0AE747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52133"/>
              </p:ext>
            </p:extLst>
          </p:nvPr>
        </p:nvGraphicFramePr>
        <p:xfrm>
          <a:off x="6000108" y="1528420"/>
          <a:ext cx="5222501" cy="3454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2 Gráfico">
            <a:extLst>
              <a:ext uri="{FF2B5EF4-FFF2-40B4-BE49-F238E27FC236}">
                <a16:creationId xmlns:a16="http://schemas.microsoft.com/office/drawing/2014/main" id="{A83A1BB9-D628-4B86-BA38-F48661A964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8939896"/>
              </p:ext>
            </p:extLst>
          </p:nvPr>
        </p:nvGraphicFramePr>
        <p:xfrm>
          <a:off x="6431282" y="1848868"/>
          <a:ext cx="5060950" cy="3616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7" name="Group 16">
            <a:extLst>
              <a:ext uri="{FF2B5EF4-FFF2-40B4-BE49-F238E27FC236}">
                <a16:creationId xmlns:a16="http://schemas.microsoft.com/office/drawing/2014/main" id="{46A60DD3-14BE-49C9-9B2C-95D9708B8359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18" name="Rectángulo 13">
              <a:extLst>
                <a:ext uri="{FF2B5EF4-FFF2-40B4-BE49-F238E27FC236}">
                  <a16:creationId xmlns:a16="http://schemas.microsoft.com/office/drawing/2014/main" id="{8061EA11-9AB2-4C38-B95F-62949DAAC99D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9" name="Rectángulo 14">
              <a:extLst>
                <a:ext uri="{FF2B5EF4-FFF2-40B4-BE49-F238E27FC236}">
                  <a16:creationId xmlns:a16="http://schemas.microsoft.com/office/drawing/2014/main" id="{3B83BB46-BC3E-4632-B4C6-6BD76D561CDD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  <p:extLst>
      <p:ext uri="{BB962C8B-B14F-4D97-AF65-F5344CB8AC3E}">
        <p14:creationId xmlns:p14="http://schemas.microsoft.com/office/powerpoint/2010/main" val="2075970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18A546FC-3A57-4E18-8840-E1915F7A1C23}"/>
              </a:ext>
            </a:extLst>
          </p:cNvPr>
          <p:cNvSpPr txBox="1"/>
          <p:nvPr/>
        </p:nvSpPr>
        <p:spPr>
          <a:xfrm>
            <a:off x="0" y="-4119"/>
            <a:ext cx="90155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002168"/>
                </a:solidFill>
              </a:rPr>
              <a:t>18 COOPERATIVAS Y 1 MUTUALISTA INSCRITAS</a:t>
            </a:r>
            <a:br>
              <a:rPr lang="es-ES" sz="2800" b="1" dirty="0">
                <a:solidFill>
                  <a:srgbClr val="002168"/>
                </a:solidFill>
              </a:rPr>
            </a:br>
            <a:r>
              <a:rPr lang="es-ES" sz="2800" b="1" dirty="0">
                <a:solidFill>
                  <a:srgbClr val="002168"/>
                </a:solidFill>
              </a:rPr>
              <a:t>EN EL MERCADO DE VALORES</a:t>
            </a:r>
            <a:endParaRPr lang="es-EC" sz="3200" b="1" dirty="0">
              <a:solidFill>
                <a:srgbClr val="002168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4698F18-802C-4841-B351-A03483229E6F}"/>
              </a:ext>
            </a:extLst>
          </p:cNvPr>
          <p:cNvGrpSpPr/>
          <p:nvPr/>
        </p:nvGrpSpPr>
        <p:grpSpPr>
          <a:xfrm>
            <a:off x="1180818" y="1173594"/>
            <a:ext cx="9469243" cy="4832840"/>
            <a:chOff x="220698" y="318687"/>
            <a:chExt cx="11476364" cy="5857219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C663CB71-0487-4456-B908-BCB4EA71F6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8808" y="402463"/>
              <a:ext cx="1624677" cy="940603"/>
            </a:xfrm>
            <a:prstGeom prst="rect">
              <a:avLst/>
            </a:prstGeom>
          </p:spPr>
        </p:pic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A505FC15-FBCB-4EE3-A548-D010F01A68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92793" y="318687"/>
              <a:ext cx="1345105" cy="1254424"/>
            </a:xfrm>
            <a:prstGeom prst="rect">
              <a:avLst/>
            </a:prstGeom>
          </p:spPr>
        </p:pic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23A0DD19-F000-4BE3-A2A1-523154C086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14895" y="2028065"/>
              <a:ext cx="3201228" cy="724488"/>
            </a:xfrm>
            <a:prstGeom prst="rect">
              <a:avLst/>
            </a:prstGeom>
          </p:spPr>
        </p:pic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1A03E959-1D39-45B2-B229-7FF743DA0A6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35793" y="402463"/>
              <a:ext cx="2762250" cy="981075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B9B4E420-FB7B-4458-806A-2F9B3CB784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98163" y="3185401"/>
              <a:ext cx="2637510" cy="541187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52342FAA-6424-405B-84E9-889263A565D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54938" y="3999365"/>
              <a:ext cx="1997622" cy="1121659"/>
            </a:xfrm>
            <a:prstGeom prst="rect">
              <a:avLst/>
            </a:prstGeom>
          </p:spPr>
        </p:pic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4FB61BDC-957B-4EF2-9149-36932A22535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82276" y="2552793"/>
              <a:ext cx="1414786" cy="1378694"/>
            </a:xfrm>
            <a:prstGeom prst="rect">
              <a:avLst/>
            </a:prstGeom>
          </p:spPr>
        </p:pic>
        <p:pic>
          <p:nvPicPr>
            <p:cNvPr id="24" name="Imagen 23">
              <a:extLst>
                <a:ext uri="{FF2B5EF4-FFF2-40B4-BE49-F238E27FC236}">
                  <a16:creationId xmlns:a16="http://schemas.microsoft.com/office/drawing/2014/main" id="{0427C8F8-D741-4B03-AA8A-7F037B29B16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8808" y="4355469"/>
              <a:ext cx="2590801" cy="675327"/>
            </a:xfrm>
            <a:prstGeom prst="rect">
              <a:avLst/>
            </a:prstGeom>
          </p:spPr>
        </p:pic>
        <p:pic>
          <p:nvPicPr>
            <p:cNvPr id="27" name="Imagen 26">
              <a:extLst>
                <a:ext uri="{FF2B5EF4-FFF2-40B4-BE49-F238E27FC236}">
                  <a16:creationId xmlns:a16="http://schemas.microsoft.com/office/drawing/2014/main" id="{6D926DAB-EC30-4273-A8A2-78B00928C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20698" y="3169488"/>
              <a:ext cx="2455330" cy="761999"/>
            </a:xfrm>
            <a:prstGeom prst="rect">
              <a:avLst/>
            </a:prstGeom>
          </p:spPr>
        </p:pic>
        <p:pic>
          <p:nvPicPr>
            <p:cNvPr id="30" name="Imagen 29">
              <a:extLst>
                <a:ext uri="{FF2B5EF4-FFF2-40B4-BE49-F238E27FC236}">
                  <a16:creationId xmlns:a16="http://schemas.microsoft.com/office/drawing/2014/main" id="{7F02DE56-BBA5-4A8C-B903-14914E342DD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096000" y="4009257"/>
              <a:ext cx="1589988" cy="1297949"/>
            </a:xfrm>
            <a:prstGeom prst="rect">
              <a:avLst/>
            </a:prstGeom>
          </p:spPr>
        </p:pic>
        <p:pic>
          <p:nvPicPr>
            <p:cNvPr id="34" name="Imagen 33">
              <a:extLst>
                <a:ext uri="{FF2B5EF4-FFF2-40B4-BE49-F238E27FC236}">
                  <a16:creationId xmlns:a16="http://schemas.microsoft.com/office/drawing/2014/main" id="{B51B16D3-D598-4A42-97E2-961F09F4CE5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411212" y="2933760"/>
              <a:ext cx="2684788" cy="962247"/>
            </a:xfrm>
            <a:prstGeom prst="rect">
              <a:avLst/>
            </a:prstGeom>
          </p:spPr>
        </p:pic>
        <p:pic>
          <p:nvPicPr>
            <p:cNvPr id="36" name="Imagen 35">
              <a:extLst>
                <a:ext uri="{FF2B5EF4-FFF2-40B4-BE49-F238E27FC236}">
                  <a16:creationId xmlns:a16="http://schemas.microsoft.com/office/drawing/2014/main" id="{DBE6FE08-84E7-4422-8D01-EEF5268847A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532539" y="402463"/>
              <a:ext cx="1765243" cy="1306280"/>
            </a:xfrm>
            <a:prstGeom prst="rect">
              <a:avLst/>
            </a:prstGeom>
          </p:spPr>
        </p:pic>
        <p:pic>
          <p:nvPicPr>
            <p:cNvPr id="38" name="Imagen 37">
              <a:extLst>
                <a:ext uri="{FF2B5EF4-FFF2-40B4-BE49-F238E27FC236}">
                  <a16:creationId xmlns:a16="http://schemas.microsoft.com/office/drawing/2014/main" id="{796D8DE9-B5B3-4C85-AF76-7ACD2AB2257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20698" y="1875277"/>
              <a:ext cx="2590800" cy="762000"/>
            </a:xfrm>
            <a:prstGeom prst="rect">
              <a:avLst/>
            </a:prstGeom>
          </p:spPr>
        </p:pic>
        <p:pic>
          <p:nvPicPr>
            <p:cNvPr id="40" name="Imagen 39">
              <a:extLst>
                <a:ext uri="{FF2B5EF4-FFF2-40B4-BE49-F238E27FC236}">
                  <a16:creationId xmlns:a16="http://schemas.microsoft.com/office/drawing/2014/main" id="{35410699-AE0D-42E1-A9DB-3AC8BE78DAA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9870977" y="341556"/>
              <a:ext cx="1421573" cy="1466559"/>
            </a:xfrm>
            <a:prstGeom prst="rect">
              <a:avLst/>
            </a:prstGeom>
          </p:spPr>
        </p:pic>
        <p:pic>
          <p:nvPicPr>
            <p:cNvPr id="42" name="Imagen 41">
              <a:extLst>
                <a:ext uri="{FF2B5EF4-FFF2-40B4-BE49-F238E27FC236}">
                  <a16:creationId xmlns:a16="http://schemas.microsoft.com/office/drawing/2014/main" id="{A48099FD-C2E2-4591-8AE3-FB7EC482F6A9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3194861" y="1971545"/>
              <a:ext cx="2828511" cy="614894"/>
            </a:xfrm>
            <a:prstGeom prst="rect">
              <a:avLst/>
            </a:prstGeom>
          </p:spPr>
        </p:pic>
        <p:pic>
          <p:nvPicPr>
            <p:cNvPr id="44" name="Imagen 43">
              <a:extLst>
                <a:ext uri="{FF2B5EF4-FFF2-40B4-BE49-F238E27FC236}">
                  <a16:creationId xmlns:a16="http://schemas.microsoft.com/office/drawing/2014/main" id="{B11A9A44-313D-456F-A810-65C66F6129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21096" y="4228413"/>
              <a:ext cx="3201228" cy="732725"/>
            </a:xfrm>
            <a:prstGeom prst="rect">
              <a:avLst/>
            </a:prstGeom>
          </p:spPr>
        </p:pic>
        <p:pic>
          <p:nvPicPr>
            <p:cNvPr id="46" name="Imagen 45">
              <a:extLst>
                <a:ext uri="{FF2B5EF4-FFF2-40B4-BE49-F238E27FC236}">
                  <a16:creationId xmlns:a16="http://schemas.microsoft.com/office/drawing/2014/main" id="{81B6472C-2D63-4772-BD25-54F2E535DDF0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8828323" y="5352945"/>
              <a:ext cx="2386773" cy="541187"/>
            </a:xfrm>
            <a:prstGeom prst="rect">
              <a:avLst/>
            </a:prstGeom>
          </p:spPr>
        </p:pic>
        <p:pic>
          <p:nvPicPr>
            <p:cNvPr id="48" name="Imagen 47">
              <a:extLst>
                <a:ext uri="{FF2B5EF4-FFF2-40B4-BE49-F238E27FC236}">
                  <a16:creationId xmlns:a16="http://schemas.microsoft.com/office/drawing/2014/main" id="{D1C4C35B-751C-433B-986E-055F8B1A83D3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8000" y="5030796"/>
              <a:ext cx="1613049" cy="969090"/>
            </a:xfrm>
            <a:prstGeom prst="rect">
              <a:avLst/>
            </a:prstGeom>
          </p:spPr>
        </p:pic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94674C5F-D030-4351-8428-5330B2F07F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4161747" y="5480581"/>
              <a:ext cx="3638550" cy="695325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39CC07B-696F-4DCD-850A-A80814AC00A9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26" name="Rectángulo 13">
              <a:extLst>
                <a:ext uri="{FF2B5EF4-FFF2-40B4-BE49-F238E27FC236}">
                  <a16:creationId xmlns:a16="http://schemas.microsoft.com/office/drawing/2014/main" id="{8B05C43A-8775-4D68-B561-76EB4C997DC7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28" name="Rectángulo 14">
              <a:extLst>
                <a:ext uri="{FF2B5EF4-FFF2-40B4-BE49-F238E27FC236}">
                  <a16:creationId xmlns:a16="http://schemas.microsoft.com/office/drawing/2014/main" id="{FCB230C2-5AF0-4CFC-926B-60B30C3EC61B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  <p:extLst>
      <p:ext uri="{BB962C8B-B14F-4D97-AF65-F5344CB8AC3E}">
        <p14:creationId xmlns:p14="http://schemas.microsoft.com/office/powerpoint/2010/main" val="4171454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uadroTexto 3">
            <a:extLst>
              <a:ext uri="{FF2B5EF4-FFF2-40B4-BE49-F238E27FC236}">
                <a16:creationId xmlns:a16="http://schemas.microsoft.com/office/drawing/2014/main" id="{D937CD98-76D6-44E1-A1A5-E6BEF8A956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41910" y="2504"/>
            <a:ext cx="115189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n-US" b="1" dirty="0">
                <a:solidFill>
                  <a:srgbClr val="002168"/>
                </a:solidFill>
              </a:rPr>
              <a:t>MONTOS EFECTIVOS POR SEGMENTO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C" altLang="en-US" b="1" dirty="0">
                <a:solidFill>
                  <a:srgbClr val="002168"/>
                </a:solidFill>
              </a:rPr>
              <a:t>ENE – AGO 2017 A 2021 (EN MM USD)</a:t>
            </a: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D05F033A-B151-4065-A093-32C5654A037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9976488"/>
              </p:ext>
            </p:extLst>
          </p:nvPr>
        </p:nvGraphicFramePr>
        <p:xfrm>
          <a:off x="500424" y="1209190"/>
          <a:ext cx="11215954" cy="50950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id="{44AAFD91-D56A-4C3C-A1A1-71B5FCB308B0}"/>
              </a:ext>
            </a:extLst>
          </p:cNvPr>
          <p:cNvGrpSpPr/>
          <p:nvPr/>
        </p:nvGrpSpPr>
        <p:grpSpPr>
          <a:xfrm>
            <a:off x="107282" y="6556808"/>
            <a:ext cx="3668428" cy="169472"/>
            <a:chOff x="107282" y="582418"/>
            <a:chExt cx="3668428" cy="169472"/>
          </a:xfrm>
        </p:grpSpPr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D0884D8D-C37D-4902-9095-4694BF9CB768}"/>
                </a:ext>
              </a:extLst>
            </p:cNvPr>
            <p:cNvSpPr/>
            <p:nvPr/>
          </p:nvSpPr>
          <p:spPr>
            <a:xfrm>
              <a:off x="107282" y="582418"/>
              <a:ext cx="3268133" cy="169472"/>
            </a:xfrm>
            <a:prstGeom prst="rect">
              <a:avLst/>
            </a:prstGeom>
            <a:solidFill>
              <a:srgbClr val="0021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FFC8ED69-10F0-4F69-866F-E20160E28762}"/>
                </a:ext>
              </a:extLst>
            </p:cNvPr>
            <p:cNvSpPr/>
            <p:nvPr/>
          </p:nvSpPr>
          <p:spPr>
            <a:xfrm flipV="1">
              <a:off x="3447868" y="582418"/>
              <a:ext cx="327842" cy="169472"/>
            </a:xfrm>
            <a:prstGeom prst="rect">
              <a:avLst/>
            </a:prstGeom>
            <a:solidFill>
              <a:srgbClr val="DF0D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3bc4f47a-a4ae-48db-bb81-5d32038062a9">ZZZKYW4JZXSZ-611839490-123075</_dlc_DocId>
    <_dlc_DocIdUrl xmlns="3bc4f47a-a4ae-48db-bb81-5d32038062a9">
      <Url>https://bolsadequito.sharepoint.com/sites/flieserverBVQ/_layouts/15/DocIdRedir.aspx?ID=ZZZKYW4JZXSZ-611839490-123075</Url>
      <Description>ZZZKYW4JZXSZ-611839490-123075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40C7A12195179419C81C2C3CB7FFCAD" ma:contentTypeVersion="13" ma:contentTypeDescription="Crear nuevo documento." ma:contentTypeScope="" ma:versionID="45530035340c2aa54cf0d466bdac9f50">
  <xsd:schema xmlns:xsd="http://www.w3.org/2001/XMLSchema" xmlns:xs="http://www.w3.org/2001/XMLSchema" xmlns:p="http://schemas.microsoft.com/office/2006/metadata/properties" xmlns:ns2="3bc4f47a-a4ae-48db-bb81-5d32038062a9" xmlns:ns3="ab04346e-5ad0-4f5b-a18c-990e6a113be9" targetNamespace="http://schemas.microsoft.com/office/2006/metadata/properties" ma:root="true" ma:fieldsID="61bd01209c6e37033d81f912a5b9fd25" ns2:_="" ns3:_="">
    <xsd:import namespace="3bc4f47a-a4ae-48db-bb81-5d32038062a9"/>
    <xsd:import namespace="ab04346e-5ad0-4f5b-a18c-990e6a113be9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2:SharedWithUsers" minOccurs="0"/>
                <xsd:element ref="ns2:SharedWithDetail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c4f47a-a4ae-48db-bb81-5d32038062a9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or de Id. de documento" ma:description="El valor del identificador de documento asignado a este elemento." ma:internalName="_dlc_DocId" ma:readOnly="true">
      <xsd:simpleType>
        <xsd:restriction base="dms:Text"/>
      </xsd:simpleType>
    </xsd:element>
    <xsd:element name="_dlc_DocIdUrl" ma:index="9" nillable="true" ma:displayName="Id. de documento" ma:description="Vínculo permanente a este documento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21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04346e-5ad0-4f5b-a18c-990e6a113be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B72B412-8B43-46ED-B63D-421EE0E445E3}">
  <ds:schemaRefs>
    <ds:schemaRef ds:uri="http://schemas.microsoft.com/office/2006/metadata/properties"/>
    <ds:schemaRef ds:uri="http://schemas.microsoft.com/office/infopath/2007/PartnerControls"/>
    <ds:schemaRef ds:uri="3bc4f47a-a4ae-48db-bb81-5d32038062a9"/>
  </ds:schemaRefs>
</ds:datastoreItem>
</file>

<file path=customXml/itemProps2.xml><?xml version="1.0" encoding="utf-8"?>
<ds:datastoreItem xmlns:ds="http://schemas.openxmlformats.org/officeDocument/2006/customXml" ds:itemID="{B05EE3EA-72D8-4B5D-B00C-026218E62F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bc4f47a-a4ae-48db-bb81-5d32038062a9"/>
    <ds:schemaRef ds:uri="ab04346e-5ad0-4f5b-a18c-990e6a113be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F6CA879-A579-41D9-8611-E76C4281DA20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B16D69FC-5968-476B-869F-3EC23880A74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3768</TotalTime>
  <Words>1435</Words>
  <Application>Microsoft Macintosh PowerPoint</Application>
  <PresentationFormat>Widescreen</PresentationFormat>
  <Paragraphs>383</Paragraphs>
  <Slides>31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Arial light</vt:lpstr>
      <vt:lpstr>Arial Narrow</vt:lpstr>
      <vt:lpstr>Calibri</vt:lpstr>
      <vt:lpstr>Calibri Light</vt:lpstr>
      <vt:lpstr>Symbol</vt:lpstr>
      <vt:lpstr>Times New Roman</vt:lpstr>
      <vt:lpstr>Wingdings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Michelle Yaguana</dc:creator>
  <cp:lastModifiedBy>SUPERINTENDENCIA DE ECONOMÍA POPULAR Y SOLIDARIA</cp:lastModifiedBy>
  <cp:revision>240</cp:revision>
  <dcterms:created xsi:type="dcterms:W3CDTF">2019-11-28T16:56:06Z</dcterms:created>
  <dcterms:modified xsi:type="dcterms:W3CDTF">2021-10-01T21:48:37Z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0x010100440C7A12195179419C81C2C3CB7FFCAD</vt:lpwstr>
  </property>
  <property fmtid="{D5CDD505-2E9C-101B-9397-08002B2CF9AE}" pid="3" name="_dlc_DocIdItemGuid">
    <vt:lpwstr>94d9b243-011a-4235-9d74-439e9125bc8c</vt:lpwstr>
  </property>
</Properties>
</file>