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6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7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8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9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10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1.xml" ContentType="application/vnd.openxmlformats-officedocument.themeOverride+xml"/>
  <Override PartName="/ppt/charts/chart11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2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3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4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5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6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7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8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9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20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21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2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3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4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87" r:id="rId3"/>
    <p:sldId id="290" r:id="rId4"/>
    <p:sldId id="272" r:id="rId5"/>
    <p:sldId id="273" r:id="rId6"/>
    <p:sldId id="292" r:id="rId7"/>
    <p:sldId id="257" r:id="rId8"/>
    <p:sldId id="261" r:id="rId9"/>
    <p:sldId id="274" r:id="rId10"/>
    <p:sldId id="295" r:id="rId11"/>
    <p:sldId id="269" r:id="rId12"/>
    <p:sldId id="299" r:id="rId13"/>
    <p:sldId id="310" r:id="rId14"/>
    <p:sldId id="307" r:id="rId15"/>
    <p:sldId id="282" r:id="rId16"/>
    <p:sldId id="285" r:id="rId17"/>
    <p:sldId id="286" r:id="rId18"/>
    <p:sldId id="258" r:id="rId19"/>
  </p:sldIdLst>
  <p:sldSz cx="12192000" cy="6858000"/>
  <p:notesSz cx="6858000" cy="9144000"/>
  <p:defaultTextStyle>
    <a:defPPr>
      <a:defRPr lang="es-419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ancisco Cevallos" initials="FC" lastIdx="2" clrIdx="0">
    <p:extLst>
      <p:ext uri="{19B8F6BF-5375-455C-9EA6-DF929625EA0E}">
        <p15:presenceInfo xmlns:p15="http://schemas.microsoft.com/office/powerpoint/2012/main" userId="5aefc0508b46087c" providerId="Windows Live"/>
      </p:ext>
    </p:extLst>
  </p:cmAuthor>
  <p:cmAuthor id="2" name="Angeles Zambrano" initials="AZ" lastIdx="25" clrIdx="1">
    <p:extLst>
      <p:ext uri="{19B8F6BF-5375-455C-9EA6-DF929625EA0E}">
        <p15:presenceInfo xmlns:p15="http://schemas.microsoft.com/office/powerpoint/2012/main" userId="a84b98589c9935fd" providerId="Windows Live"/>
      </p:ext>
    </p:extLst>
  </p:cmAuthor>
  <p:cmAuthor id="3" name="María de los Angeles Zambrano Cevallos" initials="MdlAZC" lastIdx="10" clrIdx="2">
    <p:extLst>
      <p:ext uri="{19B8F6BF-5375-455C-9EA6-DF929625EA0E}">
        <p15:presenceInfo xmlns:p15="http://schemas.microsoft.com/office/powerpoint/2012/main" userId="María de los Angeles Zambrano Cevallo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4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lton.martinez\Downloads\Tablas%20SEPS%20(3).xl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package" Target="../embeddings/Hoja_de_c_lculo_de_Microsoft_Excel1.xlsx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ENRY.CEVALLOS\Documents\SEGC\2021\Planificaci&#243;n\Copia%20de%20proyecci&#243;n_grupo_de_gasto_53_segc_agosto_-_diciembre_20210396029001629322718.xls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ENRY.CEVALLOS\Documents\SEGC\2021\SEPS\tablas%20SEPS.xls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lton.martinez\Downloads\Tablas%20SEPS%20MM.xls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ENRY.CEVALLOS\Documents\SEGC\2021\SEPS\tablas%20SEPS.xls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ENRY.CEVALLOS\Documents\SEGC\2021\SEPS\tablas%20SEPS.xls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ENRY.CEVALLOS\Documents\SEGC\2021\SEPS\tablas%20SEPS.xls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ENRY.CEVALLOS\Documents\SEGC\2021\SEPS\tablas%20SEPS.xls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lton.martinez\Desktop\Respaldos\Seguimientos\Seguimientos%20consolidad%20a%202021%20-%20agosto.xlsb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ENRY.CEVALLOS\AppData\Local\Temp\1\Tablas%20SEPS.xls" TargetMode="Externa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lton.martinez\Desktop\Respaldos\Seguimientos\Seguimientos%20consolidad%20a%202021%20-%20agosto.xlsb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lton.martinez\Desktop\Respaldos\Seguimientos\Seguimientos%20consolidad%20a%202021%20-%20agosto.xlsb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lton.martinez\Desktop\Respaldos\Seguimientos\Seguimientos%20consolidad%20a%202021%20-%20agosto.xlsb" TargetMode="External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lton.martinez\Downloads\Base%20BDH%20RS%202'14%20y%202018.xlsb" TargetMode="External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ENRY.CEVALLOS\Documents\SEGC\2021\SEPS\tablas%20SEPS.xls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ENRY.CEVALLOS\AppData\Local\Temp\1\Tablas%20SEPS.xls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ENRY.CEVALLOS\AppData\Local\Temp\1\Tablas%20SEPS.xls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ENRY.CEVALLOS\AppData\Local\Temp\1\Tablas%20SEPS.xls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lton.martinez\Downloads\Tablas%20SEPS%20(3).xls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lton.martinez\Downloads\Tablas%20SEPS%20MM.xls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ENRY.CEVALLOS\Documents\SEGC\2021\Planificaci&#243;n\Copia%20de%20proyecci&#243;n_grupo_de_gasto_53_segc_agosto_-_diciembre_20210396029001629322718.xls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Hoja2!$H$269</c:f>
              <c:strCache>
                <c:ptCount val="1"/>
                <c:pt idx="0">
                  <c:v>Indivudual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Hoja2!$G$270:$G$284</c:f>
              <c:numCache>
                <c:formatCode>General</c:formatCode>
                <c:ptCount val="1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  <c:pt idx="13">
                  <c:v>2020</c:v>
                </c:pt>
                <c:pt idx="14">
                  <c:v>2021</c:v>
                </c:pt>
              </c:numCache>
            </c:numRef>
          </c:cat>
          <c:val>
            <c:numRef>
              <c:f>Hoja2!$H$270:$H$284</c:f>
              <c:numCache>
                <c:formatCode>_ "$"* #,##0_ ;_ "$"* \-#,##0_ ;_ "$"* "-"??_ ;_ @_ </c:formatCode>
                <c:ptCount val="15"/>
                <c:pt idx="0">
                  <c:v>20151287</c:v>
                </c:pt>
                <c:pt idx="1">
                  <c:v>29696722</c:v>
                </c:pt>
                <c:pt idx="2">
                  <c:v>54953654</c:v>
                </c:pt>
                <c:pt idx="3">
                  <c:v>347435642</c:v>
                </c:pt>
                <c:pt idx="4">
                  <c:v>37176649</c:v>
                </c:pt>
                <c:pt idx="5">
                  <c:v>83326009</c:v>
                </c:pt>
                <c:pt idx="6">
                  <c:v>101653068</c:v>
                </c:pt>
                <c:pt idx="7">
                  <c:v>68866998</c:v>
                </c:pt>
                <c:pt idx="8">
                  <c:v>50831676</c:v>
                </c:pt>
                <c:pt idx="9">
                  <c:v>41147083</c:v>
                </c:pt>
                <c:pt idx="10">
                  <c:v>37970564</c:v>
                </c:pt>
                <c:pt idx="11">
                  <c:v>31984220</c:v>
                </c:pt>
                <c:pt idx="12">
                  <c:v>1718059</c:v>
                </c:pt>
                <c:pt idx="13">
                  <c:v>7311767</c:v>
                </c:pt>
                <c:pt idx="14">
                  <c:v>10311593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1139-4E7A-9858-8DFE48F6A0B4}"/>
            </c:ext>
          </c:extLst>
        </c:ser>
        <c:ser>
          <c:idx val="1"/>
          <c:order val="1"/>
          <c:tx>
            <c:strRef>
              <c:f>Hoja2!$I$269</c:f>
              <c:strCache>
                <c:ptCount val="1"/>
                <c:pt idx="0">
                  <c:v>Asociativo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Hoja2!$G$270:$G$284</c:f>
              <c:numCache>
                <c:formatCode>General</c:formatCode>
                <c:ptCount val="1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  <c:pt idx="13">
                  <c:v>2020</c:v>
                </c:pt>
                <c:pt idx="14">
                  <c:v>2021</c:v>
                </c:pt>
              </c:numCache>
            </c:numRef>
          </c:cat>
          <c:val>
            <c:numRef>
              <c:f>Hoja2!$I$270:$I$284</c:f>
              <c:numCache>
                <c:formatCode>General</c:formatCode>
                <c:ptCount val="15"/>
                <c:pt idx="4" formatCode="_ &quot;$&quot;* #,##0_ ;_ &quot;$&quot;* \-#,##0_ ;_ &quot;$&quot;* &quot;-&quot;??_ ;_ @_ ">
                  <c:v>603208</c:v>
                </c:pt>
                <c:pt idx="5" formatCode="_ &quot;$&quot;* #,##0_ ;_ &quot;$&quot;* \-#,##0_ ;_ &quot;$&quot;* &quot;-&quot;??_ ;_ @_ ">
                  <c:v>7542268</c:v>
                </c:pt>
                <c:pt idx="6" formatCode="_ &quot;$&quot;* #,##0_ ;_ &quot;$&quot;* \-#,##0_ ;_ &quot;$&quot;* &quot;-&quot;??_ ;_ @_ ">
                  <c:v>20724375</c:v>
                </c:pt>
                <c:pt idx="7" formatCode="_ &quot;$&quot;* #,##0_ ;_ &quot;$&quot;* \-#,##0_ ;_ &quot;$&quot;* &quot;-&quot;??_ ;_ @_ ">
                  <c:v>9449539</c:v>
                </c:pt>
                <c:pt idx="8" formatCode="_ &quot;$&quot;* #,##0_ ;_ &quot;$&quot;* \-#,##0_ ;_ &quot;$&quot;* &quot;-&quot;??_ ;_ @_ ">
                  <c:v>34142171</c:v>
                </c:pt>
                <c:pt idx="9" formatCode="_ &quot;$&quot;* #,##0_ ;_ &quot;$&quot;* \-#,##0_ ;_ &quot;$&quot;* &quot;-&quot;??_ ;_ @_ ">
                  <c:v>44418320</c:v>
                </c:pt>
                <c:pt idx="10" formatCode="_ &quot;$&quot;* #,##0_ ;_ &quot;$&quot;* \-#,##0_ ;_ &quot;$&quot;* &quot;-&quot;??_ ;_ @_ ">
                  <c:v>34008239</c:v>
                </c:pt>
                <c:pt idx="11" formatCode="_ &quot;$&quot;* #,##0_ ;_ &quot;$&quot;* \-#,##0_ ;_ &quot;$&quot;* &quot;-&quot;??_ ;_ @_ ">
                  <c:v>22760418</c:v>
                </c:pt>
                <c:pt idx="12" formatCode="_ &quot;$&quot;* #,##0_ ;_ &quot;$&quot;* \-#,##0_ ;_ &quot;$&quot;* &quot;-&quot;??_ ;_ @_ ">
                  <c:v>33775525</c:v>
                </c:pt>
                <c:pt idx="13" formatCode="_ &quot;$&quot;* #,##0_ ;_ &quot;$&quot;* \-#,##0_ ;_ &quot;$&quot;* &quot;-&quot;??_ ;_ @_ ">
                  <c:v>22658218</c:v>
                </c:pt>
                <c:pt idx="14" formatCode="_ &quot;$&quot;* #,##0_ ;_ &quot;$&quot;* \-#,##0_ ;_ &quot;$&quot;* &quot;-&quot;??_ ;_ @_ ">
                  <c:v>1397401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1139-4E7A-9858-8DFE48F6A0B4}"/>
            </c:ext>
          </c:extLst>
        </c:ser>
        <c:ser>
          <c:idx val="2"/>
          <c:order val="2"/>
          <c:tx>
            <c:strRef>
              <c:f>Hoja2!$J$269</c:f>
              <c:strCache>
                <c:ptCount val="1"/>
                <c:pt idx="0">
                  <c:v>Total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Hoja2!$G$270:$G$284</c:f>
              <c:numCache>
                <c:formatCode>General</c:formatCode>
                <c:ptCount val="1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  <c:pt idx="13">
                  <c:v>2020</c:v>
                </c:pt>
                <c:pt idx="14">
                  <c:v>2021</c:v>
                </c:pt>
              </c:numCache>
            </c:numRef>
          </c:cat>
          <c:val>
            <c:numRef>
              <c:f>Hoja2!$J$270:$J$284</c:f>
              <c:numCache>
                <c:formatCode>_ "$"* #,##0_ ;_ "$"* \-#,##0_ ;_ "$"* "-"??_ ;_ @_ </c:formatCode>
                <c:ptCount val="15"/>
                <c:pt idx="0">
                  <c:v>20151287</c:v>
                </c:pt>
                <c:pt idx="1">
                  <c:v>29696722</c:v>
                </c:pt>
                <c:pt idx="2">
                  <c:v>54953654</c:v>
                </c:pt>
                <c:pt idx="3">
                  <c:v>347435642</c:v>
                </c:pt>
                <c:pt idx="4">
                  <c:v>37779857</c:v>
                </c:pt>
                <c:pt idx="5">
                  <c:v>90868277</c:v>
                </c:pt>
                <c:pt idx="6">
                  <c:v>122377443</c:v>
                </c:pt>
                <c:pt idx="7">
                  <c:v>78316537</c:v>
                </c:pt>
                <c:pt idx="8">
                  <c:v>84973847</c:v>
                </c:pt>
                <c:pt idx="9">
                  <c:v>85565403</c:v>
                </c:pt>
                <c:pt idx="10">
                  <c:v>71978803</c:v>
                </c:pt>
                <c:pt idx="11">
                  <c:v>54744638</c:v>
                </c:pt>
                <c:pt idx="12">
                  <c:v>35493584</c:v>
                </c:pt>
                <c:pt idx="13">
                  <c:v>29969985</c:v>
                </c:pt>
                <c:pt idx="14">
                  <c:v>11708994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1139-4E7A-9858-8DFE48F6A0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04472496"/>
        <c:axId val="504469776"/>
      </c:lineChart>
      <c:catAx>
        <c:axId val="504472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504469776"/>
        <c:crosses val="autoZero"/>
        <c:auto val="1"/>
        <c:lblAlgn val="ctr"/>
        <c:lblOffset val="100"/>
        <c:noMultiLvlLbl val="0"/>
      </c:catAx>
      <c:valAx>
        <c:axId val="504469776"/>
        <c:scaling>
          <c:orientation val="minMax"/>
        </c:scaling>
        <c:delete val="1"/>
        <c:axPos val="l"/>
        <c:numFmt formatCode="_ &quot;$&quot;* #,##0_ ;_ &quot;$&quot;* \-#,##0_ ;_ &quot;$&quot;* &quot;-&quot;??_ ;_ @_ " sourceLinked="1"/>
        <c:majorTickMark val="none"/>
        <c:minorTickMark val="none"/>
        <c:tickLblPos val="nextTo"/>
        <c:crossAx val="504472496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C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2659508565988757"/>
          <c:y val="0.11764919204451048"/>
          <c:w val="0.50302229425867762"/>
          <c:h val="0.8319607621986823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Hoja2!$D$25:$D$30</c:f>
              <c:strCache>
                <c:ptCount val="6"/>
                <c:pt idx="0">
                  <c:v>82%</c:v>
                </c:pt>
                <c:pt idx="1">
                  <c:v>11%</c:v>
                </c:pt>
                <c:pt idx="2">
                  <c:v>5%</c:v>
                </c:pt>
                <c:pt idx="3">
                  <c:v>2%</c:v>
                </c:pt>
                <c:pt idx="4">
                  <c:v>1%</c:v>
                </c:pt>
                <c:pt idx="5">
                  <c:v>0,1%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eparator> </c:separator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Hoja2!$C$25:$C$30</c:f>
              <c:strCache>
                <c:ptCount val="6"/>
                <c:pt idx="0">
                  <c:v>Bono De Desarrollo Humano</c:v>
                </c:pt>
                <c:pt idx="1">
                  <c:v>Bono Variable</c:v>
                </c:pt>
                <c:pt idx="2">
                  <c:v>Adultos Mayores</c:v>
                </c:pt>
                <c:pt idx="3">
                  <c:v>Mis Mejores Años</c:v>
                </c:pt>
                <c:pt idx="4">
                  <c:v>Personas Con Discapacidad</c:v>
                </c:pt>
                <c:pt idx="5">
                  <c:v>Pensión Toda Una Vida</c:v>
                </c:pt>
              </c:strCache>
            </c:strRef>
          </c:cat>
          <c:val>
            <c:numRef>
              <c:f>Hoja2!$D$25:$D$30</c:f>
              <c:numCache>
                <c:formatCode>0%</c:formatCode>
                <c:ptCount val="6"/>
                <c:pt idx="0">
                  <c:v>0.82021989774778337</c:v>
                </c:pt>
                <c:pt idx="1">
                  <c:v>0.10634549255655332</c:v>
                </c:pt>
                <c:pt idx="2">
                  <c:v>4.7378119536642345E-2</c:v>
                </c:pt>
                <c:pt idx="3">
                  <c:v>1.7172281173527749E-2</c:v>
                </c:pt>
                <c:pt idx="4">
                  <c:v>8.1050995076264194E-3</c:v>
                </c:pt>
                <c:pt idx="5" formatCode="0.0%">
                  <c:v>7.7910947786679827E-4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692-4FF8-A212-3706E4CF2EB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504464880"/>
        <c:axId val="504463248"/>
      </c:barChart>
      <c:valAx>
        <c:axId val="504463248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504464880"/>
        <c:crosses val="autoZero"/>
        <c:crossBetween val="between"/>
      </c:valAx>
      <c:catAx>
        <c:axId val="5044648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50446324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EC"/>
    </a:p>
  </c:txPr>
  <c:externalData r:id="rId4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384186987397601"/>
          <c:y val="0.10418062993970638"/>
          <c:w val="0.66455521460443812"/>
          <c:h val="0.72536448541490162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47D-408F-9F90-534554EA8D3A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47D-408F-9F90-534554EA8D3A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47D-408F-9F90-534554EA8D3A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247D-408F-9F90-534554EA8D3A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247D-408F-9F90-534554EA8D3A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247D-408F-9F90-534554EA8D3A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247D-408F-9F90-534554EA8D3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Hoja2!$C$88:$C$94</c:f>
              <c:strCache>
                <c:ptCount val="7"/>
                <c:pt idx="0">
                  <c:v>Mestizo(a)</c:v>
                </c:pt>
                <c:pt idx="1">
                  <c:v>No definido</c:v>
                </c:pt>
                <c:pt idx="2">
                  <c:v>Indígena</c:v>
                </c:pt>
                <c:pt idx="3">
                  <c:v>Montubio(a)</c:v>
                </c:pt>
                <c:pt idx="4">
                  <c:v>Afroecuatoriano(a)</c:v>
                </c:pt>
                <c:pt idx="5">
                  <c:v>Mulato(a)</c:v>
                </c:pt>
                <c:pt idx="6">
                  <c:v>Blanco(a)</c:v>
                </c:pt>
              </c:strCache>
            </c:strRef>
          </c:cat>
          <c:val>
            <c:numRef>
              <c:f>Hoja2!$F$88:$F$94</c:f>
              <c:numCache>
                <c:formatCode>0%</c:formatCode>
                <c:ptCount val="7"/>
                <c:pt idx="0">
                  <c:v>0.54163926995080991</c:v>
                </c:pt>
                <c:pt idx="1">
                  <c:v>0.15291794206494705</c:v>
                </c:pt>
                <c:pt idx="2">
                  <c:v>0.1399853149668111</c:v>
                </c:pt>
                <c:pt idx="3">
                  <c:v>0.1090623417433873</c:v>
                </c:pt>
                <c:pt idx="4">
                  <c:v>2.993137934250243E-2</c:v>
                </c:pt>
                <c:pt idx="5">
                  <c:v>1.5049798080793653E-2</c:v>
                </c:pt>
                <c:pt idx="6">
                  <c:v>1.1413953850748594E-2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247D-408F-9F90-534554EA8D3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504466512"/>
        <c:axId val="504465424"/>
      </c:barChart>
      <c:valAx>
        <c:axId val="504465424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504466512"/>
        <c:crosses val="autoZero"/>
        <c:crossBetween val="between"/>
      </c:valAx>
      <c:catAx>
        <c:axId val="50446651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50446542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400"/>
      </a:pPr>
      <a:endParaRPr lang="es-EC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Hoja2!$G$25:$G$29</c:f>
              <c:strCache>
                <c:ptCount val="5"/>
                <c:pt idx="0">
                  <c:v>Comercio al por mayor y menor</c:v>
                </c:pt>
                <c:pt idx="1">
                  <c:v>Agropecuaria, silvicultura y pesca</c:v>
                </c:pt>
                <c:pt idx="2">
                  <c:v>Industria Manufacturera</c:v>
                </c:pt>
                <c:pt idx="3">
                  <c:v>Alojamiento y servicio de comidas</c:v>
                </c:pt>
                <c:pt idx="4">
                  <c:v>Otras actividades de servicios</c:v>
                </c:pt>
              </c:strCache>
            </c:strRef>
          </c:cat>
          <c:val>
            <c:numRef>
              <c:f>Hoja2!$I$25:$I$29</c:f>
              <c:numCache>
                <c:formatCode>0%</c:formatCode>
                <c:ptCount val="5"/>
                <c:pt idx="0">
                  <c:v>0.5102671283087068</c:v>
                </c:pt>
                <c:pt idx="1">
                  <c:v>0.43127132959754272</c:v>
                </c:pt>
                <c:pt idx="2">
                  <c:v>4.3483752616214212E-2</c:v>
                </c:pt>
                <c:pt idx="3">
                  <c:v>1.1746846082200772E-2</c:v>
                </c:pt>
                <c:pt idx="4" formatCode="0.0%">
                  <c:v>3.2309433953354953E-3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ED3-4CA0-B51A-0695E05880D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504467056"/>
        <c:axId val="504467600"/>
      </c:barChart>
      <c:catAx>
        <c:axId val="5044670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504467600"/>
        <c:crosses val="autoZero"/>
        <c:auto val="1"/>
        <c:lblAlgn val="ctr"/>
        <c:lblOffset val="100"/>
        <c:noMultiLvlLbl val="0"/>
      </c:catAx>
      <c:valAx>
        <c:axId val="504467600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5044670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C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Hoja2!$S$154</c:f>
              <c:strCache>
                <c:ptCount val="1"/>
                <c:pt idx="0">
                  <c:v>Individual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Hoja2!$L$135:$L$149</c:f>
              <c:numCache>
                <c:formatCode>General</c:formatCode>
                <c:ptCount val="1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  <c:pt idx="13">
                  <c:v>2020</c:v>
                </c:pt>
                <c:pt idx="14">
                  <c:v>2021</c:v>
                </c:pt>
              </c:numCache>
            </c:numRef>
          </c:cat>
          <c:val>
            <c:numRef>
              <c:f>Hoja2!$S$155:$S$169</c:f>
              <c:numCache>
                <c:formatCode>"$"#,##0_);[Red]\("$"#,##0\)</c:formatCode>
                <c:ptCount val="15"/>
                <c:pt idx="0">
                  <c:v>5072509</c:v>
                </c:pt>
                <c:pt idx="1">
                  <c:v>7247643</c:v>
                </c:pt>
                <c:pt idx="2">
                  <c:v>13281308</c:v>
                </c:pt>
                <c:pt idx="3">
                  <c:v>80435520</c:v>
                </c:pt>
                <c:pt idx="4">
                  <c:v>9030242</c:v>
                </c:pt>
                <c:pt idx="5">
                  <c:v>24154696</c:v>
                </c:pt>
                <c:pt idx="6">
                  <c:v>34256040</c:v>
                </c:pt>
                <c:pt idx="7">
                  <c:v>24122621</c:v>
                </c:pt>
                <c:pt idx="8">
                  <c:v>18094580</c:v>
                </c:pt>
                <c:pt idx="9">
                  <c:v>15020370</c:v>
                </c:pt>
                <c:pt idx="10">
                  <c:v>13875444</c:v>
                </c:pt>
                <c:pt idx="11">
                  <c:v>11688346</c:v>
                </c:pt>
                <c:pt idx="12">
                  <c:v>687391</c:v>
                </c:pt>
                <c:pt idx="13">
                  <c:v>2816895</c:v>
                </c:pt>
                <c:pt idx="14" formatCode="_ &quot;$&quot;* #,##0_ ;_ &quot;$&quot;* \-#,##0_ ;_ &quot;$&quot;* &quot;-&quot;??_ ;_ @_ ">
                  <c:v>4049292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5AF-40F6-BF5D-3484855AC78F}"/>
            </c:ext>
          </c:extLst>
        </c:ser>
        <c:ser>
          <c:idx val="1"/>
          <c:order val="1"/>
          <c:tx>
            <c:strRef>
              <c:f>Hoja2!$T$154</c:f>
              <c:strCache>
                <c:ptCount val="1"/>
                <c:pt idx="0">
                  <c:v>Asociativo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Hoja2!$L$135:$L$149</c:f>
              <c:numCache>
                <c:formatCode>General</c:formatCode>
                <c:ptCount val="1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  <c:pt idx="13">
                  <c:v>2020</c:v>
                </c:pt>
                <c:pt idx="14">
                  <c:v>2021</c:v>
                </c:pt>
              </c:numCache>
            </c:numRef>
          </c:cat>
          <c:val>
            <c:numRef>
              <c:f>Hoja2!$T$155:$T$169</c:f>
              <c:numCache>
                <c:formatCode>General</c:formatCode>
                <c:ptCount val="15"/>
                <c:pt idx="4" formatCode="&quot;$&quot;#,##0_);[Red]\(&quot;$&quot;#,##0\)">
                  <c:v>531492</c:v>
                </c:pt>
                <c:pt idx="5" formatCode="&quot;$&quot;#,##0_);[Red]\(&quot;$&quot;#,##0\)">
                  <c:v>2604911</c:v>
                </c:pt>
                <c:pt idx="6" formatCode="&quot;$&quot;#,##0_);[Red]\(&quot;$&quot;#,##0\)">
                  <c:v>9146502</c:v>
                </c:pt>
                <c:pt idx="7" formatCode="&quot;$&quot;#,##0_);[Red]\(&quot;$&quot;#,##0\)">
                  <c:v>4809252</c:v>
                </c:pt>
                <c:pt idx="8" formatCode="&quot;$&quot;#,##0_);[Red]\(&quot;$&quot;#,##0\)">
                  <c:v>16940677</c:v>
                </c:pt>
                <c:pt idx="9" formatCode="&quot;$&quot;#,##0_);[Red]\(&quot;$&quot;#,##0\)">
                  <c:v>20721764</c:v>
                </c:pt>
                <c:pt idx="10" formatCode="&quot;$&quot;#,##0_);[Red]\(&quot;$&quot;#,##0\)">
                  <c:v>15111961</c:v>
                </c:pt>
                <c:pt idx="11" formatCode="&quot;$&quot;#,##0_);[Red]\(&quot;$&quot;#,##0\)">
                  <c:v>10607041</c:v>
                </c:pt>
                <c:pt idx="12" formatCode="&quot;$&quot;#,##0_);[Red]\(&quot;$&quot;#,##0\)">
                  <c:v>13874583</c:v>
                </c:pt>
                <c:pt idx="13" formatCode="&quot;$&quot;#,##0_);[Red]\(&quot;$&quot;#,##0\)">
                  <c:v>9651976</c:v>
                </c:pt>
                <c:pt idx="14" formatCode="_ &quot;$&quot;* #,##0_ ;_ &quot;$&quot;* \-#,##0_ ;_ &quot;$&quot;* &quot;-&quot;??_ ;_ @_ ">
                  <c:v>438908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05AF-40F6-BF5D-3484855AC78F}"/>
            </c:ext>
          </c:extLst>
        </c:ser>
        <c:ser>
          <c:idx val="2"/>
          <c:order val="2"/>
          <c:tx>
            <c:strRef>
              <c:f>Hoja2!$R$154</c:f>
              <c:strCache>
                <c:ptCount val="1"/>
                <c:pt idx="0">
                  <c:v>Mujeres Rural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Hoja2!$L$135:$L$149</c:f>
              <c:numCache>
                <c:formatCode>General</c:formatCode>
                <c:ptCount val="1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  <c:pt idx="13">
                  <c:v>2020</c:v>
                </c:pt>
                <c:pt idx="14">
                  <c:v>2021</c:v>
                </c:pt>
              </c:numCache>
            </c:numRef>
          </c:cat>
          <c:val>
            <c:numRef>
              <c:f>Hoja2!$R$155:$R$169</c:f>
              <c:numCache>
                <c:formatCode>"$"#,##0_);[Red]\("$"#,##0\)</c:formatCode>
                <c:ptCount val="15"/>
                <c:pt idx="0">
                  <c:v>5072509</c:v>
                </c:pt>
                <c:pt idx="1">
                  <c:v>7247643</c:v>
                </c:pt>
                <c:pt idx="2">
                  <c:v>13281308</c:v>
                </c:pt>
                <c:pt idx="3">
                  <c:v>80435520</c:v>
                </c:pt>
                <c:pt idx="4">
                  <c:v>9561734</c:v>
                </c:pt>
                <c:pt idx="5">
                  <c:v>26759607</c:v>
                </c:pt>
                <c:pt idx="6">
                  <c:v>43402542</c:v>
                </c:pt>
                <c:pt idx="7">
                  <c:v>28931873</c:v>
                </c:pt>
                <c:pt idx="8">
                  <c:v>35035257</c:v>
                </c:pt>
                <c:pt idx="9">
                  <c:v>35742134</c:v>
                </c:pt>
                <c:pt idx="10">
                  <c:v>28987405</c:v>
                </c:pt>
                <c:pt idx="11">
                  <c:v>22295388</c:v>
                </c:pt>
                <c:pt idx="12">
                  <c:v>14561974</c:v>
                </c:pt>
                <c:pt idx="13">
                  <c:v>12468871</c:v>
                </c:pt>
                <c:pt idx="14">
                  <c:v>4488199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05AF-40F6-BF5D-3484855AC7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04468144"/>
        <c:axId val="307614592"/>
      </c:lineChart>
      <c:catAx>
        <c:axId val="504468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307614592"/>
        <c:crosses val="autoZero"/>
        <c:auto val="1"/>
        <c:lblAlgn val="ctr"/>
        <c:lblOffset val="100"/>
        <c:noMultiLvlLbl val="0"/>
      </c:catAx>
      <c:valAx>
        <c:axId val="307614592"/>
        <c:scaling>
          <c:orientation val="minMax"/>
        </c:scaling>
        <c:delete val="1"/>
        <c:axPos val="l"/>
        <c:numFmt formatCode="&quot;$&quot;#,##0_);[Red]\(&quot;$&quot;#,##0\)" sourceLinked="1"/>
        <c:majorTickMark val="none"/>
        <c:minorTickMark val="none"/>
        <c:tickLblPos val="nextTo"/>
        <c:crossAx val="504468144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C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4589334556264265"/>
          <c:y val="0.19295227522970854"/>
          <c:w val="0.51384142216652418"/>
          <c:h val="0.7378007436570428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Hoja2!$F$204</c:f>
              <c:strCache>
                <c:ptCount val="1"/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Hoja2!$D$205:$D$209</c:f>
              <c:strCache>
                <c:ptCount val="5"/>
                <c:pt idx="0">
                  <c:v>Agropecuaria, silvicultura y pesca</c:v>
                </c:pt>
                <c:pt idx="1">
                  <c:v>Comercio al por mayor y menor</c:v>
                </c:pt>
                <c:pt idx="2">
                  <c:v>Industria Manufacturera</c:v>
                </c:pt>
                <c:pt idx="3">
                  <c:v>Alojamiento y servicio de comidas</c:v>
                </c:pt>
                <c:pt idx="4">
                  <c:v>Otras actividades de servicios</c:v>
                </c:pt>
              </c:strCache>
            </c:strRef>
          </c:cat>
          <c:val>
            <c:numRef>
              <c:f>Hoja2!$F$205:$F$209</c:f>
              <c:numCache>
                <c:formatCode>0%</c:formatCode>
                <c:ptCount val="5"/>
                <c:pt idx="0">
                  <c:v>0.54505366914117026</c:v>
                </c:pt>
                <c:pt idx="1">
                  <c:v>0.39319196842140552</c:v>
                </c:pt>
                <c:pt idx="2">
                  <c:v>5.2381011199672499E-2</c:v>
                </c:pt>
                <c:pt idx="3">
                  <c:v>7.5840857718104228E-3</c:v>
                </c:pt>
                <c:pt idx="4" formatCode="0.0%">
                  <c:v>1.7892654659413141E-3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86C-40A1-AD1C-D2AD97AB785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586619360"/>
        <c:axId val="586622080"/>
      </c:barChart>
      <c:catAx>
        <c:axId val="5866193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586622080"/>
        <c:crosses val="autoZero"/>
        <c:auto val="1"/>
        <c:lblAlgn val="ctr"/>
        <c:lblOffset val="100"/>
        <c:noMultiLvlLbl val="0"/>
      </c:catAx>
      <c:valAx>
        <c:axId val="586622080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5866193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C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4508352065258572"/>
          <c:y val="0.24248702917992723"/>
          <c:w val="0.48696072862185691"/>
          <c:h val="0.66756250105258563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1B8-4485-B1A8-3B7664B66774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1B8-4485-B1A8-3B7664B66774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1B8-4485-B1A8-3B7664B66774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21B8-4485-B1A8-3B7664B66774}"/>
              </c:ext>
            </c:extLst>
          </c:dPt>
          <c:dPt>
            <c:idx val="4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21B8-4485-B1A8-3B7664B66774}"/>
              </c:ext>
            </c:extLst>
          </c:dPt>
          <c:dPt>
            <c:idx val="5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21B8-4485-B1A8-3B7664B66774}"/>
              </c:ext>
            </c:extLst>
          </c:dPt>
          <c:dLbls>
            <c:dLbl>
              <c:idx val="0"/>
              <c:layout>
                <c:manualLayout>
                  <c:x val="2.5119574742576704E-2"/>
                  <c:y val="-0.3301551799979002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C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21B8-4485-B1A8-3B7664B66774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1.5880390292840767E-2"/>
                  <c:y val="3.194000911650925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C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21B8-4485-B1A8-3B7664B66774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3.2910757445735379E-3"/>
                  <c:y val="-2.295805475487092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C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21B8-4485-B1A8-3B7664B66774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2.1974793354753278E-2"/>
                  <c:y val="-0.12442048489388395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21B8-4485-B1A8-3B7664B66774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2.8567231361179179E-2"/>
                  <c:y val="-0.13150311126523995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21B8-4485-B1A8-3B7664B66774}"/>
                </c:ex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0.14063867747042097"/>
                  <c:y val="-0.10507485040237828"/>
                </c:manualLayout>
              </c:layout>
              <c:tx>
                <c:rich>
                  <a:bodyPr/>
                  <a:lstStyle/>
                  <a:p>
                    <a:fld id="{BC999431-A768-4822-8971-B1FB33EFBEC6}" type="VALUE">
                      <a:rPr lang="en-US" sz="1200" smtClean="0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pPr/>
                      <a:t>[VALOR]</a:t>
                    </a:fld>
                    <a:endParaRPr lang="es-EC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21B8-4485-B1A8-3B7664B66774}"/>
                </c:ext>
                <c:ext xmlns:c15="http://schemas.microsoft.com/office/drawing/2012/chart" uri="{CE6537A1-D6FC-4f65-9D91-7224C49458BB}">
                  <c15:layout>
                    <c:manualLayout>
                      <c:w val="0.11157709977369423"/>
                      <c:h val="6.7870959049615376E-2"/>
                    </c:manualLayout>
                  </c15:layout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Hoja2!$D$213:$D$218</c:f>
              <c:strCache>
                <c:ptCount val="6"/>
                <c:pt idx="0">
                  <c:v>Bono De Desarrollo Humano</c:v>
                </c:pt>
                <c:pt idx="1">
                  <c:v>Bono Variable</c:v>
                </c:pt>
                <c:pt idx="2">
                  <c:v>Adultos Mayores</c:v>
                </c:pt>
                <c:pt idx="3">
                  <c:v>Mis Mejores Años</c:v>
                </c:pt>
                <c:pt idx="4">
                  <c:v>Personas Con Discapacidad</c:v>
                </c:pt>
                <c:pt idx="5">
                  <c:v>Pensión Toda Una Vida</c:v>
                </c:pt>
              </c:strCache>
            </c:strRef>
          </c:cat>
          <c:val>
            <c:numRef>
              <c:f>Hoja2!$G$213:$G$218</c:f>
              <c:numCache>
                <c:formatCode>0%</c:formatCode>
                <c:ptCount val="6"/>
                <c:pt idx="0">
                  <c:v>0.76676201181197534</c:v>
                </c:pt>
                <c:pt idx="1">
                  <c:v>0.15560080675756513</c:v>
                </c:pt>
                <c:pt idx="2">
                  <c:v>4.4435190299146131E-2</c:v>
                </c:pt>
                <c:pt idx="3">
                  <c:v>2.5654961153176298E-2</c:v>
                </c:pt>
                <c:pt idx="4">
                  <c:v>6.6929821620467502E-3</c:v>
                </c:pt>
                <c:pt idx="5" formatCode="0.0%">
                  <c:v>8.5404781609033141E-4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21B8-4485-B1A8-3B7664B66774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2.5825707910718212E-2"/>
          <c:y val="0.21021137342797078"/>
          <c:w val="0.42919937705448652"/>
          <c:h val="0.7200639307900333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C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EC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75570934021319"/>
          <c:y val="0.15757447483993861"/>
          <c:w val="0.36220919173775684"/>
          <c:h val="0.95384123715488023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27F-4AE3-8A98-718CB3FE3E20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27F-4AE3-8A98-718CB3FE3E20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27F-4AE3-8A98-718CB3FE3E20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27F-4AE3-8A98-718CB3FE3E2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Hoja2!$D$154:$D$157</c:f>
              <c:strCache>
                <c:ptCount val="4"/>
                <c:pt idx="0">
                  <c:v>1. 18 a 29 años</c:v>
                </c:pt>
                <c:pt idx="1">
                  <c:v>2. 30 a 45 años</c:v>
                </c:pt>
                <c:pt idx="2">
                  <c:v>3. 46 a 64 años</c:v>
                </c:pt>
                <c:pt idx="3">
                  <c:v>4. Tercera edad</c:v>
                </c:pt>
              </c:strCache>
            </c:strRef>
          </c:cat>
          <c:val>
            <c:numRef>
              <c:f>Hoja2!$G$154:$G$157</c:f>
              <c:numCache>
                <c:formatCode>0%</c:formatCode>
                <c:ptCount val="4"/>
                <c:pt idx="0">
                  <c:v>9.3246493374953457E-2</c:v>
                </c:pt>
                <c:pt idx="1">
                  <c:v>0.52299841365911848</c:v>
                </c:pt>
                <c:pt idx="2">
                  <c:v>0.31326085690640587</c:v>
                </c:pt>
                <c:pt idx="3">
                  <c:v>7.0494236059522195E-2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927F-4AE3-8A98-718CB3FE3E20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1779761769039476"/>
          <c:y val="0.21410385122019823"/>
          <c:w val="0.31326859142607172"/>
          <c:h val="0.5069466316710410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C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600"/>
      </a:pPr>
      <a:endParaRPr lang="es-EC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4904477532224254"/>
          <c:y val="0.2112733304170312"/>
          <c:w val="0.62037595212734986"/>
          <c:h val="0.73780074365704285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>
                    <a:defRPr lang="en-US" sz="1600" b="1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C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>
                    <a:defRPr lang="en-US" sz="1600" b="1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C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>
                    <a:defRPr lang="en-US" sz="1600" b="1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C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>
                    <a:defRPr lang="en-US" sz="1600" b="1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C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>
                    <a:defRPr lang="en-US" sz="1600" b="1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C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>
                    <a:defRPr lang="en-US" sz="1600" b="1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C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>
                    <a:defRPr lang="en-US" sz="1600" b="1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C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Hoja2!$D$165:$D$171</c:f>
              <c:strCache>
                <c:ptCount val="7"/>
                <c:pt idx="0">
                  <c:v>Mestizo(a)</c:v>
                </c:pt>
                <c:pt idx="1">
                  <c:v>Indígena</c:v>
                </c:pt>
                <c:pt idx="2">
                  <c:v>Montubio(a)</c:v>
                </c:pt>
                <c:pt idx="3">
                  <c:v>Afroecuatoriano(a)</c:v>
                </c:pt>
                <c:pt idx="4">
                  <c:v>Mulato(a)</c:v>
                </c:pt>
                <c:pt idx="5">
                  <c:v>Blanco(a)</c:v>
                </c:pt>
                <c:pt idx="6">
                  <c:v>Otro</c:v>
                </c:pt>
              </c:strCache>
            </c:strRef>
          </c:cat>
          <c:val>
            <c:numRef>
              <c:f>Hoja2!$G$165:$G$171</c:f>
              <c:numCache>
                <c:formatCode>0%</c:formatCode>
                <c:ptCount val="7"/>
                <c:pt idx="0">
                  <c:v>0.59625065950489931</c:v>
                </c:pt>
                <c:pt idx="1">
                  <c:v>0.2544074337451232</c:v>
                </c:pt>
                <c:pt idx="2">
                  <c:v>9.5940978943486382E-2</c:v>
                </c:pt>
                <c:pt idx="3">
                  <c:v>2.9630518445844724E-2</c:v>
                </c:pt>
                <c:pt idx="4">
                  <c:v>1.2833656542200374E-2</c:v>
                </c:pt>
                <c:pt idx="5">
                  <c:v>8.5193034216614061E-3</c:v>
                </c:pt>
                <c:pt idx="6" formatCode="0.0%">
                  <c:v>2.4174493967846159E-3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AD6-4A23-832E-8DB0782B24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86619904"/>
        <c:axId val="586612288"/>
      </c:barChart>
      <c:catAx>
        <c:axId val="5866199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586612288"/>
        <c:crosses val="autoZero"/>
        <c:auto val="1"/>
        <c:lblAlgn val="ctr"/>
        <c:lblOffset val="100"/>
        <c:noMultiLvlLbl val="0"/>
      </c:catAx>
      <c:valAx>
        <c:axId val="586612288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586619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C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Dimesiones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EC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Hoja1!$C$19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CD0-4B0A-98DC-CE24D966D206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CD0-4B0A-98DC-CE24D966D206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CD0-4B0A-98DC-CE24D966D206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CD0-4B0A-98DC-CE24D966D206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ECD0-4B0A-98DC-CE24D966D20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Hoja1!$B$20:$B$24</c:f>
              <c:strCache>
                <c:ptCount val="5"/>
                <c:pt idx="0">
                  <c:v>ASOCIATIVA</c:v>
                </c:pt>
                <c:pt idx="1">
                  <c:v>ECONÓMICO</c:v>
                </c:pt>
                <c:pt idx="2">
                  <c:v>AMBIENTAL</c:v>
                </c:pt>
                <c:pt idx="3">
                  <c:v>POLÍTICO</c:v>
                </c:pt>
                <c:pt idx="4">
                  <c:v>SOCIAL</c:v>
                </c:pt>
              </c:strCache>
            </c:strRef>
          </c:cat>
          <c:val>
            <c:numRef>
              <c:f>Hoja1!$C$20:$C$24</c:f>
              <c:numCache>
                <c:formatCode>0.00%</c:formatCode>
                <c:ptCount val="5"/>
                <c:pt idx="0">
                  <c:v>0.16669999999999999</c:v>
                </c:pt>
                <c:pt idx="1">
                  <c:v>0.5</c:v>
                </c:pt>
                <c:pt idx="2">
                  <c:v>8.3299999999999999E-2</c:v>
                </c:pt>
                <c:pt idx="3">
                  <c:v>8.3299999999999999E-2</c:v>
                </c:pt>
                <c:pt idx="4">
                  <c:v>0.16669999999999999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ECD0-4B0A-98DC-CE24D966D2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EC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C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C" sz="1600" b="1" dirty="0">
                <a:solidFill>
                  <a:schemeClr val="accent1">
                    <a:lumMod val="75000"/>
                  </a:schemeClr>
                </a:solidFill>
              </a:rPr>
              <a:t>Número</a:t>
            </a:r>
            <a:r>
              <a:rPr lang="es-EC" sz="1600" b="1" baseline="0" dirty="0">
                <a:solidFill>
                  <a:schemeClr val="accent1">
                    <a:lumMod val="75000"/>
                  </a:schemeClr>
                </a:solidFill>
              </a:rPr>
              <a:t> de usuarios levantado seguimiento</a:t>
            </a:r>
            <a:endParaRPr lang="es-EC" sz="1600" b="1" dirty="0">
              <a:solidFill>
                <a:schemeClr val="accent1">
                  <a:lumMod val="75000"/>
                </a:schemeClr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accen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s-EC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0B4-499E-9B00-8936BD18FB47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A0B4-499E-9B00-8936BD18FB4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Hoja17!$A$8:$A$9</c:f>
              <c:strCache>
                <c:ptCount val="2"/>
                <c:pt idx="0">
                  <c:v>2020</c:v>
                </c:pt>
                <c:pt idx="1">
                  <c:v>2021</c:v>
                </c:pt>
              </c:strCache>
            </c:strRef>
          </c:cat>
          <c:val>
            <c:numRef>
              <c:f>Hoja17!$B$8:$B$9</c:f>
              <c:numCache>
                <c:formatCode>General</c:formatCode>
                <c:ptCount val="2"/>
                <c:pt idx="0">
                  <c:v>1596</c:v>
                </c:pt>
                <c:pt idx="1">
                  <c:v>401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0B4-499E-9B00-8936BD18FB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86609568"/>
        <c:axId val="586611744"/>
      </c:barChart>
      <c:catAx>
        <c:axId val="5866095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586611744"/>
        <c:crosses val="autoZero"/>
        <c:auto val="1"/>
        <c:lblAlgn val="ctr"/>
        <c:lblOffset val="100"/>
        <c:noMultiLvlLbl val="0"/>
      </c:catAx>
      <c:valAx>
        <c:axId val="586611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58660956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EC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047900262467491E-4"/>
          <c:y val="0"/>
          <c:w val="0.99951952099737529"/>
          <c:h val="0.83761981823943366"/>
        </c:manualLayout>
      </c:layout>
      <c:lineChart>
        <c:grouping val="standard"/>
        <c:varyColors val="0"/>
        <c:ser>
          <c:idx val="0"/>
          <c:order val="0"/>
          <c:spPr>
            <a:ln w="22225" cap="rnd" cmpd="sng" algn="ctr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3.3513041338582676E-2"/>
                  <c:y val="-8.3951782260806629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0" i="0" u="none" strike="noStrike" kern="1200" baseline="0">
                        <a:solidFill>
                          <a:srgbClr val="1F4E79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DB2949AD-CE77-482F-A697-77C61F8BAE8F}" type="VALUE">
                      <a:rPr lang="en-US" sz="1000" b="1" smtClean="0">
                        <a:solidFill>
                          <a:srgbClr val="1F4E79"/>
                        </a:solidFill>
                      </a:rPr>
                      <a:pPr>
                        <a:defRPr sz="1000" b="0" i="0" u="none" strike="noStrike" kern="1200" baseline="0">
                          <a:solidFill>
                            <a:srgbClr val="1F4E79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defRPr>
                      </a:pPr>
                      <a:t>[VALOR]</a:t>
                    </a:fld>
                    <a:r>
                      <a:rPr lang="en-US" sz="1000" b="1" dirty="0">
                        <a:solidFill>
                          <a:srgbClr val="1F4E79"/>
                        </a:solidFill>
                      </a:rPr>
                      <a:t> </a:t>
                    </a:r>
                  </a:p>
                  <a:p>
                    <a:pPr>
                      <a:defRPr sz="1000" b="0" i="0" u="none" strike="noStrike" kern="1200" baseline="0">
                        <a:solidFill>
                          <a:srgbClr val="1F4E79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sz="1000" b="1" dirty="0">
                        <a:solidFill>
                          <a:srgbClr val="1F4E79"/>
                        </a:solidFill>
                      </a:rPr>
                      <a:t>$ 20´151.287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800D-4829-BCE5-2244DEBCD7C0}"/>
                </c:ex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2.5768290682414697E-2"/>
                  <c:y val="-0.115433700608609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rgbClr val="1F4E79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F722D8F0-24B3-445E-BADD-F75E5B072870}" type="VALUE">
                      <a:rPr lang="en-US" sz="1000" b="1" smtClean="0">
                        <a:solidFill>
                          <a:srgbClr val="1F4E79"/>
                        </a:solidFill>
                      </a:rPr>
                      <a:pPr>
                        <a:defRPr sz="1000" b="1" i="0" u="none" strike="noStrike" kern="1200" baseline="0">
                          <a:solidFill>
                            <a:srgbClr val="1F4E79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defRPr>
                      </a:pPr>
                      <a:t>[VALOR]</a:t>
                    </a:fld>
                    <a:endParaRPr lang="en-US" sz="1000" b="1" dirty="0">
                      <a:solidFill>
                        <a:srgbClr val="1F4E79"/>
                      </a:solidFill>
                    </a:endParaRPr>
                  </a:p>
                  <a:p>
                    <a:pPr>
                      <a:defRPr sz="1000" b="1" i="0" u="none" strike="noStrike" kern="1200" baseline="0">
                        <a:solidFill>
                          <a:srgbClr val="1F4E79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sz="1000" b="1" dirty="0">
                        <a:solidFill>
                          <a:srgbClr val="1F4E79"/>
                        </a:solidFill>
                      </a:rPr>
                      <a:t>$ 29´696.722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800D-4829-BCE5-2244DEBCD7C0}"/>
                </c:ex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-1.5585958005249362E-2"/>
                  <c:y val="6.8210823086905376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accent2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2EB9C597-6244-480E-8337-4D3160BAE6A2}" type="VALUE">
                      <a:rPr lang="en-US" sz="1000" b="1" smtClean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pPr>
                        <a:defRPr sz="1000" b="1" i="0" u="none" strike="noStrike" kern="1200" baseline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defRPr>
                      </a:pPr>
                      <a:t>[VALOR]</a:t>
                    </a:fld>
                    <a:endParaRPr lang="en-US" sz="1000" b="1" dirty="0">
                      <a:solidFill>
                        <a:schemeClr val="accent2">
                          <a:lumMod val="75000"/>
                        </a:schemeClr>
                      </a:solidFill>
                    </a:endParaRPr>
                  </a:p>
                  <a:p>
                    <a:pPr>
                      <a:defRPr sz="1000" b="1" i="0" u="none" strike="noStrike" kern="1200" baseline="0">
                        <a:solidFill>
                          <a:schemeClr val="accent2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sz="1000" b="1" dirty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t>$ 54´953.654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800D-4829-BCE5-2244DEBCD7C0}"/>
                </c:ex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-8.2252624671916033E-2"/>
                  <c:y val="-3.0060512271889025E-18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accent2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AEA61A18-A026-4E15-A452-4CBC91C17777}" type="VALUE">
                      <a:rPr lang="en-US" sz="1000" b="1" smtClean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pPr>
                        <a:defRPr sz="1000" b="1" i="0" u="none" strike="noStrike" kern="1200" baseline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defRPr>
                      </a:pPr>
                      <a:t>[VALOR]</a:t>
                    </a:fld>
                    <a:endParaRPr lang="en-US" sz="1000" b="1" dirty="0">
                      <a:solidFill>
                        <a:schemeClr val="accent2">
                          <a:lumMod val="75000"/>
                        </a:schemeClr>
                      </a:solidFill>
                    </a:endParaRPr>
                  </a:p>
                  <a:p>
                    <a:pPr>
                      <a:defRPr sz="1000" b="1" i="0" u="none" strike="noStrike" kern="1200" baseline="0">
                        <a:solidFill>
                          <a:schemeClr val="accent2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sz="1000" b="1" dirty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t>$ 347´435.642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800D-4829-BCE5-2244DEBCD7C0}"/>
                </c:ex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4"/>
              <c:layout>
                <c:manualLayout>
                  <c:x val="-2.8893290682414738E-2"/>
                  <c:y val="5.7716850304304457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accent2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DA390B1F-84D6-4679-A8CA-0D99D87D7DFA}" type="VALUE">
                      <a:rPr lang="en-US" sz="1000" b="1" smtClean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pPr>
                        <a:defRPr sz="1000" b="1" i="0" u="none" strike="noStrike" kern="1200" baseline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defRPr>
                      </a:pPr>
                      <a:t>[VALOR]</a:t>
                    </a:fld>
                    <a:endParaRPr lang="en-US" sz="1000" b="1" dirty="0">
                      <a:solidFill>
                        <a:schemeClr val="accent2">
                          <a:lumMod val="75000"/>
                        </a:schemeClr>
                      </a:solidFill>
                    </a:endParaRPr>
                  </a:p>
                  <a:p>
                    <a:pPr>
                      <a:defRPr sz="1000" b="1" i="0" u="none" strike="noStrike" kern="1200" baseline="0">
                        <a:solidFill>
                          <a:schemeClr val="accent2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sz="1000" b="1" dirty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t>$ 37´779.857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800D-4829-BCE5-2244DEBCD7C0}"/>
                </c:ex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5"/>
              <c:layout>
                <c:manualLayout>
                  <c:x val="-3.7460958005249345E-2"/>
                  <c:y val="-0.11543370060860915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accent2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83CF6891-F8E8-4DC5-B872-2C6E0D0C50BC}" type="VALUE">
                      <a:rPr lang="en-US" sz="1000" b="1" smtClean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pPr>
                        <a:defRPr sz="1000" b="1" i="0" u="none" strike="noStrike" kern="1200" baseline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defRPr>
                      </a:pPr>
                      <a:t>[VALOR]</a:t>
                    </a:fld>
                    <a:endParaRPr lang="en-US" sz="1000" b="1" dirty="0">
                      <a:solidFill>
                        <a:schemeClr val="accent2">
                          <a:lumMod val="75000"/>
                        </a:schemeClr>
                      </a:solidFill>
                    </a:endParaRPr>
                  </a:p>
                  <a:p>
                    <a:pPr>
                      <a:defRPr sz="1000" b="1" i="0" u="none" strike="noStrike" kern="1200" baseline="0">
                        <a:solidFill>
                          <a:schemeClr val="accent2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sz="1000" b="1" dirty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t>$ 90´868.277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800D-4829-BCE5-2244DEBCD7C0}"/>
                </c:ex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6"/>
              <c:layout>
                <c:manualLayout>
                  <c:x val="-3.1210958005249343E-2"/>
                  <c:y val="-0.11018671421730869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rgbClr val="1F4E79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73F689AB-F2C5-4ED8-9CCC-43B280F76045}" type="VALUE">
                      <a:rPr lang="en-US" sz="1000" b="1" smtClean="0">
                        <a:solidFill>
                          <a:srgbClr val="1F4E79"/>
                        </a:solidFill>
                      </a:rPr>
                      <a:pPr>
                        <a:defRPr sz="1000" b="1" i="0" u="none" strike="noStrike" kern="1200" baseline="0">
                          <a:solidFill>
                            <a:srgbClr val="1F4E79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defRPr>
                      </a:pPr>
                      <a:t>[VALOR]</a:t>
                    </a:fld>
                    <a:endParaRPr lang="en-US" sz="1000" b="1" dirty="0">
                      <a:solidFill>
                        <a:srgbClr val="1F4E79"/>
                      </a:solidFill>
                    </a:endParaRPr>
                  </a:p>
                  <a:p>
                    <a:pPr>
                      <a:defRPr sz="1000" b="1" i="0" u="none" strike="noStrike" kern="1200" baseline="0">
                        <a:solidFill>
                          <a:srgbClr val="1F4E79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sz="1000" b="1" dirty="0">
                        <a:solidFill>
                          <a:srgbClr val="1F4E79"/>
                        </a:solidFill>
                      </a:rPr>
                      <a:t>$ 122´377.443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800D-4829-BCE5-2244DEBCD7C0}"/>
                </c:ex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7"/>
              <c:layout>
                <c:manualLayout>
                  <c:x val="-3.3294291338582756E-2"/>
                  <c:y val="-0.10493972782600827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rgbClr val="1F4E79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EF78FF3A-2434-49FC-A1D8-AED3536555BB}" type="VALUE">
                      <a:rPr lang="en-US" sz="1000" b="1" smtClean="0">
                        <a:solidFill>
                          <a:srgbClr val="1F4E79"/>
                        </a:solidFill>
                      </a:rPr>
                      <a:pPr>
                        <a:defRPr sz="1000" b="1" i="0" u="none" strike="noStrike" kern="1200" baseline="0">
                          <a:solidFill>
                            <a:srgbClr val="1F4E79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defRPr>
                      </a:pPr>
                      <a:t>[VALOR]</a:t>
                    </a:fld>
                    <a:endParaRPr lang="en-US" sz="1000" b="1" dirty="0">
                      <a:solidFill>
                        <a:srgbClr val="1F4E79"/>
                      </a:solidFill>
                    </a:endParaRPr>
                  </a:p>
                  <a:p>
                    <a:pPr>
                      <a:defRPr sz="1000" b="1" i="0" u="none" strike="noStrike" kern="1200" baseline="0">
                        <a:solidFill>
                          <a:srgbClr val="1F4E79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sz="1000" b="1" dirty="0">
                        <a:solidFill>
                          <a:srgbClr val="1F4E79"/>
                        </a:solidFill>
                      </a:rPr>
                      <a:t>$ 78.316.537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800D-4829-BCE5-2244DEBCD7C0}"/>
                </c:ex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8"/>
              <c:layout>
                <c:manualLayout>
                  <c:x val="-2.808595800524942E-2"/>
                  <c:y val="-0.11543370060860911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rgbClr val="1F4E79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BA105F95-4C69-47FE-985C-DE2A7E35238D}" type="VALUE">
                      <a:rPr lang="en-US" sz="1000" b="1" smtClean="0">
                        <a:solidFill>
                          <a:srgbClr val="1F4E79"/>
                        </a:solidFill>
                      </a:rPr>
                      <a:pPr>
                        <a:defRPr sz="1000" b="1" i="0" u="none" strike="noStrike" kern="1200" baseline="0">
                          <a:solidFill>
                            <a:srgbClr val="1F4E79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defRPr>
                      </a:pPr>
                      <a:t>[VALOR]</a:t>
                    </a:fld>
                    <a:endParaRPr lang="en-US" sz="1000" b="1" dirty="0">
                      <a:solidFill>
                        <a:srgbClr val="1F4E79"/>
                      </a:solidFill>
                    </a:endParaRPr>
                  </a:p>
                  <a:p>
                    <a:pPr>
                      <a:defRPr sz="1000" b="1" i="0" u="none" strike="noStrike" kern="1200" baseline="0">
                        <a:solidFill>
                          <a:srgbClr val="1F4E79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sz="1000" b="1" dirty="0">
                        <a:solidFill>
                          <a:srgbClr val="1F4E79"/>
                        </a:solidFill>
                      </a:rPr>
                      <a:t>$ 84´973.847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800D-4829-BCE5-2244DEBCD7C0}"/>
                </c:ex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9"/>
              <c:layout>
                <c:manualLayout>
                  <c:x val="-2.4960958005249344E-2"/>
                  <c:y val="-0.1206806869999095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rgbClr val="1F4E79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12865B64-FD4F-4F13-9708-A243C6A7124E}" type="VALUE">
                      <a:rPr lang="en-US" sz="1000" b="1" smtClean="0">
                        <a:solidFill>
                          <a:srgbClr val="1F4E79"/>
                        </a:solidFill>
                      </a:rPr>
                      <a:pPr>
                        <a:defRPr sz="1000" b="1" i="0" u="none" strike="noStrike" kern="1200" baseline="0">
                          <a:solidFill>
                            <a:srgbClr val="1F4E79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defRPr>
                      </a:pPr>
                      <a:t>[VALOR]</a:t>
                    </a:fld>
                    <a:endParaRPr lang="en-US" sz="1000" b="1" dirty="0">
                      <a:solidFill>
                        <a:srgbClr val="1F4E79"/>
                      </a:solidFill>
                    </a:endParaRPr>
                  </a:p>
                  <a:p>
                    <a:pPr>
                      <a:defRPr sz="1000" b="1" i="0" u="none" strike="noStrike" kern="1200" baseline="0">
                        <a:solidFill>
                          <a:srgbClr val="1F4E79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sz="1000" b="1" dirty="0">
                        <a:solidFill>
                          <a:srgbClr val="1F4E79"/>
                        </a:solidFill>
                      </a:rPr>
                      <a:t>$ 85´565.403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800D-4829-BCE5-2244DEBCD7C0}"/>
                </c:ex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0"/>
              <c:layout>
                <c:manualLayout>
                  <c:x val="-1.9752624671916009E-2"/>
                  <c:y val="-0.12592767339120994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rgbClr val="1F4E79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D3E5731C-E873-44D2-9A2D-12DF9AD2A7B1}" type="VALUE">
                      <a:rPr lang="en-US" sz="1000" b="1" smtClean="0">
                        <a:solidFill>
                          <a:srgbClr val="1F4E79"/>
                        </a:solidFill>
                      </a:rPr>
                      <a:pPr>
                        <a:defRPr sz="1000" b="1" i="0" u="none" strike="noStrike" kern="1200" baseline="0">
                          <a:solidFill>
                            <a:srgbClr val="1F4E79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defRPr>
                      </a:pPr>
                      <a:t>[VALOR]</a:t>
                    </a:fld>
                    <a:endParaRPr lang="en-US" sz="1000" b="1" dirty="0">
                      <a:solidFill>
                        <a:srgbClr val="1F4E79"/>
                      </a:solidFill>
                    </a:endParaRPr>
                  </a:p>
                  <a:p>
                    <a:pPr>
                      <a:defRPr sz="1000" b="1" i="0" u="none" strike="noStrike" kern="1200" baseline="0">
                        <a:solidFill>
                          <a:srgbClr val="1F4E79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sz="1000" b="1" dirty="0">
                        <a:solidFill>
                          <a:srgbClr val="1F4E79"/>
                        </a:solidFill>
                      </a:rPr>
                      <a:t>$ 71´978.803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800D-4829-BCE5-2244DEBCD7C0}"/>
                </c:ex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1"/>
              <c:layout>
                <c:manualLayout>
                  <c:x val="-2.472662401574803E-2"/>
                  <c:y val="-7.3457809478205793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accent2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AFF238FC-C379-4844-BAF5-3FD2D3A76131}" type="VALUE">
                      <a:rPr lang="en-US" sz="1000" b="1" smtClean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pPr>
                        <a:defRPr sz="1000" b="1" i="0" u="none" strike="noStrike" kern="1200" baseline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defRPr>
                      </a:pPr>
                      <a:t>[VALOR]</a:t>
                    </a:fld>
                    <a:endParaRPr lang="en-US" sz="1000" b="1" dirty="0">
                      <a:solidFill>
                        <a:schemeClr val="accent2">
                          <a:lumMod val="75000"/>
                        </a:schemeClr>
                      </a:solidFill>
                    </a:endParaRPr>
                  </a:p>
                  <a:p>
                    <a:pPr>
                      <a:defRPr sz="1000" b="1" i="0" u="none" strike="noStrike" kern="1200" baseline="0">
                        <a:solidFill>
                          <a:schemeClr val="accent2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sz="1000" b="1" dirty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t>$</a:t>
                    </a:r>
                    <a:r>
                      <a:rPr lang="en-US" sz="1000" b="1" baseline="0" dirty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t> </a:t>
                    </a:r>
                    <a:r>
                      <a:rPr lang="en-US" sz="1000" b="1" dirty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t>54´744.638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800D-4829-BCE5-2244DEBCD7C0}"/>
                </c:ex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2"/>
              <c:layout>
                <c:manualLayout>
                  <c:x val="-2.0559957349081365E-2"/>
                  <c:y val="-0.14166863256511117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chemeClr val="accent2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05087410-A5B3-4F4F-85DA-44B4A733777C}" type="VALUE">
                      <a:rPr lang="en-US" sz="1000" b="1" smtClean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pPr>
                        <a:defRPr sz="1000" b="1" i="0" u="none" strike="noStrike" kern="1200" baseline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defRPr>
                      </a:pPr>
                      <a:t>[VALOR]</a:t>
                    </a:fld>
                    <a:endParaRPr lang="en-US" sz="1000" b="1" dirty="0">
                      <a:solidFill>
                        <a:schemeClr val="accent2">
                          <a:lumMod val="75000"/>
                        </a:schemeClr>
                      </a:solidFill>
                    </a:endParaRPr>
                  </a:p>
                  <a:p>
                    <a:pPr>
                      <a:defRPr sz="1000" b="1" i="0" u="none" strike="noStrike" kern="1200" baseline="0">
                        <a:solidFill>
                          <a:schemeClr val="accent2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sz="1000" b="1" dirty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t>$ 35´493.584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C-800D-4829-BCE5-2244DEBCD7C0}"/>
                </c:ex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3"/>
              <c:layout>
                <c:manualLayout>
                  <c:x val="-2.3684957349081364E-2"/>
                  <c:y val="-0.11543370060860911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rgbClr val="1F4E79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5D75E871-6D04-46DF-A5B7-D7FA852FBE1A}" type="VALUE">
                      <a:rPr lang="en-US" sz="1000" b="1" smtClean="0">
                        <a:solidFill>
                          <a:srgbClr val="1F4E79"/>
                        </a:solidFill>
                      </a:rPr>
                      <a:pPr>
                        <a:defRPr sz="1000" b="1" i="0" u="none" strike="noStrike" kern="1200" baseline="0">
                          <a:solidFill>
                            <a:srgbClr val="1F4E79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defRPr>
                      </a:pPr>
                      <a:t>[VALOR]</a:t>
                    </a:fld>
                    <a:endParaRPr lang="en-US" sz="1000" b="1" dirty="0">
                      <a:solidFill>
                        <a:srgbClr val="1F4E79"/>
                      </a:solidFill>
                    </a:endParaRPr>
                  </a:p>
                  <a:p>
                    <a:pPr>
                      <a:defRPr sz="1000" b="1" i="0" u="none" strike="noStrike" kern="1200" baseline="0">
                        <a:solidFill>
                          <a:srgbClr val="1F4E79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sz="1000" b="1" dirty="0">
                        <a:solidFill>
                          <a:srgbClr val="1F4E79"/>
                        </a:solidFill>
                      </a:rPr>
                      <a:t>$ 29´969.985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D-800D-4829-BCE5-2244DEBCD7C0}"/>
                </c:ex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4"/>
              <c:layout>
                <c:manualLayout>
                  <c:x val="-3.2521325459317584E-4"/>
                  <c:y val="-6.8210823086905376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1" i="0" u="none" strike="noStrike" kern="1200" baseline="0">
                        <a:solidFill>
                          <a:schemeClr val="accent2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sz="900" b="1" i="0" u="none" strike="noStrike" kern="1200" baseline="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rPr>
                      <a:t>19,883</a:t>
                    </a:r>
                  </a:p>
                  <a:p>
                    <a:pPr>
                      <a:defRPr sz="900" b="1" i="0" u="none" strike="noStrike" kern="1200" baseline="0">
                        <a:solidFill>
                          <a:schemeClr val="accent2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sz="900" b="1" i="0" u="none" strike="noStrike" kern="1200" baseline="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rPr>
                      <a:t>$ 11´708.995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2A44-471D-8421-ED94D3283BCB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rgbClr val="1F4E79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EC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Hoja2!$B$4:$B$18</c:f>
              <c:numCache>
                <c:formatCode>General</c:formatCode>
                <c:ptCount val="1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  <c:pt idx="13">
                  <c:v>2020</c:v>
                </c:pt>
                <c:pt idx="14">
                  <c:v>2021</c:v>
                </c:pt>
              </c:numCache>
            </c:numRef>
          </c:cat>
          <c:val>
            <c:numRef>
              <c:f>Hoja2!$C$4:$C$18</c:f>
              <c:numCache>
                <c:formatCode>#,##0</c:formatCode>
                <c:ptCount val="15"/>
                <c:pt idx="0">
                  <c:v>59131</c:v>
                </c:pt>
                <c:pt idx="1">
                  <c:v>87533</c:v>
                </c:pt>
                <c:pt idx="2">
                  <c:v>130548</c:v>
                </c:pt>
                <c:pt idx="3">
                  <c:v>443837</c:v>
                </c:pt>
                <c:pt idx="4">
                  <c:v>89674</c:v>
                </c:pt>
                <c:pt idx="5">
                  <c:v>217435</c:v>
                </c:pt>
                <c:pt idx="6">
                  <c:v>193030</c:v>
                </c:pt>
                <c:pt idx="7">
                  <c:v>126873</c:v>
                </c:pt>
                <c:pt idx="8">
                  <c:v>117604</c:v>
                </c:pt>
                <c:pt idx="9">
                  <c:v>113873</c:v>
                </c:pt>
                <c:pt idx="10">
                  <c:v>100017</c:v>
                </c:pt>
                <c:pt idx="11">
                  <c:v>78732</c:v>
                </c:pt>
                <c:pt idx="12">
                  <c:v>34329</c:v>
                </c:pt>
                <c:pt idx="13">
                  <c:v>34069</c:v>
                </c:pt>
                <c:pt idx="14">
                  <c:v>23823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AD5-4EEA-848D-BCA83873362E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504475216"/>
        <c:axId val="504473584"/>
      </c:lineChart>
      <c:catAx>
        <c:axId val="504475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504473584"/>
        <c:crosses val="autoZero"/>
        <c:auto val="1"/>
        <c:lblAlgn val="ctr"/>
        <c:lblOffset val="100"/>
        <c:noMultiLvlLbl val="0"/>
      </c:catAx>
      <c:valAx>
        <c:axId val="504473584"/>
        <c:scaling>
          <c:orientation val="minMax"/>
        </c:scaling>
        <c:delete val="1"/>
        <c:axPos val="l"/>
        <c:numFmt formatCode="#,##0" sourceLinked="1"/>
        <c:majorTickMark val="none"/>
        <c:minorTickMark val="none"/>
        <c:tickLblPos val="nextTo"/>
        <c:crossAx val="50447521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es-EC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C" b="1" dirty="0">
                <a:solidFill>
                  <a:schemeClr val="accent1">
                    <a:lumMod val="75000"/>
                  </a:schemeClr>
                </a:solidFill>
              </a:rPr>
              <a:t>Número</a:t>
            </a:r>
            <a:r>
              <a:rPr lang="es-EC" b="1" baseline="0" dirty="0">
                <a:solidFill>
                  <a:schemeClr val="accent1">
                    <a:lumMod val="75000"/>
                  </a:schemeClr>
                </a:solidFill>
              </a:rPr>
              <a:t> de visitas  de seguimiento realizados a los usuarios</a:t>
            </a:r>
            <a:endParaRPr lang="es-EC" b="1" dirty="0">
              <a:solidFill>
                <a:schemeClr val="accent1">
                  <a:lumMod val="75000"/>
                </a:schemeClr>
              </a:solidFill>
            </a:endParaRPr>
          </a:p>
        </c:rich>
      </c:tx>
      <c:layout>
        <c:manualLayout>
          <c:xMode val="edge"/>
          <c:yMode val="edge"/>
          <c:x val="0.15559981796083616"/>
          <c:y val="4.16666666666666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C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Hoja18!$B$2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Hoja18!$A$3:$A$12</c:f>
              <c:strCache>
                <c:ptCount val="10"/>
                <c:pt idx="0">
                  <c:v>1era visita</c:v>
                </c:pt>
                <c:pt idx="1">
                  <c:v>2da visita</c:v>
                </c:pt>
                <c:pt idx="2">
                  <c:v>3ra visita</c:v>
                </c:pt>
                <c:pt idx="3">
                  <c:v>4ta visita</c:v>
                </c:pt>
                <c:pt idx="4">
                  <c:v>5ta visita</c:v>
                </c:pt>
                <c:pt idx="5">
                  <c:v>6ta visita</c:v>
                </c:pt>
                <c:pt idx="6">
                  <c:v>7ma visita</c:v>
                </c:pt>
                <c:pt idx="7">
                  <c:v>8va visita</c:v>
                </c:pt>
                <c:pt idx="8">
                  <c:v>9na visita</c:v>
                </c:pt>
                <c:pt idx="9">
                  <c:v>10ma visita</c:v>
                </c:pt>
              </c:strCache>
            </c:strRef>
          </c:cat>
          <c:val>
            <c:numRef>
              <c:f>Hoja18!$B$3:$B$12</c:f>
              <c:numCache>
                <c:formatCode>General</c:formatCode>
                <c:ptCount val="10"/>
                <c:pt idx="0">
                  <c:v>1559</c:v>
                </c:pt>
                <c:pt idx="1">
                  <c:v>297</c:v>
                </c:pt>
                <c:pt idx="2">
                  <c:v>180</c:v>
                </c:pt>
                <c:pt idx="3">
                  <c:v>96</c:v>
                </c:pt>
                <c:pt idx="4">
                  <c:v>49</c:v>
                </c:pt>
                <c:pt idx="5">
                  <c:v>44</c:v>
                </c:pt>
                <c:pt idx="6">
                  <c:v>43</c:v>
                </c:pt>
                <c:pt idx="7">
                  <c:v>34</c:v>
                </c:pt>
                <c:pt idx="8">
                  <c:v>25</c:v>
                </c:pt>
                <c:pt idx="9">
                  <c:v>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44C-43E9-849C-BA1779BC8D10}"/>
            </c:ext>
          </c:extLst>
        </c:ser>
        <c:ser>
          <c:idx val="1"/>
          <c:order val="1"/>
          <c:tx>
            <c:strRef>
              <c:f>Hoja18!$C$2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Hoja18!$A$3:$A$12</c:f>
              <c:strCache>
                <c:ptCount val="10"/>
                <c:pt idx="0">
                  <c:v>1era visita</c:v>
                </c:pt>
                <c:pt idx="1">
                  <c:v>2da visita</c:v>
                </c:pt>
                <c:pt idx="2">
                  <c:v>3ra visita</c:v>
                </c:pt>
                <c:pt idx="3">
                  <c:v>4ta visita</c:v>
                </c:pt>
                <c:pt idx="4">
                  <c:v>5ta visita</c:v>
                </c:pt>
                <c:pt idx="5">
                  <c:v>6ta visita</c:v>
                </c:pt>
                <c:pt idx="6">
                  <c:v>7ma visita</c:v>
                </c:pt>
                <c:pt idx="7">
                  <c:v>8va visita</c:v>
                </c:pt>
                <c:pt idx="8">
                  <c:v>9na visita</c:v>
                </c:pt>
                <c:pt idx="9">
                  <c:v>10ma visita</c:v>
                </c:pt>
              </c:strCache>
            </c:strRef>
          </c:cat>
          <c:val>
            <c:numRef>
              <c:f>Hoja18!$C$3:$C$12</c:f>
              <c:numCache>
                <c:formatCode>General</c:formatCode>
                <c:ptCount val="10"/>
                <c:pt idx="0">
                  <c:v>362</c:v>
                </c:pt>
                <c:pt idx="1">
                  <c:v>109</c:v>
                </c:pt>
                <c:pt idx="2">
                  <c:v>60</c:v>
                </c:pt>
                <c:pt idx="3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44C-43E9-849C-BA1779BC8D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86609024"/>
        <c:axId val="586620448"/>
      </c:barChart>
      <c:catAx>
        <c:axId val="5866090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586620448"/>
        <c:crosses val="autoZero"/>
        <c:auto val="1"/>
        <c:lblAlgn val="ctr"/>
        <c:lblOffset val="100"/>
        <c:noMultiLvlLbl val="0"/>
      </c:catAx>
      <c:valAx>
        <c:axId val="5866204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586609024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EC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baseline="0" dirty="0" err="1">
                <a:solidFill>
                  <a:schemeClr val="accent1">
                    <a:lumMod val="75000"/>
                  </a:schemeClr>
                </a:solidFill>
              </a:rPr>
              <a:t>Actividad</a:t>
            </a:r>
            <a:r>
              <a:rPr lang="en-US" sz="1600" b="1" baseline="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600" b="1" baseline="0" dirty="0" err="1">
                <a:solidFill>
                  <a:schemeClr val="accent1">
                    <a:lumMod val="75000"/>
                  </a:schemeClr>
                </a:solidFill>
              </a:rPr>
              <a:t>Económica</a:t>
            </a:r>
            <a:r>
              <a:rPr lang="en-US" sz="1600" b="1" baseline="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sz="1600" b="1" dirty="0">
              <a:solidFill>
                <a:schemeClr val="accent1">
                  <a:lumMod val="75000"/>
                </a:schemeClr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C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Hoja17!$C$31</c:f>
              <c:strCache>
                <c:ptCount val="1"/>
                <c:pt idx="0">
                  <c:v>Emprendimientos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Hoja17!$B$32:$B$37</c:f>
              <c:strCache>
                <c:ptCount val="6"/>
                <c:pt idx="0">
                  <c:v>COMERCIO</c:v>
                </c:pt>
                <c:pt idx="1">
                  <c:v>PECUARIO</c:v>
                </c:pt>
                <c:pt idx="2">
                  <c:v>AGRICOLA</c:v>
                </c:pt>
                <c:pt idx="3">
                  <c:v>SERVICIOS</c:v>
                </c:pt>
                <c:pt idx="4">
                  <c:v>MANUFACTURA</c:v>
                </c:pt>
                <c:pt idx="5">
                  <c:v>PESCA</c:v>
                </c:pt>
              </c:strCache>
            </c:strRef>
          </c:cat>
          <c:val>
            <c:numRef>
              <c:f>Hoja17!$C$32:$C$37</c:f>
              <c:numCache>
                <c:formatCode>0%</c:formatCode>
                <c:ptCount val="6"/>
                <c:pt idx="0">
                  <c:v>0.39409905163329823</c:v>
                </c:pt>
                <c:pt idx="1">
                  <c:v>0.28240252897787144</c:v>
                </c:pt>
                <c:pt idx="2">
                  <c:v>0.14225500526870391</c:v>
                </c:pt>
                <c:pt idx="3">
                  <c:v>8.8514225500526872E-2</c:v>
                </c:pt>
                <c:pt idx="4">
                  <c:v>7.7976817702845105E-2</c:v>
                </c:pt>
                <c:pt idx="5">
                  <c:v>1.4752370916754479E-2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66C-46D2-966D-C155D05E7D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86610112"/>
        <c:axId val="586611200"/>
      </c:barChart>
      <c:catAx>
        <c:axId val="5866101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586611200"/>
        <c:crosses val="autoZero"/>
        <c:auto val="1"/>
        <c:lblAlgn val="ctr"/>
        <c:lblOffset val="100"/>
        <c:noMultiLvlLbl val="0"/>
      </c:catAx>
      <c:valAx>
        <c:axId val="586611200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5866101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EC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 err="1">
                <a:solidFill>
                  <a:schemeClr val="accent1">
                    <a:lumMod val="75000"/>
                  </a:schemeClr>
                </a:solidFill>
              </a:rPr>
              <a:t>Ingresos</a:t>
            </a:r>
            <a:r>
              <a:rPr lang="en-US" sz="1600" b="1" baseline="0" dirty="0">
                <a:solidFill>
                  <a:schemeClr val="accent1">
                    <a:lumMod val="75000"/>
                  </a:schemeClr>
                </a:solidFill>
              </a:rPr>
              <a:t> por </a:t>
            </a:r>
            <a:r>
              <a:rPr lang="en-US" sz="1600" b="1" dirty="0" err="1">
                <a:solidFill>
                  <a:schemeClr val="accent1">
                    <a:lumMod val="75000"/>
                  </a:schemeClr>
                </a:solidFill>
              </a:rPr>
              <a:t>ventas</a:t>
            </a: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</a:rPr>
              <a:t> del </a:t>
            </a:r>
            <a:r>
              <a:rPr lang="en-US" sz="1600" b="1" dirty="0" err="1">
                <a:solidFill>
                  <a:schemeClr val="accent1">
                    <a:lumMod val="75000"/>
                  </a:schemeClr>
                </a:solidFill>
              </a:rPr>
              <a:t>emprendimiento</a:t>
            </a:r>
            <a:endParaRPr lang="en-US" sz="1600" b="1" dirty="0">
              <a:solidFill>
                <a:schemeClr val="accent1">
                  <a:lumMod val="75000"/>
                </a:schemeClr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C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Hoja17!$H$19</c:f>
              <c:strCache>
                <c:ptCount val="1"/>
                <c:pt idx="0">
                  <c:v>Emprendimientos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Hoja17!$G$20:$G$27</c:f>
              <c:strCache>
                <c:ptCount val="8"/>
                <c:pt idx="0">
                  <c:v>$ 1 a $ 50 </c:v>
                </c:pt>
                <c:pt idx="1">
                  <c:v>$ 51 a $ 100 </c:v>
                </c:pt>
                <c:pt idx="2">
                  <c:v>$ 101 a $ 200 </c:v>
                </c:pt>
                <c:pt idx="3">
                  <c:v>$ 201 a $ 300 </c:v>
                </c:pt>
                <c:pt idx="4">
                  <c:v>$ 301 a $ 400 </c:v>
                </c:pt>
                <c:pt idx="5">
                  <c:v>$ 401 a $ 500</c:v>
                </c:pt>
                <c:pt idx="6">
                  <c:v>$ 501 a $ 1000</c:v>
                </c:pt>
                <c:pt idx="7">
                  <c:v>$ 1001 en adelante</c:v>
                </c:pt>
              </c:strCache>
            </c:strRef>
          </c:cat>
          <c:val>
            <c:numRef>
              <c:f>Hoja17!$H$20:$H$27</c:f>
              <c:numCache>
                <c:formatCode>0%</c:formatCode>
                <c:ptCount val="8"/>
                <c:pt idx="0">
                  <c:v>8.3245521601685982E-2</c:v>
                </c:pt>
                <c:pt idx="1">
                  <c:v>0.22655426765015807</c:v>
                </c:pt>
                <c:pt idx="2">
                  <c:v>0.30031612223393045</c:v>
                </c:pt>
                <c:pt idx="3">
                  <c:v>0.17808219178082191</c:v>
                </c:pt>
                <c:pt idx="4">
                  <c:v>7.5869336143308749E-2</c:v>
                </c:pt>
                <c:pt idx="5">
                  <c:v>5.2687038988408853E-2</c:v>
                </c:pt>
                <c:pt idx="6">
                  <c:v>5.4794520547945202E-2</c:v>
                </c:pt>
                <c:pt idx="7">
                  <c:v>2.8451001053740779E-2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498-4F2D-BB3F-89554A6257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86621536"/>
        <c:axId val="586620992"/>
      </c:barChart>
      <c:catAx>
        <c:axId val="5866215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586620992"/>
        <c:crosses val="autoZero"/>
        <c:auto val="1"/>
        <c:lblAlgn val="ctr"/>
        <c:lblOffset val="100"/>
        <c:noMultiLvlLbl val="0"/>
      </c:catAx>
      <c:valAx>
        <c:axId val="586620992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5866215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EC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 err="1">
                <a:solidFill>
                  <a:schemeClr val="accent1">
                    <a:lumMod val="75000"/>
                  </a:schemeClr>
                </a:solidFill>
              </a:rPr>
              <a:t>Seguimiento</a:t>
            </a:r>
            <a:endParaRPr lang="en-US" sz="1600" b="1" dirty="0">
              <a:solidFill>
                <a:schemeClr val="accent1">
                  <a:lumMod val="75000"/>
                </a:schemeClr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C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Hoja1!$L$11</c:f>
              <c:strCache>
                <c:ptCount val="1"/>
                <c:pt idx="0">
                  <c:v>%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Hoja1!$K$12:$K$13</c:f>
              <c:strCache>
                <c:ptCount val="2"/>
                <c:pt idx="0">
                  <c:v>Mujeres urbana</c:v>
                </c:pt>
                <c:pt idx="1">
                  <c:v>Mujeres rural</c:v>
                </c:pt>
              </c:strCache>
            </c:strRef>
          </c:cat>
          <c:val>
            <c:numRef>
              <c:f>Hoja1!$L$12:$L$13</c:f>
              <c:numCache>
                <c:formatCode>0%</c:formatCode>
                <c:ptCount val="2"/>
                <c:pt idx="0">
                  <c:v>0.62</c:v>
                </c:pt>
                <c:pt idx="1">
                  <c:v>0.38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B43-4E33-96C9-C8FC6BF36B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86612832"/>
        <c:axId val="586615552"/>
      </c:barChart>
      <c:catAx>
        <c:axId val="586612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586615552"/>
        <c:crosses val="autoZero"/>
        <c:auto val="1"/>
        <c:lblAlgn val="ctr"/>
        <c:lblOffset val="100"/>
        <c:noMultiLvlLbl val="0"/>
      </c:catAx>
      <c:valAx>
        <c:axId val="586615552"/>
        <c:scaling>
          <c:orientation val="minMax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5866128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s-EC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 err="1">
                <a:solidFill>
                  <a:schemeClr val="accent1">
                    <a:lumMod val="50000"/>
                  </a:schemeClr>
                </a:solidFill>
              </a:rPr>
              <a:t>Diferencia</a:t>
            </a:r>
            <a:r>
              <a:rPr lang="en-US" sz="1600" b="1" baseline="0" dirty="0">
                <a:solidFill>
                  <a:schemeClr val="accent1">
                    <a:lumMod val="50000"/>
                  </a:schemeClr>
                </a:solidFill>
              </a:rPr>
              <a:t> entre </a:t>
            </a:r>
            <a:r>
              <a:rPr lang="en-US" sz="1600" b="1" baseline="0" dirty="0" err="1">
                <a:solidFill>
                  <a:schemeClr val="accent1">
                    <a:lumMod val="50000"/>
                  </a:schemeClr>
                </a:solidFill>
              </a:rPr>
              <a:t>puntajes</a:t>
            </a:r>
            <a:r>
              <a:rPr lang="en-US" sz="1600" b="1" baseline="0" dirty="0">
                <a:solidFill>
                  <a:schemeClr val="accent1">
                    <a:lumMod val="50000"/>
                  </a:schemeClr>
                </a:solidFill>
              </a:rPr>
              <a:t> 2014 vs. 2018</a:t>
            </a:r>
            <a:endParaRPr lang="en-US" sz="1600" b="1" dirty="0">
              <a:solidFill>
                <a:schemeClr val="accent1">
                  <a:lumMod val="50000"/>
                </a:schemeClr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C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Hoja3!$H$2</c:f>
              <c:strCache>
                <c:ptCount val="1"/>
                <c:pt idx="0">
                  <c:v>%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188-4CE2-ABCB-B329EABA89ED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188-4CE2-ABCB-B329EABA89ED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188-4CE2-ABCB-B329EABA89ED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188-4CE2-ABCB-B329EABA89ED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0188-4CE2-ABCB-B329EABA89ED}"/>
              </c:ext>
            </c:extLst>
          </c:dPt>
          <c:cat>
            <c:numRef>
              <c:f>Hoja3!$F$3:$F$13</c:f>
              <c:numCache>
                <c:formatCode>@</c:formatCode>
                <c:ptCount val="11"/>
                <c:pt idx="0">
                  <c:v>-50</c:v>
                </c:pt>
                <c:pt idx="1">
                  <c:v>-40</c:v>
                </c:pt>
                <c:pt idx="2">
                  <c:v>-30</c:v>
                </c:pt>
                <c:pt idx="3">
                  <c:v>-20</c:v>
                </c:pt>
                <c:pt idx="4">
                  <c:v>-10</c:v>
                </c:pt>
                <c:pt idx="5">
                  <c:v>0</c:v>
                </c:pt>
                <c:pt idx="6">
                  <c:v>10</c:v>
                </c:pt>
                <c:pt idx="7">
                  <c:v>20</c:v>
                </c:pt>
                <c:pt idx="8">
                  <c:v>30</c:v>
                </c:pt>
                <c:pt idx="9">
                  <c:v>40</c:v>
                </c:pt>
                <c:pt idx="10">
                  <c:v>50</c:v>
                </c:pt>
              </c:numCache>
            </c:numRef>
          </c:cat>
          <c:val>
            <c:numRef>
              <c:f>Hoja3!$H$3:$H$13</c:f>
              <c:numCache>
                <c:formatCode>0.00%</c:formatCode>
                <c:ptCount val="11"/>
                <c:pt idx="0">
                  <c:v>1.4499985742393567E-3</c:v>
                </c:pt>
                <c:pt idx="1">
                  <c:v>1.1454561008297927E-2</c:v>
                </c:pt>
                <c:pt idx="2">
                  <c:v>6.8982577204938833E-2</c:v>
                </c:pt>
                <c:pt idx="3">
                  <c:v>0.2353531609113462</c:v>
                </c:pt>
                <c:pt idx="4">
                  <c:v>0.39956086572186261</c:v>
                </c:pt>
                <c:pt idx="5">
                  <c:v>1.8641820411189371E-2</c:v>
                </c:pt>
                <c:pt idx="6">
                  <c:v>0.22950611651315977</c:v>
                </c:pt>
                <c:pt idx="7">
                  <c:v>2.8171604551027973E-2</c:v>
                </c:pt>
                <c:pt idx="8">
                  <c:v>4.9744788844848726E-3</c:v>
                </c:pt>
                <c:pt idx="9">
                  <c:v>1.4671077019589951E-3</c:v>
                </c:pt>
                <c:pt idx="10">
                  <c:v>4.377085174940831E-4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0188-4CE2-ABCB-B329EABA89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86616096"/>
        <c:axId val="586616640"/>
      </c:barChart>
      <c:catAx>
        <c:axId val="586616096"/>
        <c:scaling>
          <c:orientation val="minMax"/>
        </c:scaling>
        <c:delete val="0"/>
        <c:axPos val="b"/>
        <c:numFmt formatCode="@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586616640"/>
        <c:crosses val="autoZero"/>
        <c:auto val="1"/>
        <c:lblAlgn val="ctr"/>
        <c:lblOffset val="100"/>
        <c:noMultiLvlLbl val="0"/>
      </c:catAx>
      <c:valAx>
        <c:axId val="586616640"/>
        <c:scaling>
          <c:orientation val="minMax"/>
        </c:scaling>
        <c:delete val="0"/>
        <c:axPos val="l"/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586616096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C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9307721761167932"/>
          <c:y val="1.1596922285598939E-2"/>
          <c:w val="0.40829002624671917"/>
          <c:h val="0.68048337707786521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E3A-45E9-9076-921D277103DD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E3A-45E9-9076-921D277103D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Hoja2!$H$35:$H$36</c:f>
              <c:strCache>
                <c:ptCount val="2"/>
                <c:pt idx="0">
                  <c:v>Femenino</c:v>
                </c:pt>
                <c:pt idx="1">
                  <c:v>Masculino</c:v>
                </c:pt>
              </c:strCache>
            </c:strRef>
          </c:cat>
          <c:val>
            <c:numRef>
              <c:f>Hoja2!$I$35:$I$36</c:f>
              <c:numCache>
                <c:formatCode>#,##0</c:formatCode>
                <c:ptCount val="2"/>
                <c:pt idx="0">
                  <c:v>1694242</c:v>
                </c:pt>
                <c:pt idx="1">
                  <c:v>152326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E3A-45E9-9076-921D277103DD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11866648372091668"/>
          <c:y val="0.67581797264768007"/>
          <c:w val="0.75725111656940902"/>
          <c:h val="0.1741238348506526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C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/>
      </a:pPr>
      <a:endParaRPr lang="es-EC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4472C4"/>
            </a:solidFill>
            <a:ln w="2540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 b="1"/>
                </a:pPr>
                <a:endParaRPr lang="es-EC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Hoja2!$G$25:$G$29</c:f>
              <c:strCache>
                <c:ptCount val="5"/>
                <c:pt idx="0">
                  <c:v>Comercio al por mayor y menor</c:v>
                </c:pt>
                <c:pt idx="1">
                  <c:v>Agropecuaria, silvicultura y pesca</c:v>
                </c:pt>
                <c:pt idx="2">
                  <c:v>Industria Manufacturera</c:v>
                </c:pt>
                <c:pt idx="3">
                  <c:v>Alojamiento y servicio de comidas</c:v>
                </c:pt>
                <c:pt idx="4">
                  <c:v>Otras actividades de servicios</c:v>
                </c:pt>
              </c:strCache>
            </c:strRef>
          </c:cat>
          <c:val>
            <c:numRef>
              <c:f>Hoja2!$I$25:$I$29</c:f>
              <c:numCache>
                <c:formatCode>0%</c:formatCode>
                <c:ptCount val="5"/>
                <c:pt idx="0">
                  <c:v>0.5102671283087068</c:v>
                </c:pt>
                <c:pt idx="1">
                  <c:v>0.43127132959754272</c:v>
                </c:pt>
                <c:pt idx="2">
                  <c:v>4.3483752616214212E-2</c:v>
                </c:pt>
                <c:pt idx="3">
                  <c:v>1.1746846082200772E-2</c:v>
                </c:pt>
                <c:pt idx="4" formatCode="0.0%">
                  <c:v>3.2309433953354953E-3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E65-4A86-BC3C-79770D4246B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504464336"/>
        <c:axId val="504470320"/>
      </c:barChart>
      <c:catAx>
        <c:axId val="5044643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504470320"/>
        <c:crosses val="autoZero"/>
        <c:auto val="1"/>
        <c:lblAlgn val="ctr"/>
        <c:lblOffset val="100"/>
        <c:noMultiLvlLbl val="0"/>
      </c:catAx>
      <c:valAx>
        <c:axId val="504470320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50446433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s-EC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9367651390894179"/>
          <c:y val="5.0925944490355965E-2"/>
          <c:w val="0.42278981082498329"/>
          <c:h val="0.89814811101928804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1.1461994368405373E-16"/>
                  <c:y val="-9.259262634610345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9818-4202-9343-3368C8DE7DF1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Arial" panose="020B0604020202020204" pitchFamily="34" charset="0"/>
                  </a:defRPr>
                </a:pPr>
                <a:endParaRPr lang="es-EC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Hoja2!$C$104:$C$109</c:f>
              <c:strCache>
                <c:ptCount val="6"/>
                <c:pt idx="0">
                  <c:v>Bono De Desarrollo Humano</c:v>
                </c:pt>
                <c:pt idx="1">
                  <c:v>Bono Variable</c:v>
                </c:pt>
                <c:pt idx="2">
                  <c:v>Adultos Mayores</c:v>
                </c:pt>
                <c:pt idx="3">
                  <c:v>Mis Mejores Años</c:v>
                </c:pt>
                <c:pt idx="4">
                  <c:v>Personas Con Discapacidad</c:v>
                </c:pt>
                <c:pt idx="5">
                  <c:v>Pensión Toda Una Vida</c:v>
                </c:pt>
              </c:strCache>
            </c:strRef>
          </c:cat>
          <c:val>
            <c:numRef>
              <c:f>Hoja2!$F$104:$F$109</c:f>
              <c:numCache>
                <c:formatCode>0.00%</c:formatCode>
                <c:ptCount val="6"/>
                <c:pt idx="0">
                  <c:v>0.82021753680997167</c:v>
                </c:pt>
                <c:pt idx="1">
                  <c:v>0.10634785349436503</c:v>
                </c:pt>
                <c:pt idx="2">
                  <c:v>4.7378119536642345E-2</c:v>
                </c:pt>
                <c:pt idx="3">
                  <c:v>1.7172281173527749E-2</c:v>
                </c:pt>
                <c:pt idx="4">
                  <c:v>8.1050995076264194E-3</c:v>
                </c:pt>
                <c:pt idx="5">
                  <c:v>7.7910947786679827E-4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7EE-4427-A212-514C87AE75C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504465968"/>
        <c:axId val="504473040"/>
      </c:barChart>
      <c:catAx>
        <c:axId val="5044659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504473040"/>
        <c:crosses val="autoZero"/>
        <c:auto val="1"/>
        <c:lblAlgn val="ctr"/>
        <c:lblOffset val="100"/>
        <c:noMultiLvlLbl val="0"/>
      </c:catAx>
      <c:valAx>
        <c:axId val="504473040"/>
        <c:scaling>
          <c:orientation val="minMax"/>
        </c:scaling>
        <c:delete val="1"/>
        <c:axPos val="b"/>
        <c:numFmt formatCode="0.00%" sourceLinked="1"/>
        <c:majorTickMark val="none"/>
        <c:minorTickMark val="none"/>
        <c:tickLblPos val="nextTo"/>
        <c:crossAx val="5044659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C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8626960205244917"/>
          <c:y val="0"/>
          <c:w val="0.47406127213046184"/>
          <c:h val="0.75354330708661421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5DB-4D04-8915-C1BB7068B228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5DB-4D04-8915-C1BB7068B228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5DB-4D04-8915-C1BB7068B228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25DB-4D04-8915-C1BB7068B228}"/>
              </c:ext>
            </c:extLst>
          </c:dPt>
          <c:dPt>
            <c:idx val="4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25DB-4D04-8915-C1BB7068B228}"/>
              </c:ext>
            </c:extLst>
          </c:dPt>
          <c:dPt>
            <c:idx val="5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25DB-4D04-8915-C1BB7068B228}"/>
              </c:ext>
            </c:extLst>
          </c:dPt>
          <c:dPt>
            <c:idx val="6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25DB-4D04-8915-C1BB7068B228}"/>
              </c:ext>
            </c:extLst>
          </c:dPt>
          <c:dLbls>
            <c:dLbl>
              <c:idx val="3"/>
              <c:layout>
                <c:manualLayout>
                  <c:x val="-3.2037985079059521E-2"/>
                  <c:y val="-2.77777777777777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25DB-4D04-8915-C1BB7068B228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4.368816147144473E-3"/>
                  <c:y val="-4.40383493729950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25DB-4D04-8915-C1BB7068B228}"/>
                </c:ext>
                <c:ext xmlns:c15="http://schemas.microsoft.com/office/drawing/2012/chart" uri="{CE6537A1-D6FC-4f65-9D91-7224C49458BB}">
                  <c15:layout>
                    <c:manualLayout>
                      <c:w val="8.8978222196842566E-2"/>
                      <c:h val="0.10430555555555554"/>
                    </c:manualLayout>
                  </c15:layout>
                </c:ext>
              </c:extLst>
            </c:dLbl>
            <c:dLbl>
              <c:idx val="5"/>
              <c:layout>
                <c:manualLayout>
                  <c:x val="1.4562720490481493E-2"/>
                  <c:y val="2.7777777777777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25DB-4D04-8915-C1BB7068B228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Hoja2!$C$88:$C$93</c:f>
              <c:strCache>
                <c:ptCount val="6"/>
                <c:pt idx="0">
                  <c:v>Mestizo(a)</c:v>
                </c:pt>
                <c:pt idx="1">
                  <c:v>Indígena</c:v>
                </c:pt>
                <c:pt idx="2">
                  <c:v>Montubio(a)</c:v>
                </c:pt>
                <c:pt idx="3">
                  <c:v>Afroecuatoriano(a)</c:v>
                </c:pt>
                <c:pt idx="4">
                  <c:v>Mulato(a)</c:v>
                </c:pt>
                <c:pt idx="5">
                  <c:v>Blanco(a)</c:v>
                </c:pt>
              </c:strCache>
            </c:strRef>
          </c:cat>
          <c:val>
            <c:numRef>
              <c:f>Hoja2!$F$88:$F$94</c:f>
              <c:numCache>
                <c:formatCode>0%</c:formatCode>
                <c:ptCount val="7"/>
                <c:pt idx="0">
                  <c:v>0.69455721201575693</c:v>
                </c:pt>
                <c:pt idx="1">
                  <c:v>0.1399853149668111</c:v>
                </c:pt>
                <c:pt idx="2">
                  <c:v>0.1090623417433873</c:v>
                </c:pt>
                <c:pt idx="3">
                  <c:v>2.993137934250243E-2</c:v>
                </c:pt>
                <c:pt idx="4">
                  <c:v>1.5049798080793653E-2</c:v>
                </c:pt>
                <c:pt idx="5">
                  <c:v>1.1413953850748594E-2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25DB-4D04-8915-C1BB7068B22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 w="25400">
          <a:noFill/>
        </a:ln>
        <a:effectLst/>
      </c:spPr>
    </c:plotArea>
    <c:legend>
      <c:legendPos val="b"/>
      <c:legendEntry>
        <c:idx val="6"/>
        <c:delete val="1"/>
      </c:legendEntry>
      <c:layout>
        <c:manualLayout>
          <c:xMode val="edge"/>
          <c:yMode val="edge"/>
          <c:x val="0.11158962513242644"/>
          <c:y val="0.74479002624671919"/>
          <c:w val="0.88402684463659575"/>
          <c:h val="0.22743219597550307"/>
        </c:manualLayout>
      </c:layout>
      <c:overlay val="0"/>
      <c:spPr>
        <a:noFill/>
        <a:ln w="25400"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EC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prstDash val="solid"/>
      <a:round/>
    </a:ln>
    <a:effectLst/>
  </c:spPr>
  <c:txPr>
    <a:bodyPr/>
    <a:lstStyle/>
    <a:p>
      <a:pPr>
        <a:defRPr/>
      </a:pPr>
      <a:endParaRPr lang="es-EC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Arial" panose="020B0604020202020204" pitchFamily="34" charset="0"/>
                  </a:defRPr>
                </a:pPr>
                <a:endParaRPr lang="es-EC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Hoja2!$J$111:$J$114</c:f>
              <c:strCache>
                <c:ptCount val="4"/>
                <c:pt idx="0">
                  <c:v>18 a 29 años</c:v>
                </c:pt>
                <c:pt idx="1">
                  <c:v>30 a 45 años</c:v>
                </c:pt>
                <c:pt idx="2">
                  <c:v>46 a 64 años</c:v>
                </c:pt>
                <c:pt idx="3">
                  <c:v>Tercera edad</c:v>
                </c:pt>
              </c:strCache>
            </c:strRef>
          </c:cat>
          <c:val>
            <c:numRef>
              <c:f>Hoja2!$K$111:$K$114</c:f>
              <c:numCache>
                <c:formatCode>0%</c:formatCode>
                <c:ptCount val="4"/>
                <c:pt idx="0">
                  <c:v>0.09</c:v>
                </c:pt>
                <c:pt idx="1">
                  <c:v>0.51</c:v>
                </c:pt>
                <c:pt idx="2">
                  <c:v>0.3</c:v>
                </c:pt>
                <c:pt idx="3">
                  <c:v>0.1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324-407D-BC62-26CBA1FE8D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04474128"/>
        <c:axId val="504474672"/>
      </c:barChart>
      <c:catAx>
        <c:axId val="504474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504474672"/>
        <c:crosses val="autoZero"/>
        <c:auto val="1"/>
        <c:lblAlgn val="ctr"/>
        <c:lblOffset val="100"/>
        <c:noMultiLvlLbl val="0"/>
      </c:catAx>
      <c:valAx>
        <c:axId val="504474672"/>
        <c:scaling>
          <c:orientation val="minMax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50447412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s-EC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Hoja2!$S$134</c:f>
              <c:strCache>
                <c:ptCount val="1"/>
                <c:pt idx="0">
                  <c:v>Individual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Hoja2!$L$135:$L$149</c:f>
              <c:numCache>
                <c:formatCode>General</c:formatCode>
                <c:ptCount val="1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  <c:pt idx="13">
                  <c:v>2020</c:v>
                </c:pt>
                <c:pt idx="14">
                  <c:v>2021</c:v>
                </c:pt>
              </c:numCache>
            </c:numRef>
          </c:cat>
          <c:val>
            <c:numRef>
              <c:f>Hoja2!$S$135:$S$149</c:f>
              <c:numCache>
                <c:formatCode>"$"#,##0_);[Red]\("$"#,##0\)</c:formatCode>
                <c:ptCount val="15"/>
                <c:pt idx="0">
                  <c:v>19531646</c:v>
                </c:pt>
                <c:pt idx="1">
                  <c:v>28599479</c:v>
                </c:pt>
                <c:pt idx="2">
                  <c:v>51800597</c:v>
                </c:pt>
                <c:pt idx="3">
                  <c:v>316734607</c:v>
                </c:pt>
                <c:pt idx="4">
                  <c:v>32480586</c:v>
                </c:pt>
                <c:pt idx="5">
                  <c:v>74078992</c:v>
                </c:pt>
                <c:pt idx="6">
                  <c:v>93821149</c:v>
                </c:pt>
                <c:pt idx="7">
                  <c:v>63417594</c:v>
                </c:pt>
                <c:pt idx="8">
                  <c:v>46465762</c:v>
                </c:pt>
                <c:pt idx="9">
                  <c:v>36998502</c:v>
                </c:pt>
                <c:pt idx="10">
                  <c:v>34497003</c:v>
                </c:pt>
                <c:pt idx="11">
                  <c:v>29042237</c:v>
                </c:pt>
                <c:pt idx="12">
                  <c:v>1527670</c:v>
                </c:pt>
                <c:pt idx="13">
                  <c:v>6451032</c:v>
                </c:pt>
                <c:pt idx="14" formatCode="_ &quot;$&quot;* #,##0_ ;_ &quot;$&quot;* \-#,##0_ ;_ &quot;$&quot;* &quot;-&quot;??_ ;_ @_ ">
                  <c:v>9458383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894B-4A78-96F1-4CE9F7A84425}"/>
            </c:ext>
          </c:extLst>
        </c:ser>
        <c:ser>
          <c:idx val="1"/>
          <c:order val="1"/>
          <c:tx>
            <c:strRef>
              <c:f>Hoja2!$R$134</c:f>
              <c:strCache>
                <c:ptCount val="1"/>
                <c:pt idx="0">
                  <c:v>Asociativo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Hoja2!$L$135:$L$149</c:f>
              <c:numCache>
                <c:formatCode>General</c:formatCode>
                <c:ptCount val="1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  <c:pt idx="13">
                  <c:v>2020</c:v>
                </c:pt>
                <c:pt idx="14">
                  <c:v>2021</c:v>
                </c:pt>
              </c:numCache>
            </c:numRef>
          </c:cat>
          <c:val>
            <c:numRef>
              <c:f>Hoja2!$R$135:$R$149</c:f>
              <c:numCache>
                <c:formatCode>General</c:formatCode>
                <c:ptCount val="15"/>
                <c:pt idx="4" formatCode="&quot;$&quot;#,##0_);[Red]\(&quot;$&quot;#,##0\)">
                  <c:v>565756</c:v>
                </c:pt>
                <c:pt idx="5" formatCode="&quot;$&quot;#,##0_);[Red]\(&quot;$&quot;#,##0\)">
                  <c:v>6716964</c:v>
                </c:pt>
                <c:pt idx="6" formatCode="&quot;$&quot;#,##0_);[Red]\(&quot;$&quot;#,##0\)">
                  <c:v>19236744</c:v>
                </c:pt>
                <c:pt idx="7" formatCode="&quot;$&quot;#,##0_);[Red]\(&quot;$&quot;#,##0\)">
                  <c:v>8951717</c:v>
                </c:pt>
                <c:pt idx="8" formatCode="&quot;$&quot;#,##0_);[Red]\(&quot;$&quot;#,##0\)">
                  <c:v>32360673</c:v>
                </c:pt>
                <c:pt idx="9" formatCode="&quot;$&quot;#,##0_);[Red]\(&quot;$&quot;#,##0\)">
                  <c:v>41929486</c:v>
                </c:pt>
                <c:pt idx="10" formatCode="&quot;$&quot;#,##0_);[Red]\(&quot;$&quot;#,##0\)">
                  <c:v>31761053</c:v>
                </c:pt>
                <c:pt idx="11" formatCode="&quot;$&quot;#,##0_);[Red]\(&quot;$&quot;#,##0\)">
                  <c:v>21323385</c:v>
                </c:pt>
                <c:pt idx="12" formatCode="&quot;$&quot;#,##0_);[Red]\(&quot;$&quot;#,##0\)">
                  <c:v>30725040</c:v>
                </c:pt>
                <c:pt idx="13" formatCode="&quot;$&quot;#,##0_);[Red]\(&quot;$&quot;#,##0\)">
                  <c:v>20293928</c:v>
                </c:pt>
                <c:pt idx="14" formatCode="&quot;$&quot;#,##0_);[Red]\(&quot;$&quot;#,##0\)">
                  <c:v>1271853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894B-4A78-96F1-4CE9F7A84425}"/>
            </c:ext>
          </c:extLst>
        </c:ser>
        <c:ser>
          <c:idx val="2"/>
          <c:order val="2"/>
          <c:tx>
            <c:strRef>
              <c:f>Hoja2!$Q$134</c:f>
              <c:strCache>
                <c:ptCount val="1"/>
                <c:pt idx="0">
                  <c:v>Mujeres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Hoja2!$L$135:$L$149</c:f>
              <c:numCache>
                <c:formatCode>General</c:formatCode>
                <c:ptCount val="15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  <c:pt idx="13">
                  <c:v>2020</c:v>
                </c:pt>
                <c:pt idx="14">
                  <c:v>2021</c:v>
                </c:pt>
              </c:numCache>
            </c:numRef>
          </c:cat>
          <c:val>
            <c:numRef>
              <c:f>Hoja2!$Q$135:$Q$149</c:f>
              <c:numCache>
                <c:formatCode>_ "$"* #,##0_ ;_ "$"* \-#,##0_ ;_ "$"* "-"??_ ;_ @_ </c:formatCode>
                <c:ptCount val="15"/>
                <c:pt idx="0">
                  <c:v>19531646</c:v>
                </c:pt>
                <c:pt idx="1">
                  <c:v>28599479</c:v>
                </c:pt>
                <c:pt idx="2">
                  <c:v>51800597</c:v>
                </c:pt>
                <c:pt idx="3">
                  <c:v>316734607</c:v>
                </c:pt>
                <c:pt idx="4">
                  <c:v>33046343</c:v>
                </c:pt>
                <c:pt idx="5">
                  <c:v>80795957</c:v>
                </c:pt>
                <c:pt idx="6">
                  <c:v>113057893</c:v>
                </c:pt>
                <c:pt idx="7">
                  <c:v>72369311</c:v>
                </c:pt>
                <c:pt idx="8">
                  <c:v>78826434</c:v>
                </c:pt>
                <c:pt idx="9">
                  <c:v>78927988</c:v>
                </c:pt>
                <c:pt idx="10">
                  <c:v>66258055</c:v>
                </c:pt>
                <c:pt idx="11">
                  <c:v>50365622</c:v>
                </c:pt>
                <c:pt idx="12">
                  <c:v>32252710</c:v>
                </c:pt>
                <c:pt idx="13">
                  <c:v>26744960</c:v>
                </c:pt>
                <c:pt idx="14">
                  <c:v>10730236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894B-4A78-96F1-4CE9F7A844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04475760"/>
        <c:axId val="504461616"/>
      </c:lineChart>
      <c:catAx>
        <c:axId val="5044757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  <c:crossAx val="504461616"/>
        <c:crosses val="autoZero"/>
        <c:auto val="1"/>
        <c:lblAlgn val="ctr"/>
        <c:lblOffset val="100"/>
        <c:noMultiLvlLbl val="0"/>
      </c:catAx>
      <c:valAx>
        <c:axId val="504461616"/>
        <c:scaling>
          <c:orientation val="minMax"/>
        </c:scaling>
        <c:delete val="1"/>
        <c:axPos val="l"/>
        <c:numFmt formatCode="&quot;$&quot;#,##0_);[Red]\(&quot;$&quot;#,##0\)" sourceLinked="1"/>
        <c:majorTickMark val="none"/>
        <c:minorTickMark val="none"/>
        <c:tickLblPos val="nextTo"/>
        <c:crossAx val="504475760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C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C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826927673471142"/>
          <c:y val="5.2576057059715256E-2"/>
          <c:w val="0.57737678636732115"/>
          <c:h val="0.61995242891891134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5E0-4786-8E4A-C96A64B12800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5E0-4786-8E4A-C96A64B12800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5E0-4786-8E4A-C96A64B12800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5E0-4786-8E4A-C96A64B1280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Hoja2!$C$40:$C$43</c:f>
              <c:strCache>
                <c:ptCount val="4"/>
                <c:pt idx="0">
                  <c:v>1. 18 a 29 años</c:v>
                </c:pt>
                <c:pt idx="1">
                  <c:v>2. 30 a 45 años</c:v>
                </c:pt>
                <c:pt idx="2">
                  <c:v>3. 46 a 64 años</c:v>
                </c:pt>
                <c:pt idx="3">
                  <c:v>4. Tercera edad</c:v>
                </c:pt>
              </c:strCache>
            </c:strRef>
          </c:cat>
          <c:val>
            <c:numRef>
              <c:f>Hoja2!$F$40:$F$43</c:f>
              <c:numCache>
                <c:formatCode>0%</c:formatCode>
                <c:ptCount val="4"/>
                <c:pt idx="0">
                  <c:v>8.6033164093441195E-2</c:v>
                </c:pt>
                <c:pt idx="1">
                  <c:v>0.54069489482612287</c:v>
                </c:pt>
                <c:pt idx="2">
                  <c:v>0.30828476687509809</c:v>
                </c:pt>
                <c:pt idx="3">
                  <c:v>6.4987174205337839E-2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D5E0-4786-8E4A-C96A64B12800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5503434045604584"/>
          <c:y val="0.69199752234741996"/>
          <c:w val="0.53843667616085833"/>
          <c:h val="0.2858538510984661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EC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EC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1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225D18-271D-4324-971B-0736A52ED4E1}" type="doc">
      <dgm:prSet loTypeId="urn:microsoft.com/office/officeart/2005/8/layout/radial5" loCatId="cycle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s-EC"/>
        </a:p>
      </dgm:t>
    </dgm:pt>
    <dgm:pt modelId="{A9177218-86C9-497E-8205-93C9D375C503}">
      <dgm:prSet phldrT="[Texto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s-EC" b="1" dirty="0">
              <a:solidFill>
                <a:schemeClr val="bg1"/>
              </a:solidFill>
            </a:rPr>
            <a:t>Centros de Inclusión Económica</a:t>
          </a:r>
        </a:p>
      </dgm:t>
    </dgm:pt>
    <dgm:pt modelId="{AED96299-FCBD-4D4E-97F8-121B35A8017A}" type="parTrans" cxnId="{AD359667-4B9F-4DD0-9F05-456C6D840372}">
      <dgm:prSet/>
      <dgm:spPr/>
      <dgm:t>
        <a:bodyPr/>
        <a:lstStyle/>
        <a:p>
          <a:endParaRPr lang="es-EC"/>
        </a:p>
      </dgm:t>
    </dgm:pt>
    <dgm:pt modelId="{B252F3D1-6140-477F-B951-F4F65C6CF215}" type="sibTrans" cxnId="{AD359667-4B9F-4DD0-9F05-456C6D840372}">
      <dgm:prSet/>
      <dgm:spPr/>
      <dgm:t>
        <a:bodyPr/>
        <a:lstStyle/>
        <a:p>
          <a:endParaRPr lang="es-EC"/>
        </a:p>
      </dgm:t>
    </dgm:pt>
    <dgm:pt modelId="{9931E5A8-BCC9-45AF-AF32-06488029F404}">
      <dgm:prSet phldrT="[Texto]" custT="1"/>
      <dgm:spPr/>
      <dgm:t>
        <a:bodyPr/>
        <a:lstStyle/>
        <a:p>
          <a:r>
            <a:rPr lang="es-EC" sz="1400" dirty="0"/>
            <a:t>Acceso a Financiamiento</a:t>
          </a:r>
        </a:p>
      </dgm:t>
    </dgm:pt>
    <dgm:pt modelId="{EB8AEC13-5BB5-49CF-B541-CCF066B3D4FE}" type="parTrans" cxnId="{61788E27-88C5-4D26-94C2-E9D1EE977FCC}">
      <dgm:prSet/>
      <dgm:spPr/>
      <dgm:t>
        <a:bodyPr/>
        <a:lstStyle/>
        <a:p>
          <a:endParaRPr lang="es-EC"/>
        </a:p>
      </dgm:t>
    </dgm:pt>
    <dgm:pt modelId="{7547A957-0CC8-49A1-8257-EBCBA724B558}" type="sibTrans" cxnId="{61788E27-88C5-4D26-94C2-E9D1EE977FCC}">
      <dgm:prSet/>
      <dgm:spPr/>
      <dgm:t>
        <a:bodyPr/>
        <a:lstStyle/>
        <a:p>
          <a:endParaRPr lang="es-EC"/>
        </a:p>
      </dgm:t>
    </dgm:pt>
    <dgm:pt modelId="{661C1301-3764-49FA-B6CE-2DDE57D356F3}">
      <dgm:prSet phldrT="[Texto]" custT="1"/>
      <dgm:spPr/>
      <dgm:t>
        <a:bodyPr/>
        <a:lstStyle/>
        <a:p>
          <a:r>
            <a:rPr lang="es-EC" sz="1400" dirty="0"/>
            <a:t>Fortalecimiento de Capacitaciones</a:t>
          </a:r>
        </a:p>
      </dgm:t>
    </dgm:pt>
    <dgm:pt modelId="{03098570-99ED-4AAE-B328-34B967FD7CEB}" type="parTrans" cxnId="{67B2EB85-994E-43AA-84E0-F42D5AF6C60C}">
      <dgm:prSet/>
      <dgm:spPr/>
      <dgm:t>
        <a:bodyPr/>
        <a:lstStyle/>
        <a:p>
          <a:endParaRPr lang="es-EC"/>
        </a:p>
      </dgm:t>
    </dgm:pt>
    <dgm:pt modelId="{7C382BBD-153E-4D82-8862-B748262B0507}" type="sibTrans" cxnId="{67B2EB85-994E-43AA-84E0-F42D5AF6C60C}">
      <dgm:prSet/>
      <dgm:spPr/>
      <dgm:t>
        <a:bodyPr/>
        <a:lstStyle/>
        <a:p>
          <a:endParaRPr lang="es-EC"/>
        </a:p>
      </dgm:t>
    </dgm:pt>
    <dgm:pt modelId="{F4961D2C-590C-48AF-BAFF-C61AFCD61EAB}">
      <dgm:prSet phldrT="[Texto]" custT="1"/>
      <dgm:spPr/>
      <dgm:t>
        <a:bodyPr/>
        <a:lstStyle/>
        <a:p>
          <a:r>
            <a:rPr lang="es-EC" sz="1400" dirty="0"/>
            <a:t>Acceso a Mercados</a:t>
          </a:r>
        </a:p>
      </dgm:t>
    </dgm:pt>
    <dgm:pt modelId="{65BF4E02-3A0E-481C-BE2E-A23CB3EB66DE}" type="parTrans" cxnId="{E3BC7ED4-3A03-45DA-9E61-3D1DA2930817}">
      <dgm:prSet/>
      <dgm:spPr/>
      <dgm:t>
        <a:bodyPr/>
        <a:lstStyle/>
        <a:p>
          <a:endParaRPr lang="es-EC"/>
        </a:p>
      </dgm:t>
    </dgm:pt>
    <dgm:pt modelId="{ECFB3289-8C12-4C64-BD90-0ED1FD3B7FE7}" type="sibTrans" cxnId="{E3BC7ED4-3A03-45DA-9E61-3D1DA2930817}">
      <dgm:prSet/>
      <dgm:spPr/>
      <dgm:t>
        <a:bodyPr/>
        <a:lstStyle/>
        <a:p>
          <a:endParaRPr lang="es-EC"/>
        </a:p>
      </dgm:t>
    </dgm:pt>
    <dgm:pt modelId="{F7E02FD5-9AEF-4F74-A9F5-86D366F38AE3}" type="pres">
      <dgm:prSet presAssocID="{E5225D18-271D-4324-971B-0736A52ED4E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6CBCD0F-79CC-4F06-8DC8-2D4C4A7FFE38}" type="pres">
      <dgm:prSet presAssocID="{A9177218-86C9-497E-8205-93C9D375C503}" presName="centerShape" presStyleLbl="node0" presStyleIdx="0" presStyleCnt="1"/>
      <dgm:spPr/>
      <dgm:t>
        <a:bodyPr/>
        <a:lstStyle/>
        <a:p>
          <a:endParaRPr lang="es-ES"/>
        </a:p>
      </dgm:t>
    </dgm:pt>
    <dgm:pt modelId="{AB22F900-0A37-488F-BEB9-7353CDE78C8E}" type="pres">
      <dgm:prSet presAssocID="{EB8AEC13-5BB5-49CF-B541-CCF066B3D4FE}" presName="parTrans" presStyleLbl="sibTrans2D1" presStyleIdx="0" presStyleCnt="3"/>
      <dgm:spPr/>
      <dgm:t>
        <a:bodyPr/>
        <a:lstStyle/>
        <a:p>
          <a:endParaRPr lang="es-ES"/>
        </a:p>
      </dgm:t>
    </dgm:pt>
    <dgm:pt modelId="{3717E8A2-8DEE-4BDC-BB37-0525AE6BD92D}" type="pres">
      <dgm:prSet presAssocID="{EB8AEC13-5BB5-49CF-B541-CCF066B3D4FE}" presName="connectorText" presStyleLbl="sibTrans2D1" presStyleIdx="0" presStyleCnt="3"/>
      <dgm:spPr/>
      <dgm:t>
        <a:bodyPr/>
        <a:lstStyle/>
        <a:p>
          <a:endParaRPr lang="es-ES"/>
        </a:p>
      </dgm:t>
    </dgm:pt>
    <dgm:pt modelId="{960F2B1D-94FE-4258-912F-964C615CB6FC}" type="pres">
      <dgm:prSet presAssocID="{9931E5A8-BCC9-45AF-AF32-06488029F404}" presName="node" presStyleLbl="node1" presStyleIdx="0" presStyleCnt="3" custScaleX="14370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312F0B7-CC9C-4FB3-BB73-0B27DDE61BE5}" type="pres">
      <dgm:prSet presAssocID="{03098570-99ED-4AAE-B328-34B967FD7CEB}" presName="parTrans" presStyleLbl="sibTrans2D1" presStyleIdx="1" presStyleCnt="3"/>
      <dgm:spPr/>
      <dgm:t>
        <a:bodyPr/>
        <a:lstStyle/>
        <a:p>
          <a:endParaRPr lang="es-ES"/>
        </a:p>
      </dgm:t>
    </dgm:pt>
    <dgm:pt modelId="{EA54D4A7-F48D-40CD-BE77-52DBE8E7B65F}" type="pres">
      <dgm:prSet presAssocID="{03098570-99ED-4AAE-B328-34B967FD7CEB}" presName="connectorText" presStyleLbl="sibTrans2D1" presStyleIdx="1" presStyleCnt="3"/>
      <dgm:spPr/>
      <dgm:t>
        <a:bodyPr/>
        <a:lstStyle/>
        <a:p>
          <a:endParaRPr lang="es-ES"/>
        </a:p>
      </dgm:t>
    </dgm:pt>
    <dgm:pt modelId="{7654E377-E954-476A-95FB-540084101C07}" type="pres">
      <dgm:prSet presAssocID="{661C1301-3764-49FA-B6CE-2DDE57D356F3}" presName="node" presStyleLbl="node1" presStyleIdx="1" presStyleCnt="3" custScaleX="14370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514FE16-8787-4DEF-96DD-C254993DF0F6}" type="pres">
      <dgm:prSet presAssocID="{65BF4E02-3A0E-481C-BE2E-A23CB3EB66DE}" presName="parTrans" presStyleLbl="sibTrans2D1" presStyleIdx="2" presStyleCnt="3"/>
      <dgm:spPr/>
      <dgm:t>
        <a:bodyPr/>
        <a:lstStyle/>
        <a:p>
          <a:endParaRPr lang="es-ES"/>
        </a:p>
      </dgm:t>
    </dgm:pt>
    <dgm:pt modelId="{DDA14B48-3409-4396-8AF7-6BB9D519DE63}" type="pres">
      <dgm:prSet presAssocID="{65BF4E02-3A0E-481C-BE2E-A23CB3EB66DE}" presName="connectorText" presStyleLbl="sibTrans2D1" presStyleIdx="2" presStyleCnt="3"/>
      <dgm:spPr/>
      <dgm:t>
        <a:bodyPr/>
        <a:lstStyle/>
        <a:p>
          <a:endParaRPr lang="es-ES"/>
        </a:p>
      </dgm:t>
    </dgm:pt>
    <dgm:pt modelId="{E2D42020-ACAE-4996-843B-8BD9A09C8F0F}" type="pres">
      <dgm:prSet presAssocID="{F4961D2C-590C-48AF-BAFF-C61AFCD61EAB}" presName="node" presStyleLbl="node1" presStyleIdx="2" presStyleCnt="3" custScaleX="14370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B092AA5-9F2B-4A1B-B174-EADF8F00A13B}" type="presOf" srcId="{F4961D2C-590C-48AF-BAFF-C61AFCD61EAB}" destId="{E2D42020-ACAE-4996-843B-8BD9A09C8F0F}" srcOrd="0" destOrd="0" presId="urn:microsoft.com/office/officeart/2005/8/layout/radial5"/>
    <dgm:cxn modelId="{5E8E9F77-9EE4-4831-A4CC-DA03F86A1157}" type="presOf" srcId="{EB8AEC13-5BB5-49CF-B541-CCF066B3D4FE}" destId="{3717E8A2-8DEE-4BDC-BB37-0525AE6BD92D}" srcOrd="1" destOrd="0" presId="urn:microsoft.com/office/officeart/2005/8/layout/radial5"/>
    <dgm:cxn modelId="{AD359667-4B9F-4DD0-9F05-456C6D840372}" srcId="{E5225D18-271D-4324-971B-0736A52ED4E1}" destId="{A9177218-86C9-497E-8205-93C9D375C503}" srcOrd="0" destOrd="0" parTransId="{AED96299-FCBD-4D4E-97F8-121B35A8017A}" sibTransId="{B252F3D1-6140-477F-B951-F4F65C6CF215}"/>
    <dgm:cxn modelId="{7DF93E08-EDBB-4B5F-BD3C-9046D1459306}" type="presOf" srcId="{EB8AEC13-5BB5-49CF-B541-CCF066B3D4FE}" destId="{AB22F900-0A37-488F-BEB9-7353CDE78C8E}" srcOrd="0" destOrd="0" presId="urn:microsoft.com/office/officeart/2005/8/layout/radial5"/>
    <dgm:cxn modelId="{7E6E3073-763B-4964-A2C7-1BA03CDC719A}" type="presOf" srcId="{65BF4E02-3A0E-481C-BE2E-A23CB3EB66DE}" destId="{DDA14B48-3409-4396-8AF7-6BB9D519DE63}" srcOrd="1" destOrd="0" presId="urn:microsoft.com/office/officeart/2005/8/layout/radial5"/>
    <dgm:cxn modelId="{E3BC7ED4-3A03-45DA-9E61-3D1DA2930817}" srcId="{A9177218-86C9-497E-8205-93C9D375C503}" destId="{F4961D2C-590C-48AF-BAFF-C61AFCD61EAB}" srcOrd="2" destOrd="0" parTransId="{65BF4E02-3A0E-481C-BE2E-A23CB3EB66DE}" sibTransId="{ECFB3289-8C12-4C64-BD90-0ED1FD3B7FE7}"/>
    <dgm:cxn modelId="{61788E27-88C5-4D26-94C2-E9D1EE977FCC}" srcId="{A9177218-86C9-497E-8205-93C9D375C503}" destId="{9931E5A8-BCC9-45AF-AF32-06488029F404}" srcOrd="0" destOrd="0" parTransId="{EB8AEC13-5BB5-49CF-B541-CCF066B3D4FE}" sibTransId="{7547A957-0CC8-49A1-8257-EBCBA724B558}"/>
    <dgm:cxn modelId="{74F12538-89CC-4E65-A635-BAE0C6302DA1}" type="presOf" srcId="{661C1301-3764-49FA-B6CE-2DDE57D356F3}" destId="{7654E377-E954-476A-95FB-540084101C07}" srcOrd="0" destOrd="0" presId="urn:microsoft.com/office/officeart/2005/8/layout/radial5"/>
    <dgm:cxn modelId="{BAC8B62A-54C9-4758-AF2E-25840754C747}" type="presOf" srcId="{03098570-99ED-4AAE-B328-34B967FD7CEB}" destId="{EA54D4A7-F48D-40CD-BE77-52DBE8E7B65F}" srcOrd="1" destOrd="0" presId="urn:microsoft.com/office/officeart/2005/8/layout/radial5"/>
    <dgm:cxn modelId="{67B2EB85-994E-43AA-84E0-F42D5AF6C60C}" srcId="{A9177218-86C9-497E-8205-93C9D375C503}" destId="{661C1301-3764-49FA-B6CE-2DDE57D356F3}" srcOrd="1" destOrd="0" parTransId="{03098570-99ED-4AAE-B328-34B967FD7CEB}" sibTransId="{7C382BBD-153E-4D82-8862-B748262B0507}"/>
    <dgm:cxn modelId="{152C61DE-3F0E-400A-BFC5-5DEBE22A7B0B}" type="presOf" srcId="{A9177218-86C9-497E-8205-93C9D375C503}" destId="{26CBCD0F-79CC-4F06-8DC8-2D4C4A7FFE38}" srcOrd="0" destOrd="0" presId="urn:microsoft.com/office/officeart/2005/8/layout/radial5"/>
    <dgm:cxn modelId="{C50DC310-5AA2-48E6-838E-AE689660AEC7}" type="presOf" srcId="{9931E5A8-BCC9-45AF-AF32-06488029F404}" destId="{960F2B1D-94FE-4258-912F-964C615CB6FC}" srcOrd="0" destOrd="0" presId="urn:microsoft.com/office/officeart/2005/8/layout/radial5"/>
    <dgm:cxn modelId="{573160AA-A2B8-4E5C-916A-F20EC39EF7AD}" type="presOf" srcId="{65BF4E02-3A0E-481C-BE2E-A23CB3EB66DE}" destId="{9514FE16-8787-4DEF-96DD-C254993DF0F6}" srcOrd="0" destOrd="0" presId="urn:microsoft.com/office/officeart/2005/8/layout/radial5"/>
    <dgm:cxn modelId="{4068AAAC-0F92-4BA1-80C5-D331914FC5D9}" type="presOf" srcId="{03098570-99ED-4AAE-B328-34B967FD7CEB}" destId="{5312F0B7-CC9C-4FB3-BB73-0B27DDE61BE5}" srcOrd="0" destOrd="0" presId="urn:microsoft.com/office/officeart/2005/8/layout/radial5"/>
    <dgm:cxn modelId="{71D91015-655F-4F17-BF77-A0245E998A9F}" type="presOf" srcId="{E5225D18-271D-4324-971B-0736A52ED4E1}" destId="{F7E02FD5-9AEF-4F74-A9F5-86D366F38AE3}" srcOrd="0" destOrd="0" presId="urn:microsoft.com/office/officeart/2005/8/layout/radial5"/>
    <dgm:cxn modelId="{20A023EE-D69E-4FBA-B993-F22172C9F9CD}" type="presParOf" srcId="{F7E02FD5-9AEF-4F74-A9F5-86D366F38AE3}" destId="{26CBCD0F-79CC-4F06-8DC8-2D4C4A7FFE38}" srcOrd="0" destOrd="0" presId="urn:microsoft.com/office/officeart/2005/8/layout/radial5"/>
    <dgm:cxn modelId="{B0DBA724-795F-4956-AB53-6B8FFAE6B771}" type="presParOf" srcId="{F7E02FD5-9AEF-4F74-A9F5-86D366F38AE3}" destId="{AB22F900-0A37-488F-BEB9-7353CDE78C8E}" srcOrd="1" destOrd="0" presId="urn:microsoft.com/office/officeart/2005/8/layout/radial5"/>
    <dgm:cxn modelId="{41C852A3-2DA2-40C6-A77C-5DF67B3F3D98}" type="presParOf" srcId="{AB22F900-0A37-488F-BEB9-7353CDE78C8E}" destId="{3717E8A2-8DEE-4BDC-BB37-0525AE6BD92D}" srcOrd="0" destOrd="0" presId="urn:microsoft.com/office/officeart/2005/8/layout/radial5"/>
    <dgm:cxn modelId="{D0D75134-4FEE-4BF0-BF0B-CF466750A6A3}" type="presParOf" srcId="{F7E02FD5-9AEF-4F74-A9F5-86D366F38AE3}" destId="{960F2B1D-94FE-4258-912F-964C615CB6FC}" srcOrd="2" destOrd="0" presId="urn:microsoft.com/office/officeart/2005/8/layout/radial5"/>
    <dgm:cxn modelId="{6EEE3FE8-EF9B-4FE7-9819-E56E5B49EADB}" type="presParOf" srcId="{F7E02FD5-9AEF-4F74-A9F5-86D366F38AE3}" destId="{5312F0B7-CC9C-4FB3-BB73-0B27DDE61BE5}" srcOrd="3" destOrd="0" presId="urn:microsoft.com/office/officeart/2005/8/layout/radial5"/>
    <dgm:cxn modelId="{DA89D390-6E2C-442D-9A2A-81067FCD2032}" type="presParOf" srcId="{5312F0B7-CC9C-4FB3-BB73-0B27DDE61BE5}" destId="{EA54D4A7-F48D-40CD-BE77-52DBE8E7B65F}" srcOrd="0" destOrd="0" presId="urn:microsoft.com/office/officeart/2005/8/layout/radial5"/>
    <dgm:cxn modelId="{4CE8A6F8-DBC4-4889-A119-C37A5CAB266E}" type="presParOf" srcId="{F7E02FD5-9AEF-4F74-A9F5-86D366F38AE3}" destId="{7654E377-E954-476A-95FB-540084101C07}" srcOrd="4" destOrd="0" presId="urn:microsoft.com/office/officeart/2005/8/layout/radial5"/>
    <dgm:cxn modelId="{90ACC2FC-C246-4B1B-951E-2BAC5FBDA099}" type="presParOf" srcId="{F7E02FD5-9AEF-4F74-A9F5-86D366F38AE3}" destId="{9514FE16-8787-4DEF-96DD-C254993DF0F6}" srcOrd="5" destOrd="0" presId="urn:microsoft.com/office/officeart/2005/8/layout/radial5"/>
    <dgm:cxn modelId="{C364C12C-A18C-4978-A091-BFAE058AC557}" type="presParOf" srcId="{9514FE16-8787-4DEF-96DD-C254993DF0F6}" destId="{DDA14B48-3409-4396-8AF7-6BB9D519DE63}" srcOrd="0" destOrd="0" presId="urn:microsoft.com/office/officeart/2005/8/layout/radial5"/>
    <dgm:cxn modelId="{A58994ED-FD67-48A9-81B9-705C8638C2AF}" type="presParOf" srcId="{F7E02FD5-9AEF-4F74-A9F5-86D366F38AE3}" destId="{E2D42020-ACAE-4996-843B-8BD9A09C8F0F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352095-5E55-4FE5-A899-15FF37CDC525}" type="datetimeFigureOut">
              <a:rPr lang="es-EC" smtClean="0"/>
              <a:t>29/9/2021</a:t>
            </a:fld>
            <a:endParaRPr lang="es-EC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CDB9A7-67C1-4DCF-AF36-7105D4DF7CB5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008947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Marcador de nota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s-EC" altLang="es-EC"/>
              <a:t>CONTENIDO: DIAGRAMACIÓN DE DIAPOSITIVA LIBRE</a:t>
            </a:r>
          </a:p>
        </p:txBody>
      </p:sp>
      <p:sp>
        <p:nvSpPr>
          <p:cNvPr id="8196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95E8853-B6B5-46B8-A0CE-C0C86601AD6D}" type="slidenum">
              <a:rPr lang="es-EC" altLang="es-EC"/>
              <a:pPr/>
              <a:t>3</a:t>
            </a:fld>
            <a:endParaRPr lang="es-EC" altLang="es-EC"/>
          </a:p>
        </p:txBody>
      </p:sp>
    </p:spTree>
    <p:extLst>
      <p:ext uri="{BB962C8B-B14F-4D97-AF65-F5344CB8AC3E}">
        <p14:creationId xmlns:p14="http://schemas.microsoft.com/office/powerpoint/2010/main" val="941498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5695E7D-511C-4B5A-A783-64C2C5AF9E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D4B3B83C-4055-4001-9CFB-32668DD1E9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419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E9672CD-E481-4F74-93E6-758A26C51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29/9/2021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4A1FC17-6EF3-4493-B401-4975C2972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4914B4C-ED1E-4BDF-8150-3C7446689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56445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8676322-3FC5-487B-A551-D77B81E03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9F95793-5BC9-4A8D-A41F-B2CF65B808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F710C13-767A-40DB-9B48-977104AEE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29/9/2021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497B6A7-FBF2-472E-A1DF-5059D4303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F26F984-01C6-4215-9F40-AC3626639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3774511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8681E094-7216-4B9F-BF28-91851A444D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0B6493B-2C49-468A-9013-907ACE4E45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BB4C1BC-2BA5-4AE2-A04C-E43A49355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29/9/2021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2523466-0DFD-4522-B5CD-EA4ADECB9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0101747-4F28-46C8-8ED6-CC6D4885F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393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A339F7D-F6F0-4780-9834-FE8A8E386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5A4F7E4-88C3-410A-A8A8-D2B6A567A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7D5F37C-6C90-4833-B523-81457ECD0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29/9/2021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20C9B53-8092-4D57-9E60-B9D03704D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566ED3A-4154-4859-B345-3202D1976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480632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D37B9A-4DE4-49CB-B648-E5F99CA0B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08C3F10-0AE5-4139-86E0-F0AD48906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2868265-826C-42DD-BC07-862DFFE47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29/9/2021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26D6A57-62D7-4AFA-B186-7CC66B2C3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06C4853-61A3-417F-B146-5B26845C7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569253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D8317DA-8151-485C-813A-5B163B7CE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6445CE6-5E82-44E2-97D3-D6FE3556DD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CCBC45E-012D-40FA-9DDE-DC34E539EE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D654D97-5855-4E18-A0A4-4AB2E6327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29/9/2021</a:t>
            </a:fld>
            <a:endParaRPr lang="es-419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664C0F8-A005-4D2F-990A-48FD047EE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610F3E8-03B8-48A7-8A36-870F9CBD3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471335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53244CA-EEC2-4E2C-A865-FB702C261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F526DBC-2E63-470F-B605-66F94402A6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BDCD43E3-6773-4CFD-8373-9E99CA6E73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793C65BF-B126-4EEF-8AF4-1DFBA2D306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1A8B0061-B04E-442C-BBC2-2253C93912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2FE47E20-28CF-438E-86EE-7F1BC9A37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29/9/2021</a:t>
            </a:fld>
            <a:endParaRPr lang="es-419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DA1A1A89-0A55-4223-BB6B-DD7830D18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DFE3EFA6-EEFB-4E74-8177-51362DE9B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977306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596846-6EFA-486D-958E-009A68523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F36335CD-D984-40FC-ABDE-F4F519312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29/9/2021</a:t>
            </a:fld>
            <a:endParaRPr lang="es-419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50FFAA6-9CF6-479C-A2BC-7D899BA15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C6BC32D-2F2C-4F86-83F4-2422F7DD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810491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046E7EEA-A64C-4998-AB67-483204410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29/9/2021</a:t>
            </a:fld>
            <a:endParaRPr lang="es-419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B84711E9-1FE7-46FB-8E4A-E33A7154B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2288DD9-458C-4280-8A45-888C26EDA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456833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F032F54-94D8-4F68-806E-F318E0C16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151DA9D-DBF0-440E-94C3-0EFB82059D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2AE564D-B085-44A9-B445-E0AB70EF29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280FD8D-5354-4B68-A633-A45EBBBF1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29/9/2021</a:t>
            </a:fld>
            <a:endParaRPr lang="es-419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0CAF989-BBEE-46D9-A451-820D7A47E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67BE24D-82B8-45A6-A3E0-8BF1D53F3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340040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1D42EE0-044A-4FE4-A923-B2FCF6414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90D3070-870B-4115-8113-0731297623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419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B4A37B2-174E-4011-9DAF-C5440BBF7F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F3AC651-A9CC-48BB-9DE7-765219A15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29/9/2021</a:t>
            </a:fld>
            <a:endParaRPr lang="es-419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A16EC49-F556-4EF1-8FCF-B742578F3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1698A614-8FE0-43A6-90FC-4CA924F1F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914705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5D0CF5AF-9B40-4AC3-9848-1A642FDDA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F01BC3F-1F3B-4E9A-BFCF-35173F1116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8249445-F2EF-4C7C-AB19-C424FF93CA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C50ED-98CE-49D1-8042-A650E505DD7F}" type="datetimeFigureOut">
              <a:rPr lang="es-419" smtClean="0"/>
              <a:t>29/9/2021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9404DA4-7323-4128-B2F9-BE86EA2888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F4A45E-24FB-448F-8774-4EA033E5E2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692607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419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bit.ly/3td1JoT" TargetMode="Externa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hyperlink" Target="https://bit.ly/3td1JoT" TargetMode="Externa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bit.ly/3td1JoT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12" Type="http://schemas.openxmlformats.org/officeDocument/2006/relationships/image" Target="../media/image12.sv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7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10.sv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hyperlink" Target="https://bit.ly/3td1JoT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bit.ly/3td1JoT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bit.ly/3td1JoT" TargetMode="External"/><Relationship Id="rId3" Type="http://schemas.openxmlformats.org/officeDocument/2006/relationships/image" Target="../media/image3.png"/><Relationship Id="rId7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4.png"/><Relationship Id="rId4" Type="http://schemas.openxmlformats.org/officeDocument/2006/relationships/image" Target="../media/image4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7.xml"/><Relationship Id="rId4" Type="http://schemas.openxmlformats.org/officeDocument/2006/relationships/hyperlink" Target="https://bit.ly/3td1JoT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bit.ly/3td1JoT" TargetMode="Externa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chart" Target="../charts/chart10.xml"/><Relationship Id="rId7" Type="http://schemas.openxmlformats.org/officeDocument/2006/relationships/image" Target="../media/image4.pn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hyperlink" Target="https://bit.ly/3td1JoT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bit.ly/3td1JoT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info.inclusion.gob.ec/index.php/ejes-transversales-estudios/2020-estudios-et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DB21A24-F6D5-4380-913E-E729A5EFAB7A}"/>
              </a:ext>
            </a:extLst>
          </p:cNvPr>
          <p:cNvSpPr txBox="1"/>
          <p:nvPr/>
        </p:nvSpPr>
        <p:spPr>
          <a:xfrm>
            <a:off x="4391247" y="2761128"/>
            <a:ext cx="74824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C" sz="3200" b="1" dirty="0">
                <a:effectLst/>
                <a:ea typeface="Calibri" panose="020F0502020204030204" pitchFamily="34" charset="0"/>
              </a:rPr>
              <a:t>CARACTERIZACIÓN Y CONTEXTUALIZACIÓN </a:t>
            </a:r>
          </a:p>
          <a:p>
            <a:pPr algn="r"/>
            <a:r>
              <a:rPr lang="es-EC" sz="3200" b="1" dirty="0">
                <a:effectLst/>
                <a:ea typeface="Calibri" panose="020F0502020204030204" pitchFamily="34" charset="0"/>
              </a:rPr>
              <a:t>DE LA MUJER USUARIA DEL </a:t>
            </a:r>
          </a:p>
          <a:p>
            <a:pPr algn="r"/>
            <a:r>
              <a:rPr lang="es-EC" sz="3200" b="1" dirty="0">
                <a:effectLst/>
                <a:ea typeface="Calibri" panose="020F0502020204030204" pitchFamily="34" charset="0"/>
              </a:rPr>
              <a:t>CRÉDITO DE DESARROLLO HUMANO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E0952997-9ACD-4D28-B6FB-0B6702EE9946}"/>
              </a:ext>
            </a:extLst>
          </p:cNvPr>
          <p:cNvSpPr txBox="1"/>
          <p:nvPr/>
        </p:nvSpPr>
        <p:spPr>
          <a:xfrm>
            <a:off x="5542576" y="4594952"/>
            <a:ext cx="633109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419" sz="2800" dirty="0"/>
              <a:t>Ángeles Zambrano</a:t>
            </a:r>
          </a:p>
          <a:p>
            <a:pPr algn="r"/>
            <a:r>
              <a:rPr lang="es-419" sz="2800" dirty="0"/>
              <a:t>DIRECCIÓN DE EMPRENDIMIENTOS</a:t>
            </a:r>
          </a:p>
          <a:p>
            <a:pPr algn="r"/>
            <a:r>
              <a:rPr lang="es-419" sz="2800" dirty="0"/>
              <a:t>Ministerio de Inclusión Económica y Social</a:t>
            </a:r>
          </a:p>
        </p:txBody>
      </p:sp>
    </p:spTree>
    <p:extLst>
      <p:ext uri="{BB962C8B-B14F-4D97-AF65-F5344CB8AC3E}">
        <p14:creationId xmlns:p14="http://schemas.microsoft.com/office/powerpoint/2010/main" val="40258528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xmlns="" id="{D40FD971-D756-4553-A0FC-22F02D789CB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2602958"/>
              </p:ext>
            </p:extLst>
          </p:nvPr>
        </p:nvGraphicFramePr>
        <p:xfrm>
          <a:off x="0" y="909262"/>
          <a:ext cx="12192000" cy="51138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21">
            <a:extLst>
              <a:ext uri="{FF2B5EF4-FFF2-40B4-BE49-F238E27FC236}">
                <a16:creationId xmlns:a16="http://schemas.microsoft.com/office/drawing/2014/main" xmlns="" id="{3FC761F6-EF7F-4DB1-8F9B-E5B31CFF5789}"/>
              </a:ext>
            </a:extLst>
          </p:cNvPr>
          <p:cNvSpPr txBox="1"/>
          <p:nvPr/>
        </p:nvSpPr>
        <p:spPr>
          <a:xfrm>
            <a:off x="0" y="386042"/>
            <a:ext cx="701355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419" sz="2800" b="1" dirty="0">
                <a:solidFill>
                  <a:srgbClr val="1F4E79"/>
                </a:solidFill>
              </a:rPr>
              <a:t>Evolución CDH MUJER RURAL</a:t>
            </a:r>
            <a:endParaRPr lang="es-419" sz="2400" dirty="0">
              <a:solidFill>
                <a:srgbClr val="1F4E79"/>
              </a:solidFill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53ABB53A-656C-48E7-9013-BAE25D82877C}"/>
              </a:ext>
            </a:extLst>
          </p:cNvPr>
          <p:cNvSpPr txBox="1"/>
          <p:nvPr/>
        </p:nvSpPr>
        <p:spPr>
          <a:xfrm>
            <a:off x="125105" y="6023111"/>
            <a:ext cx="4968157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900" b="1" dirty="0"/>
              <a:t>Corte a Julio 2021, monto de CDH entregados.</a:t>
            </a:r>
            <a:endParaRPr lang="es-EC" sz="900" b="1" dirty="0"/>
          </a:p>
          <a:p>
            <a:r>
              <a:rPr lang="es-EC" sz="900" b="1" dirty="0"/>
              <a:t>Fuente: </a:t>
            </a:r>
            <a:r>
              <a:rPr lang="es-EC" sz="900" b="1" dirty="0">
                <a:hlinkClick r:id="rId3"/>
              </a:rPr>
              <a:t>https://bit.ly/3td1JoT</a:t>
            </a:r>
            <a:r>
              <a:rPr lang="es-EC" sz="900" b="1" dirty="0"/>
              <a:t>.</a:t>
            </a:r>
          </a:p>
          <a:p>
            <a:r>
              <a:rPr lang="es-EC" sz="900" b="1" dirty="0"/>
              <a:t>Elaborado: Subsecretaría de Emprendimiento y Gestión del Conocimiento.</a:t>
            </a:r>
          </a:p>
        </p:txBody>
      </p:sp>
    </p:spTree>
    <p:extLst>
      <p:ext uri="{BB962C8B-B14F-4D97-AF65-F5344CB8AC3E}">
        <p14:creationId xmlns:p14="http://schemas.microsoft.com/office/powerpoint/2010/main" val="21472017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xmlns="" id="{AAE0BBE0-AD46-4836-A258-C862DFD634FF}"/>
              </a:ext>
            </a:extLst>
          </p:cNvPr>
          <p:cNvSpPr txBox="1"/>
          <p:nvPr/>
        </p:nvSpPr>
        <p:spPr>
          <a:xfrm>
            <a:off x="298862" y="6328273"/>
            <a:ext cx="49681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sz="900" b="1" dirty="0"/>
              <a:t>Fuente: </a:t>
            </a:r>
            <a:r>
              <a:rPr lang="es-EC" sz="900" b="1" dirty="0">
                <a:hlinkClick r:id="rId2"/>
              </a:rPr>
              <a:t>https://bit.ly/3td1JoT</a:t>
            </a:r>
            <a:endParaRPr lang="es-EC" sz="900" b="1" dirty="0"/>
          </a:p>
          <a:p>
            <a:r>
              <a:rPr lang="es-EC" sz="900" b="1" dirty="0"/>
              <a:t>Elaborado: Subsecretaría de Emprendimiento y Gestión del Conocimiento</a:t>
            </a:r>
          </a:p>
        </p:txBody>
      </p:sp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xmlns="" id="{6B781755-D60B-4C56-905A-873AFE5AD71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7897787"/>
              </p:ext>
            </p:extLst>
          </p:nvPr>
        </p:nvGraphicFramePr>
        <p:xfrm>
          <a:off x="6096000" y="2449187"/>
          <a:ext cx="6096000" cy="27727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xmlns="" id="{4BA5A510-3DE0-4985-BC57-2FA51F3EF6D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1022419"/>
              </p:ext>
            </p:extLst>
          </p:nvPr>
        </p:nvGraphicFramePr>
        <p:xfrm>
          <a:off x="-43953" y="2330601"/>
          <a:ext cx="5653785" cy="30099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TextBox 8">
            <a:extLst>
              <a:ext uri="{FF2B5EF4-FFF2-40B4-BE49-F238E27FC236}">
                <a16:creationId xmlns:a16="http://schemas.microsoft.com/office/drawing/2014/main" xmlns="" id="{896AB5C7-7E22-42D2-AB68-85364876F40C}"/>
              </a:ext>
            </a:extLst>
          </p:cNvPr>
          <p:cNvSpPr txBox="1"/>
          <p:nvPr/>
        </p:nvSpPr>
        <p:spPr>
          <a:xfrm>
            <a:off x="-1" y="430543"/>
            <a:ext cx="85672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Caracterización población receptora CDH: MUJER RURAL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xmlns="" id="{69DDAE3B-890B-465C-ACCA-6242CB318448}"/>
              </a:ext>
            </a:extLst>
          </p:cNvPr>
          <p:cNvSpPr txBox="1"/>
          <p:nvPr/>
        </p:nvSpPr>
        <p:spPr>
          <a:xfrm>
            <a:off x="1999642" y="1811908"/>
            <a:ext cx="2150950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rtl="0">
              <a:defRPr sz="2128" b="1" i="0" u="none" strike="noStrike" kern="1200" baseline="0">
                <a:solidFill>
                  <a:srgbClr val="44546A"/>
                </a:solidFill>
                <a:latin typeface="+mn-lt"/>
                <a:ea typeface="+mn-ea"/>
                <a:cs typeface="+mn-cs"/>
              </a:defRPr>
            </a:pPr>
            <a:r>
              <a:rPr lang="es-EC" sz="2000" dirty="0">
                <a:solidFill>
                  <a:schemeClr val="bg1"/>
                </a:solidFill>
              </a:rPr>
              <a:t>Tipo de Subsidio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xmlns="" id="{69DDAE3B-890B-465C-ACCA-6242CB318448}"/>
              </a:ext>
            </a:extLst>
          </p:cNvPr>
          <p:cNvSpPr txBox="1"/>
          <p:nvPr/>
        </p:nvSpPr>
        <p:spPr>
          <a:xfrm>
            <a:off x="8035742" y="1811908"/>
            <a:ext cx="2748407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rtl="0">
              <a:defRPr sz="2128" b="1" i="0" u="none" strike="noStrike" kern="1200" baseline="0">
                <a:solidFill>
                  <a:srgbClr val="44546A"/>
                </a:solidFill>
                <a:latin typeface="+mn-lt"/>
                <a:ea typeface="+mn-ea"/>
                <a:cs typeface="+mn-cs"/>
              </a:defRPr>
            </a:pPr>
            <a:r>
              <a:rPr lang="es-MX" sz="2000" dirty="0">
                <a:solidFill>
                  <a:schemeClr val="bg1"/>
                </a:solidFill>
              </a:rPr>
              <a:t>Actividad Económica</a:t>
            </a:r>
            <a:endParaRPr lang="es-EC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5357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áfico 9">
            <a:extLst>
              <a:ext uri="{FF2B5EF4-FFF2-40B4-BE49-F238E27FC236}">
                <a16:creationId xmlns:a16="http://schemas.microsoft.com/office/drawing/2014/main" xmlns="" id="{603CDB88-D5EB-4FFA-AA80-7746CE5C685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1256121"/>
              </p:ext>
            </p:extLst>
          </p:nvPr>
        </p:nvGraphicFramePr>
        <p:xfrm>
          <a:off x="6268120" y="2244713"/>
          <a:ext cx="4880435" cy="28942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Gráfico 12">
            <a:extLst>
              <a:ext uri="{FF2B5EF4-FFF2-40B4-BE49-F238E27FC236}">
                <a16:creationId xmlns:a16="http://schemas.microsoft.com/office/drawing/2014/main" xmlns="" id="{5D56E3B2-A96D-47EE-BB0C-1344657AE45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7965387"/>
              </p:ext>
            </p:extLst>
          </p:nvPr>
        </p:nvGraphicFramePr>
        <p:xfrm>
          <a:off x="520930" y="2302696"/>
          <a:ext cx="5056910" cy="27782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8">
            <a:extLst>
              <a:ext uri="{FF2B5EF4-FFF2-40B4-BE49-F238E27FC236}">
                <a16:creationId xmlns:a16="http://schemas.microsoft.com/office/drawing/2014/main" xmlns="" id="{896AB5C7-7E22-42D2-AB68-85364876F40C}"/>
              </a:ext>
            </a:extLst>
          </p:cNvPr>
          <p:cNvSpPr txBox="1"/>
          <p:nvPr/>
        </p:nvSpPr>
        <p:spPr>
          <a:xfrm>
            <a:off x="-1" y="430543"/>
            <a:ext cx="85672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Caracterización población receptora CDH: MUJER RURAL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xmlns="" id="{AAE0BBE0-AD46-4836-A258-C862DFD634FF}"/>
              </a:ext>
            </a:extLst>
          </p:cNvPr>
          <p:cNvSpPr txBox="1"/>
          <p:nvPr/>
        </p:nvSpPr>
        <p:spPr>
          <a:xfrm>
            <a:off x="298862" y="6328273"/>
            <a:ext cx="49681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sz="900" b="1" dirty="0"/>
              <a:t>Fuente: </a:t>
            </a:r>
            <a:r>
              <a:rPr lang="es-EC" sz="900" b="1" dirty="0">
                <a:hlinkClick r:id="rId4"/>
              </a:rPr>
              <a:t>https://bit.ly/3td1JoT</a:t>
            </a:r>
            <a:endParaRPr lang="es-EC" sz="900" b="1" dirty="0"/>
          </a:p>
          <a:p>
            <a:r>
              <a:rPr lang="es-EC" sz="900" b="1" dirty="0"/>
              <a:t>Elaborado: Subsecretaría de Emprendimiento y Gestión del Conocimiento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xmlns="" id="{EFC87950-0E69-4927-9417-C165B5739DEC}"/>
              </a:ext>
            </a:extLst>
          </p:cNvPr>
          <p:cNvSpPr txBox="1"/>
          <p:nvPr/>
        </p:nvSpPr>
        <p:spPr>
          <a:xfrm>
            <a:off x="1783381" y="1902586"/>
            <a:ext cx="2150950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rtl="0">
              <a:defRPr sz="2128" b="1" i="0" u="none" strike="noStrike" kern="1200" baseline="0">
                <a:solidFill>
                  <a:srgbClr val="44546A"/>
                </a:solidFill>
                <a:latin typeface="+mn-lt"/>
                <a:ea typeface="+mn-ea"/>
                <a:cs typeface="+mn-cs"/>
              </a:defRPr>
            </a:pPr>
            <a:r>
              <a:rPr lang="es-EC" sz="2000" dirty="0">
                <a:solidFill>
                  <a:schemeClr val="bg1"/>
                </a:solidFill>
              </a:rPr>
              <a:t>Etnia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xmlns="" id="{0551FEDF-33F3-4BDF-BFAE-A8ABB794FA60}"/>
              </a:ext>
            </a:extLst>
          </p:cNvPr>
          <p:cNvSpPr txBox="1"/>
          <p:nvPr/>
        </p:nvSpPr>
        <p:spPr>
          <a:xfrm>
            <a:off x="7911629" y="1902586"/>
            <a:ext cx="2150950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rtl="0">
              <a:defRPr sz="2128" b="1" i="0" u="none" strike="noStrike" kern="1200" baseline="0">
                <a:solidFill>
                  <a:srgbClr val="44546A"/>
                </a:solidFill>
                <a:latin typeface="+mn-lt"/>
                <a:ea typeface="+mn-ea"/>
                <a:cs typeface="+mn-cs"/>
              </a:defRPr>
            </a:pPr>
            <a:r>
              <a:rPr lang="es-EC" sz="2000" dirty="0">
                <a:solidFill>
                  <a:schemeClr val="bg1"/>
                </a:solidFill>
              </a:rPr>
              <a:t>Grupo de Etario</a:t>
            </a:r>
          </a:p>
        </p:txBody>
      </p:sp>
    </p:spTree>
    <p:extLst>
      <p:ext uri="{BB962C8B-B14F-4D97-AF65-F5344CB8AC3E}">
        <p14:creationId xmlns:p14="http://schemas.microsoft.com/office/powerpoint/2010/main" val="31370375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8">
            <a:extLst>
              <a:ext uri="{FF2B5EF4-FFF2-40B4-BE49-F238E27FC236}">
                <a16:creationId xmlns:a16="http://schemas.microsoft.com/office/drawing/2014/main" xmlns="" id="{807E46DD-9888-4B43-8C94-C580EB018FF7}"/>
              </a:ext>
            </a:extLst>
          </p:cNvPr>
          <p:cNvSpPr txBox="1"/>
          <p:nvPr/>
        </p:nvSpPr>
        <p:spPr>
          <a:xfrm>
            <a:off x="114300" y="313667"/>
            <a:ext cx="8961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Monitoreo y Seguimiento: </a:t>
            </a:r>
            <a:r>
              <a:rPr lang="es-419" sz="2800" b="1" dirty="0" smtClean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Dimensiones </a:t>
            </a:r>
            <a:endParaRPr lang="es-419" sz="2800" b="1" dirty="0">
              <a:solidFill>
                <a:schemeClr val="accent5">
                  <a:lumMod val="50000"/>
                </a:schemeClr>
              </a:solidFill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832817"/>
              </p:ext>
            </p:extLst>
          </p:nvPr>
        </p:nvGraphicFramePr>
        <p:xfrm>
          <a:off x="586856" y="1252432"/>
          <a:ext cx="5172500" cy="4831216"/>
        </p:xfrm>
        <a:graphic>
          <a:graphicData uri="http://schemas.openxmlformats.org/drawingml/2006/table">
            <a:tbl>
              <a:tblPr>
                <a:tableStyleId>{3B4B98B0-60AC-42C2-AFA5-B58CD77FA1E5}</a:tableStyleId>
              </a:tblPr>
              <a:tblGrid>
                <a:gridCol w="1205578">
                  <a:extLst>
                    <a:ext uri="{9D8B030D-6E8A-4147-A177-3AD203B41FA5}">
                      <a16:colId xmlns:a16="http://schemas.microsoft.com/office/drawing/2014/main" xmlns="" val="2278755963"/>
                    </a:ext>
                  </a:extLst>
                </a:gridCol>
                <a:gridCol w="2984282">
                  <a:extLst>
                    <a:ext uri="{9D8B030D-6E8A-4147-A177-3AD203B41FA5}">
                      <a16:colId xmlns:a16="http://schemas.microsoft.com/office/drawing/2014/main" xmlns="" val="3405383452"/>
                    </a:ext>
                  </a:extLst>
                </a:gridCol>
                <a:gridCol w="982640">
                  <a:extLst>
                    <a:ext uri="{9D8B030D-6E8A-4147-A177-3AD203B41FA5}">
                      <a16:colId xmlns:a16="http://schemas.microsoft.com/office/drawing/2014/main" xmlns="" val="2153770039"/>
                    </a:ext>
                  </a:extLst>
                </a:gridCol>
              </a:tblGrid>
              <a:tr h="180821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C" sz="16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CÁLCULO DE SOSTENIBILIDAD</a:t>
                      </a:r>
                      <a:endParaRPr lang="es-EC" sz="16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58" marR="6458" marT="6458" marB="0" anchor="b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16191828"/>
                  </a:ext>
                </a:extLst>
              </a:tr>
              <a:tr h="180821"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6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DIMENSION</a:t>
                      </a:r>
                      <a:endParaRPr lang="es-EC" sz="16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58" marR="6458" marT="6458" marB="0" anchor="ctr"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6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PREGUNTA</a:t>
                      </a:r>
                      <a:endParaRPr lang="es-EC" sz="16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58" marR="6458" marT="6458" marB="0" anchor="ctr"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6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% Total</a:t>
                      </a:r>
                      <a:endParaRPr lang="es-EC" sz="16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58" marR="6458" marT="6458" marB="0" anchor="ctr"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36870889"/>
                  </a:ext>
                </a:extLst>
              </a:tr>
              <a:tr h="361643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C" sz="1600" u="none" strike="noStrike" dirty="0">
                          <a:effectLst/>
                        </a:rPr>
                        <a:t>ASOCIATIVA</a:t>
                      </a:r>
                      <a:endParaRPr lang="es-EC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58" marR="6458" marT="6458" marB="0" anchor="ctr"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C" sz="1600" u="none" strike="noStrike" dirty="0">
                          <a:effectLst/>
                        </a:rPr>
                        <a:t>¿Su emprendimiento se encuentra activo?</a:t>
                      </a:r>
                      <a:endParaRPr lang="es-EC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58" marR="6458" marT="6458" marB="0" anchor="ctr"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s-EC" sz="1600" u="none" strike="noStrike">
                          <a:effectLst/>
                        </a:rPr>
                        <a:t>16,67%</a:t>
                      </a:r>
                      <a:endParaRPr lang="es-EC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58" marR="6458" marT="6458" marB="0" anchor="ctr"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9997043"/>
                  </a:ext>
                </a:extLst>
              </a:tr>
              <a:tr h="502425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C" sz="1600" u="none" strike="noStrike" dirty="0">
                          <a:effectLst/>
                        </a:rPr>
                        <a:t>¿Usted está trabajando  individual o asociativa?</a:t>
                      </a:r>
                      <a:endParaRPr lang="es-EC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58" marR="6458" marT="6458" marB="0" anchor="ctr"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13782132"/>
                  </a:ext>
                </a:extLst>
              </a:tr>
              <a:tr h="337103">
                <a:tc rowSpan="4">
                  <a:txBody>
                    <a:bodyPr/>
                    <a:lstStyle/>
                    <a:p>
                      <a:pPr algn="l" fontAlgn="ctr"/>
                      <a:r>
                        <a:rPr lang="es-EC" sz="1600" u="none" strike="noStrike" dirty="0" smtClean="0">
                          <a:effectLst/>
                        </a:rPr>
                        <a:t>ECONÓMICO</a:t>
                      </a:r>
                      <a:endParaRPr lang="es-EC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58" marR="6458" marT="6458" marB="0" anchor="ctr"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C" sz="1600" u="none" strike="noStrike" dirty="0">
                          <a:effectLst/>
                        </a:rPr>
                        <a:t>Ventas del emprendimiento</a:t>
                      </a:r>
                      <a:endParaRPr lang="es-EC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58" marR="6458" marT="6458" marB="0" anchor="ctr"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4">
                  <a:txBody>
                    <a:bodyPr/>
                    <a:lstStyle/>
                    <a:p>
                      <a:pPr algn="r" fontAlgn="ctr"/>
                      <a:r>
                        <a:rPr lang="es-EC" sz="1600" u="none" strike="noStrike">
                          <a:effectLst/>
                        </a:rPr>
                        <a:t>50,00%</a:t>
                      </a:r>
                      <a:endParaRPr lang="es-EC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58" marR="6458" marT="6458" marB="0" anchor="ctr"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57944484"/>
                  </a:ext>
                </a:extLst>
              </a:tr>
              <a:tr h="542464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C" sz="1600" u="none" strike="noStrike" dirty="0">
                          <a:effectLst/>
                        </a:rPr>
                        <a:t>¿Reinvirtió en el emprendimiento en el último mes?</a:t>
                      </a:r>
                      <a:endParaRPr lang="es-EC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58" marR="6458" marT="6458" marB="0" anchor="ctr"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26637048"/>
                  </a:ext>
                </a:extLst>
              </a:tr>
              <a:tr h="180821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C" sz="1600" u="none" strike="noStrike" dirty="0">
                          <a:effectLst/>
                        </a:rPr>
                        <a:t>¿Ahorra de lo ganado?</a:t>
                      </a:r>
                      <a:endParaRPr lang="es-EC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58" marR="6458" marT="6458" marB="0" anchor="ctr"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1568395"/>
                  </a:ext>
                </a:extLst>
              </a:tr>
              <a:tr h="361643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C" sz="1600" u="none" strike="noStrike" dirty="0">
                          <a:effectLst/>
                        </a:rPr>
                        <a:t>Diferencia entre ingresos y egresos</a:t>
                      </a:r>
                      <a:endParaRPr lang="es-EC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58" marR="6458" marT="6458" marB="0" anchor="ctr"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2583308"/>
                  </a:ext>
                </a:extLst>
              </a:tr>
              <a:tr h="337103">
                <a:tc>
                  <a:txBody>
                    <a:bodyPr/>
                    <a:lstStyle/>
                    <a:p>
                      <a:pPr algn="l" fontAlgn="ctr"/>
                      <a:r>
                        <a:rPr lang="es-EC" sz="1600" u="none" strike="noStrike" dirty="0">
                          <a:effectLst/>
                        </a:rPr>
                        <a:t>AMBIENTAL</a:t>
                      </a:r>
                      <a:endParaRPr lang="es-EC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58" marR="6458" marT="6458" marB="0" anchor="ctr"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C" sz="1600" u="none" strike="noStrike" dirty="0">
                          <a:effectLst/>
                        </a:rPr>
                        <a:t>¿Qué hace con los desechos?</a:t>
                      </a:r>
                      <a:endParaRPr lang="es-EC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58" marR="6458" marT="6458" marB="0" anchor="ctr"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C" sz="1600" u="none" strike="noStrike">
                          <a:effectLst/>
                        </a:rPr>
                        <a:t>8,33%</a:t>
                      </a:r>
                      <a:endParaRPr lang="es-EC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58" marR="6458" marT="6458" marB="0" anchor="ctr"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9271721"/>
                  </a:ext>
                </a:extLst>
              </a:tr>
              <a:tr h="502425">
                <a:tc>
                  <a:txBody>
                    <a:bodyPr/>
                    <a:lstStyle/>
                    <a:p>
                      <a:pPr algn="l" fontAlgn="ctr"/>
                      <a:r>
                        <a:rPr lang="es-EC" sz="1600" u="none" strike="noStrike" dirty="0" smtClean="0">
                          <a:effectLst/>
                        </a:rPr>
                        <a:t>POLÍTICO</a:t>
                      </a:r>
                      <a:endParaRPr lang="es-EC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58" marR="6458" marT="6458" marB="0" anchor="ctr"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C" sz="1600" u="none" strike="noStrike" dirty="0">
                          <a:effectLst/>
                        </a:rPr>
                        <a:t>¿Se involucra en las acciones de su comunidad?</a:t>
                      </a:r>
                      <a:endParaRPr lang="es-EC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58" marR="6458" marT="6458" marB="0" anchor="ctr"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C" sz="1600" u="none" strike="noStrike">
                          <a:effectLst/>
                        </a:rPr>
                        <a:t>8,33%</a:t>
                      </a:r>
                      <a:endParaRPr lang="es-EC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58" marR="6458" marT="6458" marB="0" anchor="ctr"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685213789"/>
                  </a:ext>
                </a:extLst>
              </a:tr>
              <a:tr h="180821">
                <a:tc>
                  <a:txBody>
                    <a:bodyPr/>
                    <a:lstStyle/>
                    <a:p>
                      <a:pPr algn="l" fontAlgn="ctr"/>
                      <a:r>
                        <a:rPr lang="es-EC" sz="1600" u="none" strike="noStrike" dirty="0">
                          <a:effectLst/>
                        </a:rPr>
                        <a:t>SOCIAL</a:t>
                      </a:r>
                      <a:endParaRPr lang="es-EC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58" marR="6458" marT="6458" marB="0" anchor="ctr"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C" sz="1600" u="none" strike="noStrike" dirty="0" smtClean="0">
                          <a:effectLst/>
                        </a:rPr>
                        <a:t>¿Acceso</a:t>
                      </a:r>
                      <a:r>
                        <a:rPr lang="es-EC" sz="1600" u="none" strike="noStrike" baseline="0" dirty="0" smtClean="0">
                          <a:effectLst/>
                        </a:rPr>
                        <a:t> a s</a:t>
                      </a:r>
                      <a:r>
                        <a:rPr lang="es-EC" sz="1600" u="none" strike="noStrike" dirty="0" smtClean="0">
                          <a:effectLst/>
                        </a:rPr>
                        <a:t>alud?</a:t>
                      </a:r>
                      <a:endParaRPr lang="es-EC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58" marR="6458" marT="6458" marB="0" anchor="ctr"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C" sz="1600" u="none" strike="noStrike">
                          <a:effectLst/>
                        </a:rPr>
                        <a:t>16,67%</a:t>
                      </a:r>
                      <a:endParaRPr lang="es-EC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58" marR="6458" marT="6458" marB="0" anchor="ctr"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72094531"/>
                  </a:ext>
                </a:extLst>
              </a:tr>
              <a:tr h="502425">
                <a:tc>
                  <a:txBody>
                    <a:bodyPr/>
                    <a:lstStyle/>
                    <a:p>
                      <a:pPr algn="l" fontAlgn="ctr"/>
                      <a:endParaRPr lang="es-EC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58" marR="6458" marT="6458" marB="0" anchor="ctr"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C" sz="1600" u="none" strike="noStrike" dirty="0" smtClean="0">
                          <a:effectLst/>
                        </a:rPr>
                        <a:t>¿Los </a:t>
                      </a:r>
                      <a:r>
                        <a:rPr lang="es-EC" sz="1600" u="none" strike="noStrike" dirty="0">
                          <a:effectLst/>
                        </a:rPr>
                        <a:t>niños se encuentran asistiendo a </a:t>
                      </a:r>
                      <a:r>
                        <a:rPr lang="es-EC" sz="1600" u="none" strike="noStrike" dirty="0" smtClean="0">
                          <a:effectLst/>
                        </a:rPr>
                        <a:t>clases?</a:t>
                      </a:r>
                      <a:endParaRPr lang="es-EC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58" marR="6458" marT="6458" marB="0" anchor="ctr"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s-EC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58" marR="6458" marT="6458" marB="0" anchor="ctr"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54490837"/>
                  </a:ext>
                </a:extLst>
              </a:tr>
              <a:tr h="18082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C" sz="1600" u="none" strike="noStrike" dirty="0">
                          <a:effectLst/>
                        </a:rPr>
                        <a:t>TOTAL</a:t>
                      </a:r>
                      <a:endParaRPr lang="es-EC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58" marR="6458" marT="6458" marB="0" anchor="ctr"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C" sz="1600" u="none" strike="noStrike" dirty="0">
                          <a:effectLst/>
                        </a:rPr>
                        <a:t>100%</a:t>
                      </a:r>
                      <a:endParaRPr lang="es-EC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58" marR="6458" marT="6458" marB="0" anchor="ctr">
                    <a:lnT w="127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3117722438"/>
                  </a:ext>
                </a:extLst>
              </a:tr>
            </a:tbl>
          </a:graphicData>
        </a:graphic>
      </p:graphicFrame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8281861"/>
              </p:ext>
            </p:extLst>
          </p:nvPr>
        </p:nvGraphicFramePr>
        <p:xfrm>
          <a:off x="6068490" y="1252432"/>
          <a:ext cx="5795964" cy="4831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CuadroTexto 8">
            <a:extLst>
              <a:ext uri="{FF2B5EF4-FFF2-40B4-BE49-F238E27FC236}">
                <a16:creationId xmlns:a16="http://schemas.microsoft.com/office/drawing/2014/main" xmlns="" id="{44128D45-6407-4BF4-A4D9-0DABE8E39B9F}"/>
              </a:ext>
            </a:extLst>
          </p:cNvPr>
          <p:cNvSpPr txBox="1"/>
          <p:nvPr/>
        </p:nvSpPr>
        <p:spPr>
          <a:xfrm>
            <a:off x="586856" y="6129861"/>
            <a:ext cx="49681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sz="900" b="1" dirty="0"/>
              <a:t>Fuente: Dirección de  Emprendimientos</a:t>
            </a:r>
          </a:p>
          <a:p>
            <a:r>
              <a:rPr lang="es-EC" sz="900" b="1" dirty="0"/>
              <a:t>Elaborado: Subsecretaría de Emprendimiento y Gestión del Conocimiento</a:t>
            </a:r>
          </a:p>
        </p:txBody>
      </p:sp>
    </p:spTree>
    <p:extLst>
      <p:ext uri="{BB962C8B-B14F-4D97-AF65-F5344CB8AC3E}">
        <p14:creationId xmlns:p14="http://schemas.microsoft.com/office/powerpoint/2010/main" val="17333163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8">
            <a:extLst>
              <a:ext uri="{FF2B5EF4-FFF2-40B4-BE49-F238E27FC236}">
                <a16:creationId xmlns:a16="http://schemas.microsoft.com/office/drawing/2014/main" xmlns="" id="{807E46DD-9888-4B43-8C94-C580EB018FF7}"/>
              </a:ext>
            </a:extLst>
          </p:cNvPr>
          <p:cNvSpPr txBox="1"/>
          <p:nvPr/>
        </p:nvSpPr>
        <p:spPr>
          <a:xfrm>
            <a:off x="114300" y="313667"/>
            <a:ext cx="8961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Monitoreo y Seguimiento: Visitas</a:t>
            </a:r>
          </a:p>
        </p:txBody>
      </p:sp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xmlns="" id="{B5D2E904-CA98-43C0-A152-4EF0C8FF6A4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8961601"/>
              </p:ext>
            </p:extLst>
          </p:nvPr>
        </p:nvGraphicFramePr>
        <p:xfrm>
          <a:off x="406398" y="954107"/>
          <a:ext cx="6457951" cy="24748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xmlns="" id="{6B3EA6E9-1451-4C59-95D1-39BE4011339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346723"/>
              </p:ext>
            </p:extLst>
          </p:nvPr>
        </p:nvGraphicFramePr>
        <p:xfrm>
          <a:off x="394159" y="3546220"/>
          <a:ext cx="6823076" cy="27820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7570120" y="1976559"/>
            <a:ext cx="370046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/>
              <a:t>Iniciativa de la Subsecretaria de Emprendimientos y Gestión del Conocimiento.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/>
              <a:t>Obtener información primaria de los beneficiarios y el estado de emprendimientos.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/>
              <a:t>Desde enero 2020 a agosto 2021 se ha realizado el levantamiento a 1.997 usuarios de modalidad asociativa a nivel nacional.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C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xmlns="" id="{C0F9F47C-173C-44F3-B990-DD31B5F19595}"/>
              </a:ext>
            </a:extLst>
          </p:cNvPr>
          <p:cNvSpPr txBox="1"/>
          <p:nvPr/>
        </p:nvSpPr>
        <p:spPr>
          <a:xfrm>
            <a:off x="308387" y="6328273"/>
            <a:ext cx="49681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sz="900" b="1" dirty="0"/>
              <a:t>Fuente: Dirección de  Emprendimientos</a:t>
            </a:r>
          </a:p>
          <a:p>
            <a:r>
              <a:rPr lang="es-EC" sz="900" b="1" dirty="0"/>
              <a:t>Elaborado: Subsecretaría de Emprendimiento y Gestión del Conocimiento</a:t>
            </a:r>
          </a:p>
        </p:txBody>
      </p:sp>
    </p:spTree>
    <p:extLst>
      <p:ext uri="{BB962C8B-B14F-4D97-AF65-F5344CB8AC3E}">
        <p14:creationId xmlns:p14="http://schemas.microsoft.com/office/powerpoint/2010/main" val="42638387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xmlns="" id="{A9AB837F-7194-4A65-987F-C5BA8172516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8671254"/>
              </p:ext>
            </p:extLst>
          </p:nvPr>
        </p:nvGraphicFramePr>
        <p:xfrm>
          <a:off x="6238875" y="954107"/>
          <a:ext cx="5610225" cy="29802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xmlns="" id="{4539602B-4110-425E-95FA-19440C99CD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9196843"/>
              </p:ext>
            </p:extLst>
          </p:nvPr>
        </p:nvGraphicFramePr>
        <p:xfrm>
          <a:off x="114300" y="3564114"/>
          <a:ext cx="6124575" cy="29802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79B17BF-73EB-488B-9146-9E651E198B45}"/>
              </a:ext>
            </a:extLst>
          </p:cNvPr>
          <p:cNvSpPr txBox="1"/>
          <p:nvPr/>
        </p:nvSpPr>
        <p:spPr>
          <a:xfrm>
            <a:off x="114300" y="313667"/>
            <a:ext cx="8961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Monitoreo y Seguimiento: Mujeres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xmlns="" id="{4C9882DE-1B7D-46FE-8C90-86EC0F44255F}"/>
              </a:ext>
            </a:extLst>
          </p:cNvPr>
          <p:cNvSpPr txBox="1"/>
          <p:nvPr/>
        </p:nvSpPr>
        <p:spPr>
          <a:xfrm>
            <a:off x="6572882" y="4454058"/>
            <a:ext cx="458226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s-ES_tradnl" sz="1800" dirty="0"/>
              <a:t>Desde enero 2020 a agosto 2021 se ha realizado el seguimiento a 1.873 usuarios mujeres, el 38% corresponde a mujeres  del sector rural.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xmlns="" id="{7986CB9C-3413-4696-9944-7E6E0D91DB0F}"/>
              </a:ext>
            </a:extLst>
          </p:cNvPr>
          <p:cNvSpPr txBox="1"/>
          <p:nvPr/>
        </p:nvSpPr>
        <p:spPr>
          <a:xfrm>
            <a:off x="203612" y="6476887"/>
            <a:ext cx="49681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sz="900" b="1" dirty="0"/>
              <a:t>Fuente: Dirección de  Emprendimientos</a:t>
            </a:r>
          </a:p>
          <a:p>
            <a:r>
              <a:rPr lang="es-EC" sz="900" b="1" dirty="0"/>
              <a:t>Elaborado: Subsecretaría de Emprendimiento y Gestión del Conocimiento</a:t>
            </a:r>
          </a:p>
        </p:txBody>
      </p:sp>
      <p:graphicFrame>
        <p:nvGraphicFramePr>
          <p:cNvPr id="10" name="Grá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2361650"/>
              </p:ext>
            </p:extLst>
          </p:nvPr>
        </p:nvGraphicFramePr>
        <p:xfrm>
          <a:off x="890586" y="1191125"/>
          <a:ext cx="5014281" cy="23729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3487990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xmlns="" id="{21992157-FD0D-4900-9538-75084714754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2834830"/>
              </p:ext>
            </p:extLst>
          </p:nvPr>
        </p:nvGraphicFramePr>
        <p:xfrm>
          <a:off x="0" y="954107"/>
          <a:ext cx="12192000" cy="39607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9">
            <a:extLst>
              <a:ext uri="{FF2B5EF4-FFF2-40B4-BE49-F238E27FC236}">
                <a16:creationId xmlns:a16="http://schemas.microsoft.com/office/drawing/2014/main" xmlns="" id="{DACFDEB0-03CD-4D3B-A21E-A0F0947791A8}"/>
              </a:ext>
            </a:extLst>
          </p:cNvPr>
          <p:cNvSpPr txBox="1"/>
          <p:nvPr/>
        </p:nvSpPr>
        <p:spPr>
          <a:xfrm>
            <a:off x="1" y="5434921"/>
            <a:ext cx="12191999" cy="15799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s-ES_tradnl" sz="2000" dirty="0"/>
              <a:t>El 39,96% se concentran los usuarios que disminuyeron su puntaje hasta -10 pts., seguido por el 23,54% de los usuarios que disminuyeron su puntaje hasta en -20 pts.</a:t>
            </a:r>
          </a:p>
          <a:p>
            <a:pPr marL="342900" indent="-34290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s-ES_tradnl" sz="2000" dirty="0"/>
              <a:t>En las áreas urbana y rural se mantiene el porcentaje en cuanto a la movilidad.</a:t>
            </a:r>
          </a:p>
          <a:p>
            <a:pPr marL="342900" indent="-34290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s-ES_tradnl" sz="2000" dirty="0"/>
              <a:t>Más del 70% de los usuarios han disminuido su puntaje 2014 frente al 2018.</a:t>
            </a:r>
          </a:p>
        </p:txBody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xmlns="" id="{458A7B1F-A881-4D24-9E5A-1C5BC0A01F6E}"/>
              </a:ext>
            </a:extLst>
          </p:cNvPr>
          <p:cNvSpPr txBox="1"/>
          <p:nvPr/>
        </p:nvSpPr>
        <p:spPr>
          <a:xfrm>
            <a:off x="0" y="0"/>
            <a:ext cx="9258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/>
            </a:r>
            <a:b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</a:br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Movilidad Humana Mujeres: Registro Social  2014 vs. 2018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44128D45-6407-4BF4-A4D9-0DABE8E39B9F}"/>
              </a:ext>
            </a:extLst>
          </p:cNvPr>
          <p:cNvSpPr txBox="1"/>
          <p:nvPr/>
        </p:nvSpPr>
        <p:spPr>
          <a:xfrm>
            <a:off x="346487" y="4914900"/>
            <a:ext cx="49681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sz="900" b="1" dirty="0"/>
              <a:t>Fuente: Dirección de  Emprendimientos</a:t>
            </a:r>
          </a:p>
          <a:p>
            <a:r>
              <a:rPr lang="es-EC" sz="900" b="1" dirty="0"/>
              <a:t>Elaborado: Subsecretaría de Emprendimiento y Gestión del Conocimiento</a:t>
            </a:r>
          </a:p>
        </p:txBody>
      </p:sp>
    </p:spTree>
    <p:extLst>
      <p:ext uri="{BB962C8B-B14F-4D97-AF65-F5344CB8AC3E}">
        <p14:creationId xmlns:p14="http://schemas.microsoft.com/office/powerpoint/2010/main" val="20905095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F9EF41B-DE59-4F82-92E2-4F0D4F84D1C5}"/>
              </a:ext>
            </a:extLst>
          </p:cNvPr>
          <p:cNvSpPr txBox="1"/>
          <p:nvPr/>
        </p:nvSpPr>
        <p:spPr>
          <a:xfrm>
            <a:off x="68508" y="2962"/>
            <a:ext cx="97442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Servicios Subsecretaría de Emprendimientos y </a:t>
            </a:r>
          </a:p>
          <a:p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Gestión del Conocimiento</a:t>
            </a: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xmlns="" id="{BD916493-03AB-4C81-B4BC-73A0675F7E3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82156673"/>
              </p:ext>
            </p:extLst>
          </p:nvPr>
        </p:nvGraphicFramePr>
        <p:xfrm>
          <a:off x="-50034" y="1979541"/>
          <a:ext cx="5216249" cy="3598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Gráfico 4" descr="Préstamo contorno">
            <a:extLst>
              <a:ext uri="{FF2B5EF4-FFF2-40B4-BE49-F238E27FC236}">
                <a16:creationId xmlns:a16="http://schemas.microsoft.com/office/drawing/2014/main" xmlns="" id="{A18D255B-6E86-4065-8AFB-ABB3EF59EEF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5166215" y="1798503"/>
            <a:ext cx="1139144" cy="914400"/>
          </a:xfrm>
          <a:prstGeom prst="rect">
            <a:avLst/>
          </a:prstGeom>
        </p:spPr>
      </p:pic>
      <p:pic>
        <p:nvPicPr>
          <p:cNvPr id="9" name="Gráfico 8" descr="Quiosco contorno">
            <a:extLst>
              <a:ext uri="{FF2B5EF4-FFF2-40B4-BE49-F238E27FC236}">
                <a16:creationId xmlns:a16="http://schemas.microsoft.com/office/drawing/2014/main" xmlns="" id="{5471359F-5CC0-4146-9C42-F38C3F5FBB29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5166215" y="4637214"/>
            <a:ext cx="1139144" cy="914400"/>
          </a:xfrm>
          <a:prstGeom prst="rect">
            <a:avLst/>
          </a:prstGeom>
        </p:spPr>
      </p:pic>
      <p:pic>
        <p:nvPicPr>
          <p:cNvPr id="11" name="Gráfico 10" descr="Aula de clases contorno">
            <a:extLst>
              <a:ext uri="{FF2B5EF4-FFF2-40B4-BE49-F238E27FC236}">
                <a16:creationId xmlns:a16="http://schemas.microsoft.com/office/drawing/2014/main" xmlns="" id="{1FBDCB0F-51EC-44B9-AA25-C4F29AD1DD8D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5166215" y="2922753"/>
            <a:ext cx="1139144" cy="91440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xmlns="" id="{871D17C0-21AC-4D44-BB36-AA0C4A1897EB}"/>
              </a:ext>
            </a:extLst>
          </p:cNvPr>
          <p:cNvSpPr txBox="1"/>
          <p:nvPr/>
        </p:nvSpPr>
        <p:spPr>
          <a:xfrm>
            <a:off x="6641795" y="1917148"/>
            <a:ext cx="349965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s-419"/>
            </a:defPPr>
            <a:lvl1pPr algn="just">
              <a:defRPr sz="16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s-EC" dirty="0">
                <a:solidFill>
                  <a:schemeClr val="tx1"/>
                </a:solidFill>
              </a:rPr>
              <a:t>28.894 Usuarios capacitados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xmlns="" id="{13BF37D5-2914-48B3-9CC4-E476DB972BE1}"/>
              </a:ext>
            </a:extLst>
          </p:cNvPr>
          <p:cNvSpPr txBox="1"/>
          <p:nvPr/>
        </p:nvSpPr>
        <p:spPr>
          <a:xfrm>
            <a:off x="6756507" y="3087565"/>
            <a:ext cx="383535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s-419"/>
            </a:defPPr>
            <a:lvl1pPr algn="just">
              <a:defRPr sz="16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s-EC" dirty="0">
                <a:solidFill>
                  <a:schemeClr val="tx1"/>
                </a:solidFill>
              </a:rPr>
              <a:t>8,383 CDH entregados equivalente a más de $ 5 millones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xmlns="" id="{E7566375-D9E4-4958-A5B7-29E3369AD5B3}"/>
              </a:ext>
            </a:extLst>
          </p:cNvPr>
          <p:cNvSpPr txBox="1"/>
          <p:nvPr/>
        </p:nvSpPr>
        <p:spPr>
          <a:xfrm>
            <a:off x="6756507" y="4504203"/>
            <a:ext cx="5435493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s-419"/>
            </a:defPPr>
            <a:lvl1pPr algn="just">
              <a:defRPr sz="1600"/>
            </a:lvl1pPr>
          </a:lstStyle>
          <a:p>
            <a:r>
              <a:rPr lang="es-EC" dirty="0"/>
              <a:t>83 Ferias del Encuentro, 1.182 emprendedores, ventas de $63.787; 2 Red de Tiendas, con 5 comercializaciones equivalente a $261.00; 25 vinculaciones directas por un monto de $61.063.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xmlns="" id="{CA9B1F84-2033-4528-9755-10738652CA25}"/>
              </a:ext>
            </a:extLst>
          </p:cNvPr>
          <p:cNvSpPr txBox="1"/>
          <p:nvPr/>
        </p:nvSpPr>
        <p:spPr>
          <a:xfrm>
            <a:off x="3800379" y="1104536"/>
            <a:ext cx="45912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419" sz="1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100 primeros días del Gobierno del Encuentro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4323333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6393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21">
            <a:extLst>
              <a:ext uri="{FF2B5EF4-FFF2-40B4-BE49-F238E27FC236}">
                <a16:creationId xmlns:a16="http://schemas.microsoft.com/office/drawing/2014/main" xmlns="" id="{3FC761F6-EF7F-4DB1-8F9B-E5B31CFF5789}"/>
              </a:ext>
            </a:extLst>
          </p:cNvPr>
          <p:cNvSpPr txBox="1"/>
          <p:nvPr/>
        </p:nvSpPr>
        <p:spPr>
          <a:xfrm>
            <a:off x="0" y="386042"/>
            <a:ext cx="74295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419" sz="2800" b="1" dirty="0">
                <a:solidFill>
                  <a:srgbClr val="1F4E79"/>
                </a:solidFill>
              </a:rPr>
              <a:t>Evolución Crédito de Desarrollo Humano - CDH</a:t>
            </a:r>
            <a:endParaRPr lang="es-419" sz="2400" dirty="0">
              <a:solidFill>
                <a:srgbClr val="1F4E79"/>
              </a:solidFill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53ABB53A-656C-48E7-9013-BAE25D82877C}"/>
              </a:ext>
            </a:extLst>
          </p:cNvPr>
          <p:cNvSpPr txBox="1"/>
          <p:nvPr/>
        </p:nvSpPr>
        <p:spPr>
          <a:xfrm>
            <a:off x="125105" y="6119603"/>
            <a:ext cx="4968157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900" b="1" dirty="0"/>
              <a:t>Corte a Julio 2021, monto de CDH entregados.</a:t>
            </a:r>
            <a:endParaRPr lang="es-EC" sz="900" b="1" dirty="0"/>
          </a:p>
          <a:p>
            <a:r>
              <a:rPr lang="es-EC" sz="900" b="1" dirty="0"/>
              <a:t>Fuente: </a:t>
            </a:r>
            <a:r>
              <a:rPr lang="es-EC" sz="900" b="1" dirty="0">
                <a:hlinkClick r:id="rId2"/>
              </a:rPr>
              <a:t>https://bit.ly/3td1JoT</a:t>
            </a:r>
            <a:r>
              <a:rPr lang="es-EC" sz="900" b="1" dirty="0"/>
              <a:t>.</a:t>
            </a:r>
          </a:p>
          <a:p>
            <a:r>
              <a:rPr lang="es-EC" sz="900" b="1" dirty="0"/>
              <a:t>Elaborado: Subsecretaría de Emprendimiento y Gestión del Conocimiento.</a:t>
            </a: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xmlns="" id="{C147298E-6941-43F7-90E8-0DE3EDF0338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3475284"/>
              </p:ext>
            </p:extLst>
          </p:nvPr>
        </p:nvGraphicFramePr>
        <p:xfrm>
          <a:off x="0" y="909261"/>
          <a:ext cx="12192000" cy="52103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25311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áfico 17">
            <a:extLst>
              <a:ext uri="{FF2B5EF4-FFF2-40B4-BE49-F238E27FC236}">
                <a16:creationId xmlns:a16="http://schemas.microsoft.com/office/drawing/2014/main" xmlns="" id="{535F6515-3DEF-4CE3-BCCA-5DE60017B2C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3565213"/>
              </p:ext>
            </p:extLst>
          </p:nvPr>
        </p:nvGraphicFramePr>
        <p:xfrm>
          <a:off x="0" y="947057"/>
          <a:ext cx="12192000" cy="2420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CuadroTexto 18">
            <a:extLst>
              <a:ext uri="{FF2B5EF4-FFF2-40B4-BE49-F238E27FC236}">
                <a16:creationId xmlns:a16="http://schemas.microsoft.com/office/drawing/2014/main" xmlns="" id="{09E8018E-FBB6-420B-838F-408EB998ECF1}"/>
              </a:ext>
            </a:extLst>
          </p:cNvPr>
          <p:cNvSpPr txBox="1"/>
          <p:nvPr/>
        </p:nvSpPr>
        <p:spPr>
          <a:xfrm>
            <a:off x="212339" y="4734608"/>
            <a:ext cx="1287206" cy="1384995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C" sz="1200" b="1" dirty="0">
                <a:solidFill>
                  <a:schemeClr val="accent1">
                    <a:lumMod val="50000"/>
                  </a:schemeClr>
                </a:solidFill>
              </a:rPr>
              <a:t>2007</a:t>
            </a:r>
            <a:r>
              <a:rPr lang="es-EC" sz="1200" dirty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algn="just"/>
            <a:r>
              <a:rPr lang="es-EC" sz="1200" dirty="0">
                <a:solidFill>
                  <a:schemeClr val="accent1">
                    <a:lumMod val="50000"/>
                  </a:schemeClr>
                </a:solidFill>
              </a:rPr>
              <a:t>Inicio de entrega del Crédito de Desarrollo Humano a través de Cooperativas y Banca Pública</a:t>
            </a:r>
          </a:p>
        </p:txBody>
      </p:sp>
      <p:sp>
        <p:nvSpPr>
          <p:cNvPr id="10" name="CuadroTexto 5">
            <a:extLst>
              <a:ext uri="{FF2B5EF4-FFF2-40B4-BE49-F238E27FC236}">
                <a16:creationId xmlns:a16="http://schemas.microsoft.com/office/drawing/2014/main" xmlns="" id="{20C2FDBB-659F-4EA5-9705-41C4AD9F331D}"/>
              </a:ext>
            </a:extLst>
          </p:cNvPr>
          <p:cNvSpPr txBox="1"/>
          <p:nvPr/>
        </p:nvSpPr>
        <p:spPr>
          <a:xfrm>
            <a:off x="1622390" y="4411442"/>
            <a:ext cx="1020416" cy="1015663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C" sz="1200" b="1" dirty="0">
                <a:solidFill>
                  <a:schemeClr val="accent1">
                    <a:lumMod val="50000"/>
                  </a:schemeClr>
                </a:solidFill>
              </a:rPr>
              <a:t>2010</a:t>
            </a:r>
            <a:r>
              <a:rPr lang="es-EC" sz="1200" dirty="0">
                <a:solidFill>
                  <a:schemeClr val="accent1">
                    <a:lumMod val="50000"/>
                  </a:schemeClr>
                </a:solidFill>
              </a:rPr>
              <a:t> Modalidad de dos años a través de Call Center</a:t>
            </a:r>
          </a:p>
        </p:txBody>
      </p:sp>
      <p:sp>
        <p:nvSpPr>
          <p:cNvPr id="11" name="CuadroTexto 7">
            <a:extLst>
              <a:ext uri="{FF2B5EF4-FFF2-40B4-BE49-F238E27FC236}">
                <a16:creationId xmlns:a16="http://schemas.microsoft.com/office/drawing/2014/main" xmlns="" id="{BB3C9194-6DBD-4CAE-B055-47E52016DB85}"/>
              </a:ext>
            </a:extLst>
          </p:cNvPr>
          <p:cNvSpPr txBox="1"/>
          <p:nvPr/>
        </p:nvSpPr>
        <p:spPr>
          <a:xfrm>
            <a:off x="2671625" y="4131397"/>
            <a:ext cx="1206286" cy="1384995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s-EC" sz="1200" b="1" dirty="0">
                <a:solidFill>
                  <a:schemeClr val="accent1">
                    <a:lumMod val="50000"/>
                  </a:schemeClr>
                </a:solidFill>
              </a:rPr>
              <a:t>            2011</a:t>
            </a:r>
            <a:r>
              <a:rPr lang="es-EC" sz="1200" dirty="0">
                <a:solidFill>
                  <a:schemeClr val="accent1">
                    <a:lumMod val="50000"/>
                  </a:schemeClr>
                </a:solidFill>
              </a:rPr>
              <a:t> Implementación de la modalidad asociativa y suspensión de acceso a través de Call Center</a:t>
            </a:r>
          </a:p>
        </p:txBody>
      </p:sp>
      <p:sp>
        <p:nvSpPr>
          <p:cNvPr id="13" name="CuadroTexto 9">
            <a:extLst>
              <a:ext uri="{FF2B5EF4-FFF2-40B4-BE49-F238E27FC236}">
                <a16:creationId xmlns:a16="http://schemas.microsoft.com/office/drawing/2014/main" xmlns="" id="{C4E92D96-5B59-4567-8562-D6E07F5BFB63}"/>
              </a:ext>
            </a:extLst>
          </p:cNvPr>
          <p:cNvSpPr txBox="1"/>
          <p:nvPr/>
        </p:nvSpPr>
        <p:spPr>
          <a:xfrm>
            <a:off x="3973650" y="3954986"/>
            <a:ext cx="1388164" cy="1015663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r>
              <a:rPr lang="es-EC" sz="1200" b="1" dirty="0">
                <a:solidFill>
                  <a:schemeClr val="accent1">
                    <a:lumMod val="50000"/>
                  </a:schemeClr>
                </a:solidFill>
              </a:rPr>
              <a:t>2013 Septiembre</a:t>
            </a:r>
            <a:r>
              <a:rPr lang="es-EC" sz="1200" dirty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algn="just"/>
            <a:r>
              <a:rPr lang="es-EC" sz="1200" dirty="0">
                <a:solidFill>
                  <a:schemeClr val="accent1">
                    <a:lumMod val="50000"/>
                  </a:schemeClr>
                </a:solidFill>
              </a:rPr>
              <a:t>Entrega del servicio del Crédito solo mediante Banca Pública </a:t>
            </a:r>
          </a:p>
        </p:txBody>
      </p:sp>
      <p:sp>
        <p:nvSpPr>
          <p:cNvPr id="14" name="CuadroTexto 11">
            <a:extLst>
              <a:ext uri="{FF2B5EF4-FFF2-40B4-BE49-F238E27FC236}">
                <a16:creationId xmlns:a16="http://schemas.microsoft.com/office/drawing/2014/main" xmlns="" id="{53B65581-1CD7-4EFE-B7AF-6587C4C472F2}"/>
              </a:ext>
            </a:extLst>
          </p:cNvPr>
          <p:cNvSpPr txBox="1"/>
          <p:nvPr/>
        </p:nvSpPr>
        <p:spPr>
          <a:xfrm>
            <a:off x="5367931" y="3677988"/>
            <a:ext cx="1494134" cy="1569660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s-EC" sz="1200" b="1" dirty="0">
                <a:solidFill>
                  <a:schemeClr val="accent1">
                    <a:lumMod val="50000"/>
                  </a:schemeClr>
                </a:solidFill>
              </a:rPr>
              <a:t>            2014</a:t>
            </a:r>
            <a:r>
              <a:rPr lang="es-EC" sz="1200" dirty="0">
                <a:solidFill>
                  <a:schemeClr val="accent1">
                    <a:lumMod val="50000"/>
                  </a:schemeClr>
                </a:solidFill>
              </a:rPr>
              <a:t> Implementación de las Unidades de Inclusión Económica y Fortalecimiento de capacidades para la entrega de CDH Asociativo.</a:t>
            </a:r>
          </a:p>
        </p:txBody>
      </p:sp>
      <p:sp>
        <p:nvSpPr>
          <p:cNvPr id="15" name="CuadroTexto 13">
            <a:extLst>
              <a:ext uri="{FF2B5EF4-FFF2-40B4-BE49-F238E27FC236}">
                <a16:creationId xmlns:a16="http://schemas.microsoft.com/office/drawing/2014/main" xmlns="" id="{011AFFB5-5213-44A1-B02B-015169E50C24}"/>
              </a:ext>
            </a:extLst>
          </p:cNvPr>
          <p:cNvSpPr txBox="1"/>
          <p:nvPr/>
        </p:nvSpPr>
        <p:spPr>
          <a:xfrm>
            <a:off x="6970608" y="3592884"/>
            <a:ext cx="1275521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r>
              <a:rPr lang="es-EC" sz="1200" b="1" dirty="0">
                <a:solidFill>
                  <a:schemeClr val="accent1">
                    <a:lumMod val="50000"/>
                  </a:schemeClr>
                </a:solidFill>
              </a:rPr>
              <a:t>   2018 Julio </a:t>
            </a:r>
            <a:r>
              <a:rPr lang="es-EC" sz="1200" dirty="0">
                <a:solidFill>
                  <a:schemeClr val="accent1">
                    <a:lumMod val="50000"/>
                  </a:schemeClr>
                </a:solidFill>
              </a:rPr>
              <a:t>actualización del Registro Social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xmlns="" id="{D9DE6BCC-061C-4CB3-BCF5-59A5C3321420}"/>
              </a:ext>
            </a:extLst>
          </p:cNvPr>
          <p:cNvSpPr txBox="1"/>
          <p:nvPr/>
        </p:nvSpPr>
        <p:spPr>
          <a:xfrm>
            <a:off x="8246129" y="3400699"/>
            <a:ext cx="1443021" cy="2492990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r>
              <a:rPr lang="es-EC" sz="1200" b="1" dirty="0">
                <a:solidFill>
                  <a:schemeClr val="accent1">
                    <a:lumMod val="50000"/>
                  </a:schemeClr>
                </a:solidFill>
              </a:rPr>
              <a:t>      2019 </a:t>
            </a:r>
          </a:p>
          <a:p>
            <a:pPr algn="just"/>
            <a:r>
              <a:rPr lang="es-EC" sz="1200" b="1" dirty="0">
                <a:solidFill>
                  <a:schemeClr val="accent1">
                    <a:lumMod val="50000"/>
                  </a:schemeClr>
                </a:solidFill>
              </a:rPr>
              <a:t>Abril </a:t>
            </a:r>
            <a:r>
              <a:rPr lang="es-EC" sz="1200" dirty="0">
                <a:solidFill>
                  <a:schemeClr val="accent1">
                    <a:lumMod val="50000"/>
                  </a:schemeClr>
                </a:solidFill>
              </a:rPr>
              <a:t>Informe de alertas del levantamiento del RS</a:t>
            </a:r>
          </a:p>
          <a:p>
            <a:pPr algn="just"/>
            <a:r>
              <a:rPr lang="es-EC" sz="1200" b="1" dirty="0">
                <a:solidFill>
                  <a:schemeClr val="accent1">
                    <a:lumMod val="50000"/>
                  </a:schemeClr>
                </a:solidFill>
              </a:rPr>
              <a:t>Mayo</a:t>
            </a:r>
            <a:r>
              <a:rPr lang="es-EC" sz="1200" dirty="0">
                <a:solidFill>
                  <a:schemeClr val="accent1">
                    <a:lumMod val="50000"/>
                  </a:schemeClr>
                </a:solidFill>
              </a:rPr>
              <a:t> Disposición del VIE, entrega de CDH a los que tienen cita para el RS/ Apertura de las Escuelas de Inclusión Económica</a:t>
            </a:r>
          </a:p>
        </p:txBody>
      </p:sp>
      <p:sp>
        <p:nvSpPr>
          <p:cNvPr id="17" name="CuadroTexto 20">
            <a:extLst>
              <a:ext uri="{FF2B5EF4-FFF2-40B4-BE49-F238E27FC236}">
                <a16:creationId xmlns:a16="http://schemas.microsoft.com/office/drawing/2014/main" xmlns="" id="{90B64732-2C81-46FD-9B40-A26527A12FE7}"/>
              </a:ext>
            </a:extLst>
          </p:cNvPr>
          <p:cNvSpPr txBox="1"/>
          <p:nvPr/>
        </p:nvSpPr>
        <p:spPr>
          <a:xfrm>
            <a:off x="9804428" y="4131397"/>
            <a:ext cx="1937927" cy="1938992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r>
              <a:rPr lang="es-EC" sz="1200" b="1" dirty="0">
                <a:solidFill>
                  <a:schemeClr val="accent1">
                    <a:lumMod val="50000"/>
                  </a:schemeClr>
                </a:solidFill>
              </a:rPr>
              <a:t>              2020 </a:t>
            </a:r>
          </a:p>
          <a:p>
            <a:pPr algn="just"/>
            <a:r>
              <a:rPr lang="es-EC" sz="1200" b="1" dirty="0">
                <a:solidFill>
                  <a:schemeClr val="accent1">
                    <a:lumMod val="50000"/>
                  </a:schemeClr>
                </a:solidFill>
              </a:rPr>
              <a:t>Abril – Junio</a:t>
            </a:r>
            <a:r>
              <a:rPr lang="es-EC" sz="1200" dirty="0">
                <a:solidFill>
                  <a:schemeClr val="accent1">
                    <a:lumMod val="50000"/>
                  </a:schemeClr>
                </a:solidFill>
              </a:rPr>
              <a:t> Suspensión de capacitaciones por Pandemia “Covid – 2019”</a:t>
            </a:r>
          </a:p>
          <a:p>
            <a:pPr algn="just"/>
            <a:r>
              <a:rPr lang="es-EC" sz="1200" b="1" dirty="0">
                <a:solidFill>
                  <a:schemeClr val="accent1">
                    <a:lumMod val="50000"/>
                  </a:schemeClr>
                </a:solidFill>
              </a:rPr>
              <a:t>Julio</a:t>
            </a:r>
            <a:r>
              <a:rPr lang="es-EC" sz="1200" dirty="0">
                <a:solidFill>
                  <a:schemeClr val="accent1">
                    <a:lumMod val="50000"/>
                  </a:schemeClr>
                </a:solidFill>
              </a:rPr>
              <a:t> Expedición Acuerdo Ministerial No. 33: Apertura Call Center; Reducción de horas de capacitación</a:t>
            </a:r>
          </a:p>
          <a:p>
            <a:pPr algn="just"/>
            <a:r>
              <a:rPr lang="es-EC" sz="1200" b="1" dirty="0">
                <a:solidFill>
                  <a:schemeClr val="accent1">
                    <a:lumMod val="50000"/>
                  </a:schemeClr>
                </a:solidFill>
              </a:rPr>
              <a:t>Octubre</a:t>
            </a:r>
            <a:r>
              <a:rPr lang="es-EC" sz="1200" dirty="0">
                <a:solidFill>
                  <a:schemeClr val="accent1">
                    <a:lumMod val="50000"/>
                  </a:schemeClr>
                </a:solidFill>
              </a:rPr>
              <a:t> Reducción de cupo BanEcuador</a:t>
            </a:r>
          </a:p>
        </p:txBody>
      </p:sp>
      <p:sp>
        <p:nvSpPr>
          <p:cNvPr id="18" name="CuadroTexto 21">
            <a:extLst>
              <a:ext uri="{FF2B5EF4-FFF2-40B4-BE49-F238E27FC236}">
                <a16:creationId xmlns:a16="http://schemas.microsoft.com/office/drawing/2014/main" xmlns="" id="{C6FB0A30-83CE-4836-98AC-285CA038ADEE}"/>
              </a:ext>
            </a:extLst>
          </p:cNvPr>
          <p:cNvSpPr txBox="1"/>
          <p:nvPr/>
        </p:nvSpPr>
        <p:spPr>
          <a:xfrm>
            <a:off x="10661040" y="3300400"/>
            <a:ext cx="1538000" cy="830997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s-EC" sz="1200" b="1" dirty="0">
                <a:solidFill>
                  <a:schemeClr val="accent1">
                    <a:lumMod val="50000"/>
                  </a:schemeClr>
                </a:solidFill>
              </a:rPr>
              <a:t>2021 Junio – Julio,</a:t>
            </a:r>
            <a:r>
              <a:rPr lang="es-EC" sz="1200" dirty="0">
                <a:solidFill>
                  <a:schemeClr val="accent1">
                    <a:lumMod val="50000"/>
                  </a:schemeClr>
                </a:solidFill>
              </a:rPr>
              <a:t> Actualización del seguro de Desgravamen</a:t>
            </a:r>
          </a:p>
        </p:txBody>
      </p:sp>
      <p:sp>
        <p:nvSpPr>
          <p:cNvPr id="19" name="TextBox 21">
            <a:extLst>
              <a:ext uri="{FF2B5EF4-FFF2-40B4-BE49-F238E27FC236}">
                <a16:creationId xmlns:a16="http://schemas.microsoft.com/office/drawing/2014/main" xmlns="" id="{3FC761F6-EF7F-4DB1-8F9B-E5B31CFF5789}"/>
              </a:ext>
            </a:extLst>
          </p:cNvPr>
          <p:cNvSpPr txBox="1"/>
          <p:nvPr/>
        </p:nvSpPr>
        <p:spPr>
          <a:xfrm>
            <a:off x="0" y="386042"/>
            <a:ext cx="701355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419" sz="2800" b="1" dirty="0">
                <a:solidFill>
                  <a:srgbClr val="1F4E79"/>
                </a:solidFill>
              </a:rPr>
              <a:t>Evolución CDH - Políticas</a:t>
            </a:r>
            <a:endParaRPr lang="es-419" sz="2400" dirty="0">
              <a:solidFill>
                <a:srgbClr val="1F4E79"/>
              </a:solidFill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xmlns="" id="{BF896DB7-4BB8-44E0-B778-5C7E49BAA3C3}"/>
              </a:ext>
            </a:extLst>
          </p:cNvPr>
          <p:cNvSpPr txBox="1"/>
          <p:nvPr/>
        </p:nvSpPr>
        <p:spPr>
          <a:xfrm>
            <a:off x="65673" y="6133681"/>
            <a:ext cx="4968157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900" b="1" dirty="0"/>
              <a:t>Corte a Julio 2021, monto de CDH entregados.</a:t>
            </a:r>
            <a:endParaRPr lang="es-EC" sz="900" b="1" dirty="0"/>
          </a:p>
          <a:p>
            <a:r>
              <a:rPr lang="es-EC" sz="900" b="1" dirty="0"/>
              <a:t>Fuente: </a:t>
            </a:r>
            <a:r>
              <a:rPr lang="es-EC" sz="900" b="1" dirty="0">
                <a:hlinkClick r:id="rId4"/>
              </a:rPr>
              <a:t>https://bit.ly/3td1JoT</a:t>
            </a:r>
            <a:r>
              <a:rPr lang="es-EC" sz="900" b="1" dirty="0"/>
              <a:t>.</a:t>
            </a:r>
          </a:p>
          <a:p>
            <a:r>
              <a:rPr lang="es-EC" sz="900" b="1" dirty="0"/>
              <a:t>Elaborado: Subsecretaría de Emprendimiento y Gestión del Conocimiento.</a:t>
            </a:r>
          </a:p>
        </p:txBody>
      </p:sp>
    </p:spTree>
    <p:extLst>
      <p:ext uri="{BB962C8B-B14F-4D97-AF65-F5344CB8AC3E}">
        <p14:creationId xmlns:p14="http://schemas.microsoft.com/office/powerpoint/2010/main" val="1037442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96AB5C7-7E22-42D2-AB68-85364876F40C}"/>
              </a:ext>
            </a:extLst>
          </p:cNvPr>
          <p:cNvSpPr txBox="1"/>
          <p:nvPr/>
        </p:nvSpPr>
        <p:spPr>
          <a:xfrm>
            <a:off x="0" y="430543"/>
            <a:ext cx="63063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Caracterización población receptora CDH</a:t>
            </a:r>
          </a:p>
        </p:txBody>
      </p:sp>
      <p:graphicFrame>
        <p:nvGraphicFramePr>
          <p:cNvPr id="17" name="Gráfico 16">
            <a:extLst>
              <a:ext uri="{FF2B5EF4-FFF2-40B4-BE49-F238E27FC236}">
                <a16:creationId xmlns:a16="http://schemas.microsoft.com/office/drawing/2014/main" xmlns="" id="{80E9E969-A5B1-48FF-96F2-799E46DC7F6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5955096"/>
              </p:ext>
            </p:extLst>
          </p:nvPr>
        </p:nvGraphicFramePr>
        <p:xfrm>
          <a:off x="8030910" y="3139254"/>
          <a:ext cx="4802881" cy="2982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8" name="Tabla 17">
            <a:extLst>
              <a:ext uri="{FF2B5EF4-FFF2-40B4-BE49-F238E27FC236}">
                <a16:creationId xmlns:a16="http://schemas.microsoft.com/office/drawing/2014/main" xmlns="" id="{D1586A68-69C6-4D9A-80F0-8FE7097C16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558346"/>
              </p:ext>
            </p:extLst>
          </p:nvPr>
        </p:nvGraphicFramePr>
        <p:xfrm>
          <a:off x="5542424" y="1753247"/>
          <a:ext cx="1980965" cy="2034981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951178">
                  <a:extLst>
                    <a:ext uri="{9D8B030D-6E8A-4147-A177-3AD203B41FA5}">
                      <a16:colId xmlns:a16="http://schemas.microsoft.com/office/drawing/2014/main" xmlns="" val="2696520461"/>
                    </a:ext>
                  </a:extLst>
                </a:gridCol>
                <a:gridCol w="1029787">
                  <a:extLst>
                    <a:ext uri="{9D8B030D-6E8A-4147-A177-3AD203B41FA5}">
                      <a16:colId xmlns:a16="http://schemas.microsoft.com/office/drawing/2014/main" xmlns="" val="2453533713"/>
                    </a:ext>
                  </a:extLst>
                </a:gridCol>
              </a:tblGrid>
              <a:tr h="1327936">
                <a:tc>
                  <a:txBody>
                    <a:bodyPr/>
                    <a:lstStyle/>
                    <a:p>
                      <a:pPr algn="ctr"/>
                      <a:r>
                        <a:rPr lang="es-EC" b="0" dirty="0">
                          <a:solidFill>
                            <a:schemeClr val="tx1"/>
                          </a:solidFill>
                        </a:rPr>
                        <a:t>Rural</a:t>
                      </a: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b="0" dirty="0">
                          <a:solidFill>
                            <a:schemeClr val="tx1"/>
                          </a:solidFill>
                        </a:rPr>
                        <a:t>Urbano</a:t>
                      </a: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07075814"/>
                  </a:ext>
                </a:extLst>
              </a:tr>
              <a:tr h="707045">
                <a:tc>
                  <a:txBody>
                    <a:bodyPr/>
                    <a:lstStyle/>
                    <a:p>
                      <a:pPr algn="ctr"/>
                      <a:r>
                        <a:rPr lang="es-EC" sz="1600" b="1" dirty="0">
                          <a:solidFill>
                            <a:schemeClr val="tx1"/>
                          </a:solidFill>
                        </a:rPr>
                        <a:t>33%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sz="1600" b="1" dirty="0">
                          <a:solidFill>
                            <a:schemeClr val="tx1"/>
                          </a:solidFill>
                        </a:rPr>
                        <a:t>67%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915257059"/>
                  </a:ext>
                </a:extLst>
              </a:tr>
            </a:tbl>
          </a:graphicData>
        </a:graphic>
      </p:graphicFrame>
      <p:pic>
        <p:nvPicPr>
          <p:cNvPr id="19" name="Gráfico 18" descr="Escena de una granja contorno">
            <a:extLst>
              <a:ext uri="{FF2B5EF4-FFF2-40B4-BE49-F238E27FC236}">
                <a16:creationId xmlns:a16="http://schemas.microsoft.com/office/drawing/2014/main" xmlns="" id="{4C0E53BF-F061-4CE0-8F37-2B4464A6DE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5699241" y="1987671"/>
            <a:ext cx="603099" cy="603099"/>
          </a:xfrm>
          <a:prstGeom prst="rect">
            <a:avLst/>
          </a:prstGeom>
        </p:spPr>
      </p:pic>
      <p:pic>
        <p:nvPicPr>
          <p:cNvPr id="20" name="Gráfico 19" descr="Ciudad con relleno sólido">
            <a:extLst>
              <a:ext uri="{FF2B5EF4-FFF2-40B4-BE49-F238E27FC236}">
                <a16:creationId xmlns:a16="http://schemas.microsoft.com/office/drawing/2014/main" xmlns="" id="{9ACCB336-5E7B-40E7-BAEB-880E765716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6564982" y="1961786"/>
            <a:ext cx="628099" cy="628099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xmlns="" id="{34584253-708E-44BA-8BD2-32275889F753}"/>
              </a:ext>
            </a:extLst>
          </p:cNvPr>
          <p:cNvSpPr txBox="1"/>
          <p:nvPr/>
        </p:nvSpPr>
        <p:spPr>
          <a:xfrm>
            <a:off x="9471722" y="2497686"/>
            <a:ext cx="1921255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rtl="0">
              <a:defRPr sz="2128" b="1" i="0" u="none" strike="noStrike" kern="1200" baseline="0">
                <a:solidFill>
                  <a:srgbClr val="44546A"/>
                </a:solidFill>
                <a:latin typeface="+mn-lt"/>
                <a:ea typeface="+mn-ea"/>
                <a:cs typeface="+mn-cs"/>
              </a:defRPr>
            </a:pPr>
            <a:r>
              <a:rPr lang="es-EC" sz="2000" dirty="0">
                <a:solidFill>
                  <a:schemeClr val="bg1"/>
                </a:solidFill>
              </a:rPr>
              <a:t>Género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xmlns="" id="{81E82BBE-AFCF-4108-9B33-5D375D7382AB}"/>
              </a:ext>
            </a:extLst>
          </p:cNvPr>
          <p:cNvSpPr txBox="1"/>
          <p:nvPr/>
        </p:nvSpPr>
        <p:spPr>
          <a:xfrm>
            <a:off x="5660603" y="1367507"/>
            <a:ext cx="1569684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rtl="0">
              <a:defRPr sz="2128" b="1" i="0" u="none" strike="noStrike" kern="1200" baseline="0">
                <a:solidFill>
                  <a:srgbClr val="44546A"/>
                </a:solidFill>
                <a:latin typeface="+mn-lt"/>
                <a:ea typeface="+mn-ea"/>
                <a:cs typeface="+mn-cs"/>
              </a:defRPr>
            </a:pPr>
            <a:r>
              <a:rPr lang="es-EC" sz="2000" dirty="0">
                <a:solidFill>
                  <a:schemeClr val="bg1"/>
                </a:solidFill>
              </a:rPr>
              <a:t>Sector</a:t>
            </a:r>
          </a:p>
        </p:txBody>
      </p:sp>
      <p:graphicFrame>
        <p:nvGraphicFramePr>
          <p:cNvPr id="15" name="Gráfico 14">
            <a:extLst>
              <a:ext uri="{FF2B5EF4-FFF2-40B4-BE49-F238E27FC236}">
                <a16:creationId xmlns:a16="http://schemas.microsoft.com/office/drawing/2014/main" xmlns="" id="{27457A2B-BBF5-4833-ABCB-1C55BB64453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7615365"/>
              </p:ext>
            </p:extLst>
          </p:nvPr>
        </p:nvGraphicFramePr>
        <p:xfrm>
          <a:off x="-1" y="3007540"/>
          <a:ext cx="5399549" cy="2735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6" name="CuadroTexto 15">
            <a:extLst>
              <a:ext uri="{FF2B5EF4-FFF2-40B4-BE49-F238E27FC236}">
                <a16:creationId xmlns:a16="http://schemas.microsoft.com/office/drawing/2014/main" xmlns="" id="{0A5A70A3-CBD1-47E6-8058-12EE22756FE2}"/>
              </a:ext>
            </a:extLst>
          </p:cNvPr>
          <p:cNvSpPr txBox="1"/>
          <p:nvPr/>
        </p:nvSpPr>
        <p:spPr>
          <a:xfrm>
            <a:off x="215687" y="6363055"/>
            <a:ext cx="11610372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s-EC" sz="900" b="1" dirty="0"/>
              <a:t>Fuente: </a:t>
            </a:r>
            <a:r>
              <a:rPr lang="es-EC" sz="900" b="1" dirty="0">
                <a:hlinkClick r:id="rId8"/>
              </a:rPr>
              <a:t>https://bit.ly/3td1JoT</a:t>
            </a:r>
            <a:endParaRPr lang="es-EC" sz="900" b="1" dirty="0"/>
          </a:p>
          <a:p>
            <a:r>
              <a:rPr lang="es-EC" sz="900" b="1" dirty="0"/>
              <a:t>Elaborado: Subsecretaría de Emprendimiento y Gestión del Conocimiento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xmlns="" id="{69DDAE3B-890B-465C-ACCA-6242CB318448}"/>
              </a:ext>
            </a:extLst>
          </p:cNvPr>
          <p:cNvSpPr txBox="1"/>
          <p:nvPr/>
        </p:nvSpPr>
        <p:spPr>
          <a:xfrm>
            <a:off x="924182" y="2497686"/>
            <a:ext cx="2748407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rtl="0">
              <a:defRPr sz="2128" b="1" i="0" u="none" strike="noStrike" kern="1200" baseline="0">
                <a:solidFill>
                  <a:srgbClr val="44546A"/>
                </a:solidFill>
                <a:latin typeface="+mn-lt"/>
                <a:ea typeface="+mn-ea"/>
                <a:cs typeface="+mn-cs"/>
              </a:defRPr>
            </a:pPr>
            <a:r>
              <a:rPr lang="es-MX" sz="2000" dirty="0">
                <a:solidFill>
                  <a:schemeClr val="bg1"/>
                </a:solidFill>
              </a:rPr>
              <a:t>Actividad Económica</a:t>
            </a:r>
            <a:endParaRPr lang="es-EC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973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uadroTexto 21">
            <a:extLst>
              <a:ext uri="{FF2B5EF4-FFF2-40B4-BE49-F238E27FC236}">
                <a16:creationId xmlns:a16="http://schemas.microsoft.com/office/drawing/2014/main" xmlns="" id="{0551FEDF-33F3-4BDF-BFAE-A8ABB794FA60}"/>
              </a:ext>
            </a:extLst>
          </p:cNvPr>
          <p:cNvSpPr txBox="1"/>
          <p:nvPr/>
        </p:nvSpPr>
        <p:spPr>
          <a:xfrm>
            <a:off x="5476979" y="2547843"/>
            <a:ext cx="2150950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rtl="0">
              <a:defRPr sz="2128" b="1" i="0" u="none" strike="noStrike" kern="1200" baseline="0">
                <a:solidFill>
                  <a:srgbClr val="44546A"/>
                </a:solidFill>
                <a:latin typeface="+mn-lt"/>
                <a:ea typeface="+mn-ea"/>
                <a:cs typeface="+mn-cs"/>
              </a:defRPr>
            </a:pPr>
            <a:r>
              <a:rPr lang="es-EC" sz="2000" dirty="0">
                <a:solidFill>
                  <a:schemeClr val="bg1"/>
                </a:solidFill>
              </a:rPr>
              <a:t>Grupo de Etario</a:t>
            </a:r>
          </a:p>
        </p:txBody>
      </p:sp>
      <p:graphicFrame>
        <p:nvGraphicFramePr>
          <p:cNvPr id="21" name="Gráfico 20">
            <a:extLst>
              <a:ext uri="{FF2B5EF4-FFF2-40B4-BE49-F238E27FC236}">
                <a16:creationId xmlns:a16="http://schemas.microsoft.com/office/drawing/2014/main" xmlns="" id="{A8EB1BEB-4AA2-430D-A80E-97BD6AA54F8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2371228"/>
              </p:ext>
            </p:extLst>
          </p:nvPr>
        </p:nvGraphicFramePr>
        <p:xfrm>
          <a:off x="0" y="1815319"/>
          <a:ext cx="4261724" cy="2743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CuadroTexto 22">
            <a:extLst>
              <a:ext uri="{FF2B5EF4-FFF2-40B4-BE49-F238E27FC236}">
                <a16:creationId xmlns:a16="http://schemas.microsoft.com/office/drawing/2014/main" xmlns="" id="{EFC87950-0E69-4927-9417-C165B5739DEC}"/>
              </a:ext>
            </a:extLst>
          </p:cNvPr>
          <p:cNvSpPr txBox="1"/>
          <p:nvPr/>
        </p:nvSpPr>
        <p:spPr>
          <a:xfrm>
            <a:off x="9111326" y="1256400"/>
            <a:ext cx="2150950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rtl="0">
              <a:defRPr sz="2128" b="1" i="0" u="none" strike="noStrike" kern="1200" baseline="0">
                <a:solidFill>
                  <a:srgbClr val="44546A"/>
                </a:solidFill>
                <a:latin typeface="+mn-lt"/>
                <a:ea typeface="+mn-ea"/>
                <a:cs typeface="+mn-cs"/>
              </a:defRPr>
            </a:pPr>
            <a:r>
              <a:rPr lang="es-EC" sz="2000" dirty="0">
                <a:solidFill>
                  <a:schemeClr val="bg1"/>
                </a:solidFill>
              </a:rPr>
              <a:t>Etnia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xmlns="" id="{69DDAE3B-890B-465C-ACCA-6242CB318448}"/>
              </a:ext>
            </a:extLst>
          </p:cNvPr>
          <p:cNvSpPr txBox="1"/>
          <p:nvPr/>
        </p:nvSpPr>
        <p:spPr>
          <a:xfrm>
            <a:off x="1002237" y="1250665"/>
            <a:ext cx="2150950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rtl="0">
              <a:defRPr sz="2128" b="1" i="0" u="none" strike="noStrike" kern="1200" baseline="0">
                <a:solidFill>
                  <a:srgbClr val="44546A"/>
                </a:solidFill>
                <a:latin typeface="+mn-lt"/>
                <a:ea typeface="+mn-ea"/>
                <a:cs typeface="+mn-cs"/>
              </a:defRPr>
            </a:pPr>
            <a:r>
              <a:rPr lang="es-EC" sz="2000" dirty="0">
                <a:solidFill>
                  <a:schemeClr val="bg1"/>
                </a:solidFill>
              </a:rPr>
              <a:t>Tipo de Subsidio</a:t>
            </a:r>
          </a:p>
        </p:txBody>
      </p:sp>
      <p:graphicFrame>
        <p:nvGraphicFramePr>
          <p:cNvPr id="27" name="Gráfico 26">
            <a:extLst>
              <a:ext uri="{FF2B5EF4-FFF2-40B4-BE49-F238E27FC236}">
                <a16:creationId xmlns:a16="http://schemas.microsoft.com/office/drawing/2014/main" xmlns="" id="{C90B21AD-5FB4-4902-8CC2-0A6E1622FBB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1378919"/>
              </p:ext>
            </p:extLst>
          </p:nvPr>
        </p:nvGraphicFramePr>
        <p:xfrm>
          <a:off x="7900938" y="1913290"/>
          <a:ext cx="4291062" cy="29175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CuadroTexto 10">
            <a:extLst>
              <a:ext uri="{FF2B5EF4-FFF2-40B4-BE49-F238E27FC236}">
                <a16:creationId xmlns:a16="http://schemas.microsoft.com/office/drawing/2014/main" xmlns="" id="{F15CE230-FCE9-4635-A254-7C001604764F}"/>
              </a:ext>
            </a:extLst>
          </p:cNvPr>
          <p:cNvSpPr txBox="1"/>
          <p:nvPr/>
        </p:nvSpPr>
        <p:spPr>
          <a:xfrm>
            <a:off x="215687" y="6363055"/>
            <a:ext cx="11610372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s-EC" sz="900" b="1" dirty="0"/>
              <a:t>Fuente: </a:t>
            </a:r>
            <a:r>
              <a:rPr lang="es-EC" sz="900" b="1" dirty="0">
                <a:hlinkClick r:id="rId4"/>
              </a:rPr>
              <a:t>https://bit.ly/3td1JoT</a:t>
            </a:r>
            <a:endParaRPr lang="es-EC" sz="900" b="1" dirty="0"/>
          </a:p>
          <a:p>
            <a:r>
              <a:rPr lang="es-EC" sz="900" b="1" dirty="0"/>
              <a:t>Elaborado: Subsecretaría de Emprendimiento y Gestión del Conocimiento</a:t>
            </a:r>
          </a:p>
        </p:txBody>
      </p:sp>
      <p:graphicFrame>
        <p:nvGraphicFramePr>
          <p:cNvPr id="16" name="Gráfico 15">
            <a:extLst>
              <a:ext uri="{FF2B5EF4-FFF2-40B4-BE49-F238E27FC236}">
                <a16:creationId xmlns:a16="http://schemas.microsoft.com/office/drawing/2014/main" xmlns="" id="{78D41D7D-E774-49D4-AC96-43726ABE9FF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2623282"/>
              </p:ext>
            </p:extLst>
          </p:nvPr>
        </p:nvGraphicFramePr>
        <p:xfrm>
          <a:off x="4659962" y="3274489"/>
          <a:ext cx="3586123" cy="25680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7" name="TextBox 8">
            <a:extLst>
              <a:ext uri="{FF2B5EF4-FFF2-40B4-BE49-F238E27FC236}">
                <a16:creationId xmlns:a16="http://schemas.microsoft.com/office/drawing/2014/main" xmlns="" id="{896AB5C7-7E22-42D2-AB68-85364876F40C}"/>
              </a:ext>
            </a:extLst>
          </p:cNvPr>
          <p:cNvSpPr txBox="1"/>
          <p:nvPr/>
        </p:nvSpPr>
        <p:spPr>
          <a:xfrm>
            <a:off x="0" y="430543"/>
            <a:ext cx="63063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Caracterización población receptora CDH</a:t>
            </a:r>
          </a:p>
        </p:txBody>
      </p:sp>
    </p:spTree>
    <p:extLst>
      <p:ext uri="{BB962C8B-B14F-4D97-AF65-F5344CB8AC3E}">
        <p14:creationId xmlns:p14="http://schemas.microsoft.com/office/powerpoint/2010/main" val="1123081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xmlns="" id="{137553E6-C38B-48AF-B06B-2528F725325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0605608"/>
              </p:ext>
            </p:extLst>
          </p:nvPr>
        </p:nvGraphicFramePr>
        <p:xfrm>
          <a:off x="0" y="909262"/>
          <a:ext cx="12192000" cy="48445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21">
            <a:extLst>
              <a:ext uri="{FF2B5EF4-FFF2-40B4-BE49-F238E27FC236}">
                <a16:creationId xmlns:a16="http://schemas.microsoft.com/office/drawing/2014/main" xmlns="" id="{3FC761F6-EF7F-4DB1-8F9B-E5B31CFF5789}"/>
              </a:ext>
            </a:extLst>
          </p:cNvPr>
          <p:cNvSpPr txBox="1"/>
          <p:nvPr/>
        </p:nvSpPr>
        <p:spPr>
          <a:xfrm>
            <a:off x="0" y="386042"/>
            <a:ext cx="701355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419" sz="2800" b="1" dirty="0">
                <a:solidFill>
                  <a:srgbClr val="1F4E79"/>
                </a:solidFill>
              </a:rPr>
              <a:t>Evolución CDH MUJERES</a:t>
            </a:r>
            <a:endParaRPr lang="es-419" sz="2400" dirty="0">
              <a:solidFill>
                <a:srgbClr val="1F4E79"/>
              </a:solidFill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xmlns="" id="{53ABB53A-656C-48E7-9013-BAE25D82877C}"/>
              </a:ext>
            </a:extLst>
          </p:cNvPr>
          <p:cNvSpPr txBox="1"/>
          <p:nvPr/>
        </p:nvSpPr>
        <p:spPr>
          <a:xfrm>
            <a:off x="125105" y="5753807"/>
            <a:ext cx="4968157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900" b="1" dirty="0"/>
              <a:t>Corte a Julio 2021, monto de CDH entregados.</a:t>
            </a:r>
            <a:endParaRPr lang="es-EC" sz="900" b="1" dirty="0"/>
          </a:p>
          <a:p>
            <a:r>
              <a:rPr lang="es-EC" sz="900" b="1" dirty="0"/>
              <a:t>Fuente: </a:t>
            </a:r>
            <a:r>
              <a:rPr lang="es-EC" sz="900" b="1" dirty="0">
                <a:hlinkClick r:id="rId3"/>
              </a:rPr>
              <a:t>https://bit.ly/3td1JoT</a:t>
            </a:r>
            <a:r>
              <a:rPr lang="es-EC" sz="900" b="1" dirty="0"/>
              <a:t>.</a:t>
            </a:r>
          </a:p>
          <a:p>
            <a:r>
              <a:rPr lang="es-EC" sz="900" b="1" dirty="0"/>
              <a:t>Elaborado: Subsecretaría de Emprendimiento y Gestión del Conocimiento.</a:t>
            </a:r>
          </a:p>
        </p:txBody>
      </p:sp>
    </p:spTree>
    <p:extLst>
      <p:ext uri="{BB962C8B-B14F-4D97-AF65-F5344CB8AC3E}">
        <p14:creationId xmlns:p14="http://schemas.microsoft.com/office/powerpoint/2010/main" val="3847516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Gráfico 13">
            <a:extLst>
              <a:ext uri="{FF2B5EF4-FFF2-40B4-BE49-F238E27FC236}">
                <a16:creationId xmlns:a16="http://schemas.microsoft.com/office/drawing/2014/main" xmlns="" id="{355E1523-AD81-4BE4-BF3F-0FD976F5866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9455280"/>
              </p:ext>
            </p:extLst>
          </p:nvPr>
        </p:nvGraphicFramePr>
        <p:xfrm>
          <a:off x="8490914" y="3211434"/>
          <a:ext cx="2978824" cy="28220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Gráfico 15">
            <a:extLst>
              <a:ext uri="{FF2B5EF4-FFF2-40B4-BE49-F238E27FC236}">
                <a16:creationId xmlns:a16="http://schemas.microsoft.com/office/drawing/2014/main" xmlns="" id="{898B821F-7D8F-4B79-9CB1-F754E94F565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0750032"/>
              </p:ext>
            </p:extLst>
          </p:nvPr>
        </p:nvGraphicFramePr>
        <p:xfrm>
          <a:off x="273134" y="2925287"/>
          <a:ext cx="5481821" cy="30056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CuadroTexto 11">
            <a:extLst>
              <a:ext uri="{FF2B5EF4-FFF2-40B4-BE49-F238E27FC236}">
                <a16:creationId xmlns:a16="http://schemas.microsoft.com/office/drawing/2014/main" xmlns="" id="{056C58F6-1846-49C2-B216-F34ABBF21517}"/>
              </a:ext>
            </a:extLst>
          </p:cNvPr>
          <p:cNvSpPr txBox="1"/>
          <p:nvPr/>
        </p:nvSpPr>
        <p:spPr>
          <a:xfrm>
            <a:off x="273134" y="6385026"/>
            <a:ext cx="49681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sz="900" b="1" dirty="0"/>
              <a:t>Fuente: </a:t>
            </a:r>
            <a:r>
              <a:rPr lang="es-EC" sz="900" b="1" dirty="0">
                <a:hlinkClick r:id="rId4"/>
              </a:rPr>
              <a:t>https://bit.ly/3td1JoT</a:t>
            </a:r>
            <a:endParaRPr lang="es-EC" sz="900" b="1" dirty="0"/>
          </a:p>
          <a:p>
            <a:r>
              <a:rPr lang="es-EC" sz="900" b="1" dirty="0"/>
              <a:t>Elaborado: Subsecretaría de Emprendimiento y Gestión del Conocimiento</a:t>
            </a:r>
          </a:p>
        </p:txBody>
      </p:sp>
      <p:sp>
        <p:nvSpPr>
          <p:cNvPr id="10" name="TextBox 8">
            <a:extLst>
              <a:ext uri="{FF2B5EF4-FFF2-40B4-BE49-F238E27FC236}">
                <a16:creationId xmlns:a16="http://schemas.microsoft.com/office/drawing/2014/main" xmlns="" id="{896AB5C7-7E22-42D2-AB68-85364876F40C}"/>
              </a:ext>
            </a:extLst>
          </p:cNvPr>
          <p:cNvSpPr txBox="1"/>
          <p:nvPr/>
        </p:nvSpPr>
        <p:spPr>
          <a:xfrm>
            <a:off x="0" y="430543"/>
            <a:ext cx="77512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Caracterización población receptora CDH: MUJERES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xmlns="" id="{0551FEDF-33F3-4BDF-BFAE-A8ABB794FA60}"/>
              </a:ext>
            </a:extLst>
          </p:cNvPr>
          <p:cNvSpPr txBox="1"/>
          <p:nvPr/>
        </p:nvSpPr>
        <p:spPr>
          <a:xfrm>
            <a:off x="9003325" y="2627677"/>
            <a:ext cx="2150950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rtl="0">
              <a:defRPr sz="2128" b="1" i="0" u="none" strike="noStrike" kern="1200" baseline="0">
                <a:solidFill>
                  <a:srgbClr val="44546A"/>
                </a:solidFill>
                <a:latin typeface="+mn-lt"/>
                <a:ea typeface="+mn-ea"/>
                <a:cs typeface="+mn-cs"/>
              </a:defRPr>
            </a:pPr>
            <a:r>
              <a:rPr lang="es-EC" sz="2000" dirty="0">
                <a:solidFill>
                  <a:schemeClr val="bg1"/>
                </a:solidFill>
              </a:rPr>
              <a:t>Grupo de Etario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xmlns="" id="{69DDAE3B-890B-465C-ACCA-6242CB318448}"/>
              </a:ext>
            </a:extLst>
          </p:cNvPr>
          <p:cNvSpPr txBox="1"/>
          <p:nvPr/>
        </p:nvSpPr>
        <p:spPr>
          <a:xfrm>
            <a:off x="1507273" y="2627677"/>
            <a:ext cx="2150950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rtl="0">
              <a:defRPr sz="2128" b="1" i="0" u="none" strike="noStrike" kern="1200" baseline="0">
                <a:solidFill>
                  <a:srgbClr val="44546A"/>
                </a:solidFill>
                <a:latin typeface="+mn-lt"/>
                <a:ea typeface="+mn-ea"/>
                <a:cs typeface="+mn-cs"/>
              </a:defRPr>
            </a:pPr>
            <a:r>
              <a:rPr lang="es-EC" sz="2000" dirty="0">
                <a:solidFill>
                  <a:schemeClr val="bg1"/>
                </a:solidFill>
              </a:rPr>
              <a:t>Tipo de Subsidio</a:t>
            </a:r>
          </a:p>
        </p:txBody>
      </p:sp>
      <p:graphicFrame>
        <p:nvGraphicFramePr>
          <p:cNvPr id="22" name="Tabla 21">
            <a:extLst>
              <a:ext uri="{FF2B5EF4-FFF2-40B4-BE49-F238E27FC236}">
                <a16:creationId xmlns:a16="http://schemas.microsoft.com/office/drawing/2014/main" xmlns="" id="{D1586A68-69C6-4D9A-80F0-8FE7097C16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8829168"/>
              </p:ext>
            </p:extLst>
          </p:nvPr>
        </p:nvGraphicFramePr>
        <p:xfrm>
          <a:off x="5399549" y="1753247"/>
          <a:ext cx="1980965" cy="2034981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951178">
                  <a:extLst>
                    <a:ext uri="{9D8B030D-6E8A-4147-A177-3AD203B41FA5}">
                      <a16:colId xmlns:a16="http://schemas.microsoft.com/office/drawing/2014/main" xmlns="" val="2696520461"/>
                    </a:ext>
                  </a:extLst>
                </a:gridCol>
                <a:gridCol w="1029787">
                  <a:extLst>
                    <a:ext uri="{9D8B030D-6E8A-4147-A177-3AD203B41FA5}">
                      <a16:colId xmlns:a16="http://schemas.microsoft.com/office/drawing/2014/main" xmlns="" val="2453533713"/>
                    </a:ext>
                  </a:extLst>
                </a:gridCol>
              </a:tblGrid>
              <a:tr h="1327936">
                <a:tc>
                  <a:txBody>
                    <a:bodyPr/>
                    <a:lstStyle/>
                    <a:p>
                      <a:pPr algn="ctr"/>
                      <a:r>
                        <a:rPr lang="es-EC" b="0" dirty="0">
                          <a:solidFill>
                            <a:schemeClr val="tx1"/>
                          </a:solidFill>
                        </a:rPr>
                        <a:t>Rural</a:t>
                      </a: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b="0" dirty="0">
                          <a:solidFill>
                            <a:schemeClr val="tx1"/>
                          </a:solidFill>
                        </a:rPr>
                        <a:t>Urbano</a:t>
                      </a: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07075814"/>
                  </a:ext>
                </a:extLst>
              </a:tr>
              <a:tr h="707045">
                <a:tc>
                  <a:txBody>
                    <a:bodyPr/>
                    <a:lstStyle/>
                    <a:p>
                      <a:pPr algn="ctr"/>
                      <a:r>
                        <a:rPr lang="es-EC" sz="1600" b="1" dirty="0">
                          <a:solidFill>
                            <a:schemeClr val="tx1"/>
                          </a:solidFill>
                        </a:rPr>
                        <a:t>33%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sz="1600" b="1" dirty="0">
                          <a:solidFill>
                            <a:schemeClr val="tx1"/>
                          </a:solidFill>
                        </a:rPr>
                        <a:t>67%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915257059"/>
                  </a:ext>
                </a:extLst>
              </a:tr>
            </a:tbl>
          </a:graphicData>
        </a:graphic>
      </p:graphicFrame>
      <p:pic>
        <p:nvPicPr>
          <p:cNvPr id="23" name="Gráfico 18" descr="Escena de una granja contorno">
            <a:extLst>
              <a:ext uri="{FF2B5EF4-FFF2-40B4-BE49-F238E27FC236}">
                <a16:creationId xmlns:a16="http://schemas.microsoft.com/office/drawing/2014/main" xmlns="" id="{4C0E53BF-F061-4CE0-8F37-2B4464A6DE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5556366" y="1987671"/>
            <a:ext cx="603099" cy="603099"/>
          </a:xfrm>
          <a:prstGeom prst="rect">
            <a:avLst/>
          </a:prstGeom>
        </p:spPr>
      </p:pic>
      <p:pic>
        <p:nvPicPr>
          <p:cNvPr id="24" name="Gráfico 19" descr="Ciudad con relleno sólido">
            <a:extLst>
              <a:ext uri="{FF2B5EF4-FFF2-40B4-BE49-F238E27FC236}">
                <a16:creationId xmlns:a16="http://schemas.microsoft.com/office/drawing/2014/main" xmlns="" id="{9ACCB336-5E7B-40E7-BAEB-880E7657160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6459313" y="1962671"/>
            <a:ext cx="628099" cy="628099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xmlns="" id="{81E82BBE-AFCF-4108-9B33-5D375D7382AB}"/>
              </a:ext>
            </a:extLst>
          </p:cNvPr>
          <p:cNvSpPr txBox="1"/>
          <p:nvPr/>
        </p:nvSpPr>
        <p:spPr>
          <a:xfrm>
            <a:off x="5517728" y="1367507"/>
            <a:ext cx="1569684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rtl="0">
              <a:defRPr sz="2128" b="1" i="0" u="none" strike="noStrike" kern="1200" baseline="0">
                <a:solidFill>
                  <a:srgbClr val="44546A"/>
                </a:solidFill>
                <a:latin typeface="+mn-lt"/>
                <a:ea typeface="+mn-ea"/>
                <a:cs typeface="+mn-cs"/>
              </a:defRPr>
            </a:pPr>
            <a:r>
              <a:rPr lang="es-EC" sz="2000" dirty="0">
                <a:solidFill>
                  <a:schemeClr val="bg1"/>
                </a:solidFill>
              </a:rPr>
              <a:t>Sector</a:t>
            </a:r>
          </a:p>
        </p:txBody>
      </p:sp>
    </p:spTree>
    <p:extLst>
      <p:ext uri="{BB962C8B-B14F-4D97-AF65-F5344CB8AC3E}">
        <p14:creationId xmlns:p14="http://schemas.microsoft.com/office/powerpoint/2010/main" val="1552871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Gráfico 19">
            <a:extLst>
              <a:ext uri="{FF2B5EF4-FFF2-40B4-BE49-F238E27FC236}">
                <a16:creationId xmlns:a16="http://schemas.microsoft.com/office/drawing/2014/main" xmlns="" id="{B0CDC21C-468B-453E-9116-72E10C69A24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1655957"/>
              </p:ext>
            </p:extLst>
          </p:nvPr>
        </p:nvGraphicFramePr>
        <p:xfrm>
          <a:off x="6308847" y="2422092"/>
          <a:ext cx="5690896" cy="3616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3" name="Gráfico 22">
            <a:extLst>
              <a:ext uri="{FF2B5EF4-FFF2-40B4-BE49-F238E27FC236}">
                <a16:creationId xmlns:a16="http://schemas.microsoft.com/office/drawing/2014/main" xmlns="" id="{7DD4849D-BA25-45A2-8B7F-FDCA7345D9F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5125333"/>
              </p:ext>
            </p:extLst>
          </p:nvPr>
        </p:nvGraphicFramePr>
        <p:xfrm>
          <a:off x="419100" y="2422092"/>
          <a:ext cx="5464056" cy="30179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2DEB2B6D-B7E7-4A84-B279-46543C1504BE}"/>
              </a:ext>
            </a:extLst>
          </p:cNvPr>
          <p:cNvSpPr txBox="1"/>
          <p:nvPr/>
        </p:nvSpPr>
        <p:spPr>
          <a:xfrm>
            <a:off x="184211" y="6174641"/>
            <a:ext cx="49681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C" sz="900" b="1" dirty="0"/>
              <a:t>Fuente: </a:t>
            </a:r>
            <a:r>
              <a:rPr lang="es-EC" sz="900" b="1" dirty="0">
                <a:hlinkClick r:id="rId4"/>
              </a:rPr>
              <a:t>https://bit.ly/3td1JoT</a:t>
            </a:r>
            <a:endParaRPr lang="es-EC" sz="900" b="1" dirty="0"/>
          </a:p>
          <a:p>
            <a:r>
              <a:rPr lang="es-EC" sz="900" b="1" dirty="0"/>
              <a:t>Elaborado: Subsecretaría de Emprendimiento y Gestión del Conocimiento</a:t>
            </a:r>
          </a:p>
        </p:txBody>
      </p:sp>
      <p:sp>
        <p:nvSpPr>
          <p:cNvPr id="11" name="TextBox 8">
            <a:extLst>
              <a:ext uri="{FF2B5EF4-FFF2-40B4-BE49-F238E27FC236}">
                <a16:creationId xmlns:a16="http://schemas.microsoft.com/office/drawing/2014/main" xmlns="" id="{896AB5C7-7E22-42D2-AB68-85364876F40C}"/>
              </a:ext>
            </a:extLst>
          </p:cNvPr>
          <p:cNvSpPr txBox="1"/>
          <p:nvPr/>
        </p:nvSpPr>
        <p:spPr>
          <a:xfrm>
            <a:off x="0" y="430543"/>
            <a:ext cx="77512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Caracterización población receptora CDH: MUJERES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xmlns="" id="{69DDAE3B-890B-465C-ACCA-6242CB318448}"/>
              </a:ext>
            </a:extLst>
          </p:cNvPr>
          <p:cNvSpPr txBox="1"/>
          <p:nvPr/>
        </p:nvSpPr>
        <p:spPr>
          <a:xfrm>
            <a:off x="1652791" y="1979779"/>
            <a:ext cx="2748407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rtl="0">
              <a:defRPr sz="2128" b="1" i="0" u="none" strike="noStrike" kern="1200" baseline="0">
                <a:solidFill>
                  <a:srgbClr val="44546A"/>
                </a:solidFill>
                <a:latin typeface="+mn-lt"/>
                <a:ea typeface="+mn-ea"/>
                <a:cs typeface="+mn-cs"/>
              </a:defRPr>
            </a:pPr>
            <a:r>
              <a:rPr lang="es-MX" sz="2000" dirty="0">
                <a:solidFill>
                  <a:schemeClr val="bg1"/>
                </a:solidFill>
              </a:rPr>
              <a:t>Actividad Económica</a:t>
            </a:r>
            <a:endParaRPr lang="es-EC" sz="2000" dirty="0">
              <a:solidFill>
                <a:schemeClr val="bg1"/>
              </a:solidFill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xmlns="" id="{EFC87950-0E69-4927-9417-C165B5739DEC}"/>
              </a:ext>
            </a:extLst>
          </p:cNvPr>
          <p:cNvSpPr txBox="1"/>
          <p:nvPr/>
        </p:nvSpPr>
        <p:spPr>
          <a:xfrm>
            <a:off x="8388259" y="1979779"/>
            <a:ext cx="2150950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rtl="0">
              <a:defRPr sz="2128" b="1" i="0" u="none" strike="noStrike" kern="1200" baseline="0">
                <a:solidFill>
                  <a:srgbClr val="44546A"/>
                </a:solidFill>
                <a:latin typeface="+mn-lt"/>
                <a:ea typeface="+mn-ea"/>
                <a:cs typeface="+mn-cs"/>
              </a:defRPr>
            </a:pPr>
            <a:r>
              <a:rPr lang="es-EC" sz="2000" dirty="0">
                <a:solidFill>
                  <a:schemeClr val="bg1"/>
                </a:solidFill>
              </a:rPr>
              <a:t>Etnia</a:t>
            </a:r>
          </a:p>
        </p:txBody>
      </p:sp>
    </p:spTree>
    <p:extLst>
      <p:ext uri="{BB962C8B-B14F-4D97-AF65-F5344CB8AC3E}">
        <p14:creationId xmlns:p14="http://schemas.microsoft.com/office/powerpoint/2010/main" val="35721570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uadroTexto 10">
            <a:extLst>
              <a:ext uri="{FF2B5EF4-FFF2-40B4-BE49-F238E27FC236}">
                <a16:creationId xmlns:a16="http://schemas.microsoft.com/office/drawing/2014/main" xmlns="" id="{8BD59633-758E-46BE-AC90-D6E86A026432}"/>
              </a:ext>
            </a:extLst>
          </p:cNvPr>
          <p:cNvSpPr txBox="1"/>
          <p:nvPr/>
        </p:nvSpPr>
        <p:spPr>
          <a:xfrm>
            <a:off x="368525" y="1635090"/>
            <a:ext cx="11454949" cy="4199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419"/>
            </a:defPPr>
            <a:lvl1pPr algn="just">
              <a:defRPr sz="2000"/>
            </a:lvl1pPr>
          </a:lstStyle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C" dirty="0"/>
              <a:t>Aproximadamente, el 70% son solteras o separadas y el 14% afirmó estar en unión libre.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C" dirty="0"/>
              <a:t>El 47% son jefes del núcleo familiar, el promedio de 3,9 personas por hogar.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C" dirty="0"/>
              <a:t>Respecto al nivel de educación el 55% de usuarias cursaron la primaria, y el 17% secundaria.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C" dirty="0"/>
              <a:t>Adicionalmente, el 46% de las mujeres indicó que no asiste actualmente a ninguna institución educativa por falta de recursos económicos, un11% de las mujeres no sabe leer y escribir.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C" dirty="0"/>
              <a:t>El 38% de las mujeres vive en mediaguas o rancho/covacha.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C" dirty="0"/>
              <a:t>El 95% de las usuarias menciona que no tiene servicio de internet.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C" dirty="0"/>
              <a:t>Finalmente, haciendo referencia a las enfermedades catastróficas, raras o VIH (SIDA), el 2.5 % de las mujeres afirman tener alguna.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E596EE80-E4CF-4441-A381-3A90AC645E18}"/>
              </a:ext>
            </a:extLst>
          </p:cNvPr>
          <p:cNvSpPr txBox="1"/>
          <p:nvPr/>
        </p:nvSpPr>
        <p:spPr>
          <a:xfrm>
            <a:off x="0" y="6213798"/>
            <a:ext cx="9276522" cy="47192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es-EC" sz="900" b="1" dirty="0">
                <a:solidFill>
                  <a:schemeClr val="tx1"/>
                </a:solidFill>
                <a:latin typeface="Arial" panose="020B0604020202020204" pitchFamily="34" charset="0"/>
              </a:rPr>
              <a:t>Fuente:</a:t>
            </a:r>
            <a:r>
              <a:rPr lang="es-EC" sz="9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s-EC" sz="90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Coordinación General de Estudios y Datos de Inclusión / Perfilamiento de Género de los usuarios de servicios de inclusión económica y social del MIES. Diciembre 2020</a:t>
            </a:r>
          </a:p>
          <a:p>
            <a:pPr>
              <a:spcAft>
                <a:spcPts val="800"/>
              </a:spcAft>
            </a:pPr>
            <a:r>
              <a:rPr lang="es-EC" sz="9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https://info.inclusion.gob.ec/index.php/ejes-transversales-estudios/2020-estudios-et</a:t>
            </a:r>
            <a:r>
              <a:rPr lang="es-EC" sz="9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s-EC" sz="9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xmlns="" id="{3A5DEA23-F20B-4E4B-B35A-FEBE4A4671C7}"/>
              </a:ext>
            </a:extLst>
          </p:cNvPr>
          <p:cNvSpPr txBox="1"/>
          <p:nvPr/>
        </p:nvSpPr>
        <p:spPr>
          <a:xfrm>
            <a:off x="0" y="1090851"/>
            <a:ext cx="120417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Caracterización Social de la Mujer receptora del CDH</a:t>
            </a:r>
          </a:p>
        </p:txBody>
      </p:sp>
      <p:sp>
        <p:nvSpPr>
          <p:cNvPr id="9" name="TextBox 3">
            <a:extLst>
              <a:ext uri="{FF2B5EF4-FFF2-40B4-BE49-F238E27FC236}">
                <a16:creationId xmlns:a16="http://schemas.microsoft.com/office/drawing/2014/main" xmlns="" id="{0EDDB869-52DA-47FA-BAE9-0E71FBB0F13B}"/>
              </a:ext>
            </a:extLst>
          </p:cNvPr>
          <p:cNvSpPr txBox="1"/>
          <p:nvPr/>
        </p:nvSpPr>
        <p:spPr>
          <a:xfrm>
            <a:off x="-46878" y="450144"/>
            <a:ext cx="60677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Crédito de Desarrollo Humano - MUJER </a:t>
            </a:r>
          </a:p>
        </p:txBody>
      </p:sp>
    </p:spTree>
    <p:extLst>
      <p:ext uri="{BB962C8B-B14F-4D97-AF65-F5344CB8AC3E}">
        <p14:creationId xmlns:p14="http://schemas.microsoft.com/office/powerpoint/2010/main" val="34455476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18680</TotalTime>
  <Words>1098</Words>
  <Application>Microsoft Office PowerPoint</Application>
  <PresentationFormat>Panorámica</PresentationFormat>
  <Paragraphs>185</Paragraphs>
  <Slides>18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Roque Proaño</dc:creator>
  <cp:lastModifiedBy>Caiza Karina Elizabeth</cp:lastModifiedBy>
  <cp:revision>143</cp:revision>
  <dcterms:created xsi:type="dcterms:W3CDTF">2021-07-29T14:23:10Z</dcterms:created>
  <dcterms:modified xsi:type="dcterms:W3CDTF">2021-09-29T14:52:31Z</dcterms:modified>
</cp:coreProperties>
</file>