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5" roundtripDataSignature="AMtx7mhD+vAshO96G4x91OUrfjU9+rEh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charts/_rels/chart1.xml.rels><?xml version="1.0" encoding="UTF-8" standalone="yes"?><Relationships xmlns="http://schemas.openxmlformats.org/package/2006/relationships"><Relationship Id="rId1" Type="http://schemas.openxmlformats.org/officeDocument/2006/relationships/oleObject" Target="file:///D:\Mis%20documentos\Global%20Findex%20Databa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>
                <a:solidFill>
                  <a:schemeClr val="bg2">
                    <a:lumMod val="50000"/>
                  </a:schemeClr>
                </a:solidFill>
              </a:defRPr>
            </a:pPr>
            <a:r>
              <a:rPr lang="es-EC" sz="1400" b="0">
                <a:solidFill>
                  <a:schemeClr val="bg2">
                    <a:lumMod val="50000"/>
                  </a:schemeClr>
                </a:solidFill>
              </a:rPr>
              <a:t>Tasa</a:t>
            </a:r>
            <a:r>
              <a:rPr lang="es-EC" sz="1400" b="0" baseline="0">
                <a:solidFill>
                  <a:schemeClr val="bg2">
                    <a:lumMod val="50000"/>
                  </a:schemeClr>
                </a:solidFill>
              </a:rPr>
              <a:t> de Bancarización</a:t>
            </a:r>
            <a:endParaRPr lang="es-EC" sz="1400" b="0">
              <a:solidFill>
                <a:schemeClr val="bg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34032581453634086"/>
          <c:y val="4.332129963898916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Hoja1!$C$1</c:f>
              <c:strCache>
                <c:ptCount val="1"/>
                <c:pt idx="0">
                  <c:v> Hombres</c:v>
                </c:pt>
              </c:strCache>
            </c:strRef>
          </c:tx>
          <c:invertIfNegative val="0"/>
          <c:cat>
            <c:strRef>
              <c:f>Hoja1!$B$2:$B$18</c:f>
              <c:strCache>
                <c:ptCount val="17"/>
                <c:pt idx="0">
                  <c:v>El Salvador</c:v>
                </c:pt>
                <c:pt idx="1">
                  <c:v>Nicaragua</c:v>
                </c:pt>
                <c:pt idx="2">
                  <c:v>Haiti</c:v>
                </c:pt>
                <c:pt idx="3">
                  <c:v>Mexico</c:v>
                </c:pt>
                <c:pt idx="4">
                  <c:v>Peru</c:v>
                </c:pt>
                <c:pt idx="5">
                  <c:v>Honduras</c:v>
                </c:pt>
                <c:pt idx="6">
                  <c:v>Guatemala</c:v>
                </c:pt>
                <c:pt idx="7">
                  <c:v>Panama</c:v>
                </c:pt>
                <c:pt idx="8">
                  <c:v>Colombia</c:v>
                </c:pt>
                <c:pt idx="9">
                  <c:v>Ecuador</c:v>
                </c:pt>
                <c:pt idx="10">
                  <c:v>Paraguay</c:v>
                </c:pt>
                <c:pt idx="11">
                  <c:v>Argentina</c:v>
                </c:pt>
                <c:pt idx="12">
                  <c:v>Bolivia</c:v>
                </c:pt>
                <c:pt idx="13">
                  <c:v>Dominican Republic</c:v>
                </c:pt>
                <c:pt idx="14">
                  <c:v>Costa Rica</c:v>
                </c:pt>
                <c:pt idx="15">
                  <c:v>Brazil</c:v>
                </c:pt>
                <c:pt idx="16">
                  <c:v>Venezuela, RB</c:v>
                </c:pt>
              </c:strCache>
            </c:strRef>
          </c:cat>
          <c:val>
            <c:numRef>
              <c:f>Hoja1!$C$2:$C$18</c:f>
              <c:numCache>
                <c:formatCode>0%</c:formatCode>
                <c:ptCount val="17"/>
                <c:pt idx="0">
                  <c:v>0.37577143311500577</c:v>
                </c:pt>
                <c:pt idx="1">
                  <c:v>0.37422126531600991</c:v>
                </c:pt>
                <c:pt idx="2">
                  <c:v>0.35354721546173079</c:v>
                </c:pt>
                <c:pt idx="3">
                  <c:v>0.41098827123642029</c:v>
                </c:pt>
                <c:pt idx="4">
                  <c:v>0.50972986221313576</c:v>
                </c:pt>
                <c:pt idx="5">
                  <c:v>0.50240820646286011</c:v>
                </c:pt>
                <c:pt idx="6">
                  <c:v>0.46356964111328131</c:v>
                </c:pt>
                <c:pt idx="7">
                  <c:v>0.50859040021896351</c:v>
                </c:pt>
                <c:pt idx="8">
                  <c:v>0.49446970224380543</c:v>
                </c:pt>
                <c:pt idx="9">
                  <c:v>0.6023606657981877</c:v>
                </c:pt>
                <c:pt idx="10">
                  <c:v>0.51224410533905029</c:v>
                </c:pt>
                <c:pt idx="11">
                  <c:v>0.46466377377510082</c:v>
                </c:pt>
                <c:pt idx="12">
                  <c:v>0.54984390735626221</c:v>
                </c:pt>
                <c:pt idx="13">
                  <c:v>0.58355873823165816</c:v>
                </c:pt>
                <c:pt idx="14">
                  <c:v>0.75461357831955023</c:v>
                </c:pt>
                <c:pt idx="15">
                  <c:v>0.72847545146942205</c:v>
                </c:pt>
                <c:pt idx="16">
                  <c:v>0.77305942773819092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CA-4F8B-9ADE-4AC04F911859}"/>
            </c:ext>
          </c:extLst>
        </c:ser>
        <c:ser>
          <c:idx val="1"/>
          <c:order val="1"/>
          <c:tx>
            <c:strRef>
              <c:f>Hoja1!$D$1</c:f>
              <c:strCache>
                <c:ptCount val="1"/>
                <c:pt idx="0">
                  <c:v> Mujeres</c:v>
                </c:pt>
              </c:strCache>
            </c:strRef>
          </c:tx>
          <c:invertIfNegative val="0"/>
          <c:cat>
            <c:strRef>
              <c:f>Hoja1!$B$2:$B$18</c:f>
              <c:strCache>
                <c:ptCount val="17"/>
                <c:pt idx="0">
                  <c:v>El Salvador</c:v>
                </c:pt>
                <c:pt idx="1">
                  <c:v>Nicaragua</c:v>
                </c:pt>
                <c:pt idx="2">
                  <c:v>Haiti</c:v>
                </c:pt>
                <c:pt idx="3">
                  <c:v>Mexico</c:v>
                </c:pt>
                <c:pt idx="4">
                  <c:v>Peru</c:v>
                </c:pt>
                <c:pt idx="5">
                  <c:v>Honduras</c:v>
                </c:pt>
                <c:pt idx="6">
                  <c:v>Guatemala</c:v>
                </c:pt>
                <c:pt idx="7">
                  <c:v>Panama</c:v>
                </c:pt>
                <c:pt idx="8">
                  <c:v>Colombia</c:v>
                </c:pt>
                <c:pt idx="9">
                  <c:v>Ecuador</c:v>
                </c:pt>
                <c:pt idx="10">
                  <c:v>Paraguay</c:v>
                </c:pt>
                <c:pt idx="11">
                  <c:v>Argentina</c:v>
                </c:pt>
                <c:pt idx="12">
                  <c:v>Bolivia</c:v>
                </c:pt>
                <c:pt idx="13">
                  <c:v>Dominican Republic</c:v>
                </c:pt>
                <c:pt idx="14">
                  <c:v>Costa Rica</c:v>
                </c:pt>
                <c:pt idx="15">
                  <c:v>Brazil</c:v>
                </c:pt>
                <c:pt idx="16">
                  <c:v>Venezuela, RB</c:v>
                </c:pt>
              </c:strCache>
            </c:strRef>
          </c:cat>
          <c:val>
            <c:numRef>
              <c:f>Hoja1!$D$2:$D$18</c:f>
              <c:numCache>
                <c:formatCode>0%</c:formatCode>
                <c:ptCount val="17"/>
                <c:pt idx="0">
                  <c:v>0.24379959702491771</c:v>
                </c:pt>
                <c:pt idx="1">
                  <c:v>0.24792528152465834</c:v>
                </c:pt>
                <c:pt idx="2">
                  <c:v>0.3004561364650728</c:v>
                </c:pt>
                <c:pt idx="3">
                  <c:v>0.33287474513053944</c:v>
                </c:pt>
                <c:pt idx="4">
                  <c:v>0.34435215592384388</c:v>
                </c:pt>
                <c:pt idx="5">
                  <c:v>0.40950688719749512</c:v>
                </c:pt>
                <c:pt idx="6">
                  <c:v>0.42086282372474743</c:v>
                </c:pt>
                <c:pt idx="7">
                  <c:v>0.42339345812797546</c:v>
                </c:pt>
                <c:pt idx="8">
                  <c:v>0.4247443079948432</c:v>
                </c:pt>
                <c:pt idx="9">
                  <c:v>0.42606338858604431</c:v>
                </c:pt>
                <c:pt idx="10">
                  <c:v>0.46049448847770691</c:v>
                </c:pt>
                <c:pt idx="11">
                  <c:v>0.5075725317001335</c:v>
                </c:pt>
                <c:pt idx="12">
                  <c:v>0.53852832317352295</c:v>
                </c:pt>
                <c:pt idx="13">
                  <c:v>0.54142838716506958</c:v>
                </c:pt>
                <c:pt idx="14">
                  <c:v>0.60879063606262296</c:v>
                </c:pt>
                <c:pt idx="15">
                  <c:v>0.67514652013778742</c:v>
                </c:pt>
                <c:pt idx="16">
                  <c:v>0.70038008689880371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CA-4F8B-9ADE-4AC04F9118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7259680"/>
        <c:axId val="987260240"/>
      </c:barChart>
      <c:catAx>
        <c:axId val="9872596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987260240"/>
        <c:crosses val="autoZero"/>
        <c:auto val="1"/>
        <c:lblAlgn val="ctr"/>
        <c:lblOffset val="100"/>
        <c:noMultiLvlLbl val="0"/>
      </c:catAx>
      <c:valAx>
        <c:axId val="98726024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9872596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.jpg"/><Relationship Id="rId5" Type="http://schemas.openxmlformats.org/officeDocument/2006/relationships/image" Target="../media/image9.jpg"/><Relationship Id="rId6" Type="http://schemas.openxmlformats.org/officeDocument/2006/relationships/image" Target="../media/image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Relationship Id="rId4" Type="http://schemas.openxmlformats.org/officeDocument/2006/relationships/chart" Target="../charts/chart1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Relationship Id="rId4" Type="http://schemas.openxmlformats.org/officeDocument/2006/relationships/image" Target="../media/image6.jpg"/><Relationship Id="rId5" Type="http://schemas.openxmlformats.org/officeDocument/2006/relationships/image" Target="../media/image1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6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4202869" y="2806662"/>
            <a:ext cx="76708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C" sz="3200" u="none" cap="none" strike="noStrike">
                <a:solidFill>
                  <a:srgbClr val="171616"/>
                </a:solidFill>
                <a:latin typeface="Calibri"/>
                <a:ea typeface="Calibri"/>
                <a:cs typeface="Calibri"/>
                <a:sym typeface="Calibri"/>
              </a:rPr>
              <a:t>EL EMPODERAMIENTO PRODUCTIVO DE LA MUJER COMO CONSECUENCIA DE LA INCLUSIÓN FINANCIERA</a:t>
            </a:r>
            <a:endParaRPr/>
          </a:p>
        </p:txBody>
      </p:sp>
      <p:sp>
        <p:nvSpPr>
          <p:cNvPr id="85" name="Google Shape;85;p1"/>
          <p:cNvSpPr txBox="1"/>
          <p:nvPr/>
        </p:nvSpPr>
        <p:spPr>
          <a:xfrm>
            <a:off x="6944371" y="4755326"/>
            <a:ext cx="492929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C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ANDREA NAVAS RECALDE MBA. 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"/>
          <p:cNvSpPr txBox="1"/>
          <p:nvPr>
            <p:ph type="title"/>
          </p:nvPr>
        </p:nvSpPr>
        <p:spPr>
          <a:xfrm>
            <a:off x="0" y="408925"/>
            <a:ext cx="9702800" cy="5077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0000"/>
              <a:buFont typeface="Calibri"/>
              <a:buNone/>
            </a:pPr>
            <a:r>
              <a:rPr lang="es-EC" sz="3100">
                <a:solidFill>
                  <a:srgbClr val="1F3864"/>
                </a:solidFill>
              </a:rPr>
              <a:t>Más del 80% aprovecharon esta oportunidad y abrieron su cuenta</a:t>
            </a:r>
            <a:endParaRPr>
              <a:solidFill>
                <a:srgbClr val="1F3864"/>
              </a:solidFill>
            </a:endParaRPr>
          </a:p>
        </p:txBody>
      </p:sp>
      <p:grpSp>
        <p:nvGrpSpPr>
          <p:cNvPr id="171" name="Google Shape;171;p10"/>
          <p:cNvGrpSpPr/>
          <p:nvPr/>
        </p:nvGrpSpPr>
        <p:grpSpPr>
          <a:xfrm>
            <a:off x="4911734" y="1344649"/>
            <a:ext cx="6801986" cy="5096955"/>
            <a:chOff x="339733" y="759"/>
            <a:chExt cx="6801986" cy="5096955"/>
          </a:xfrm>
        </p:grpSpPr>
        <p:sp>
          <p:nvSpPr>
            <p:cNvPr id="172" name="Google Shape;172;p10"/>
            <p:cNvSpPr/>
            <p:nvPr/>
          </p:nvSpPr>
          <p:spPr>
            <a:xfrm rot="5400000">
              <a:off x="3216596" y="123572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599BD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0"/>
            <p:cNvSpPr txBox="1"/>
            <p:nvPr/>
          </p:nvSpPr>
          <p:spPr>
            <a:xfrm>
              <a:off x="3595570" y="295197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Educación</a:t>
              </a:r>
              <a:endPara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0"/>
            <p:cNvSpPr/>
            <p:nvPr/>
          </p:nvSpPr>
          <p:spPr>
            <a:xfrm>
              <a:off x="5033104" y="378647"/>
              <a:ext cx="210861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0"/>
            <p:cNvSpPr txBox="1"/>
            <p:nvPr/>
          </p:nvSpPr>
          <p:spPr>
            <a:xfrm>
              <a:off x="5033104" y="378647"/>
              <a:ext cx="210861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99050" spcFirstLastPara="1" rIns="99050" wrap="square" tIns="9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ESCOLARIDAD</a:t>
              </a:r>
              <a:endPara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0"/>
            <p:cNvSpPr/>
            <p:nvPr/>
          </p:nvSpPr>
          <p:spPr>
            <a:xfrm rot="5400000">
              <a:off x="1441277" y="123572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53C1C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0"/>
            <p:cNvSpPr txBox="1"/>
            <p:nvPr/>
          </p:nvSpPr>
          <p:spPr>
            <a:xfrm>
              <a:off x="1820251" y="295197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0"/>
            <p:cNvSpPr/>
            <p:nvPr/>
          </p:nvSpPr>
          <p:spPr>
            <a:xfrm rot="5400000">
              <a:off x="2325536" y="1727329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EC7A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0"/>
            <p:cNvSpPr txBox="1"/>
            <p:nvPr/>
          </p:nvSpPr>
          <p:spPr>
            <a:xfrm>
              <a:off x="2704510" y="1898954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Comida</a:t>
              </a:r>
              <a:endPara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0"/>
            <p:cNvSpPr/>
            <p:nvPr/>
          </p:nvSpPr>
          <p:spPr>
            <a:xfrm>
              <a:off x="339733" y="1982404"/>
              <a:ext cx="204059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10"/>
            <p:cNvSpPr txBox="1"/>
            <p:nvPr/>
          </p:nvSpPr>
          <p:spPr>
            <a:xfrm>
              <a:off x="339733" y="1982404"/>
              <a:ext cx="204059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99050" spcFirstLastPara="1" rIns="99050" wrap="square" tIns="9905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NUTRICIÓN</a:t>
              </a:r>
              <a:endPara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0"/>
            <p:cNvSpPr/>
            <p:nvPr/>
          </p:nvSpPr>
          <p:spPr>
            <a:xfrm rot="5400000">
              <a:off x="4100854" y="1727329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9C07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10"/>
            <p:cNvSpPr txBox="1"/>
            <p:nvPr/>
          </p:nvSpPr>
          <p:spPr>
            <a:xfrm>
              <a:off x="4479828" y="1898954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0"/>
            <p:cNvSpPr/>
            <p:nvPr/>
          </p:nvSpPr>
          <p:spPr>
            <a:xfrm rot="5400000">
              <a:off x="3216596" y="3331087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49B84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0"/>
            <p:cNvSpPr txBox="1"/>
            <p:nvPr/>
          </p:nvSpPr>
          <p:spPr>
            <a:xfrm>
              <a:off x="3595570" y="3502712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Entretenimiento</a:t>
              </a:r>
              <a:endPara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5033104" y="3586161"/>
              <a:ext cx="210861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0"/>
            <p:cNvSpPr txBox="1"/>
            <p:nvPr/>
          </p:nvSpPr>
          <p:spPr>
            <a:xfrm>
              <a:off x="5033104" y="3586161"/>
              <a:ext cx="2108615" cy="1133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9050" lIns="99050" spcFirstLastPara="1" rIns="99050" wrap="square" tIns="990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CALIDAD DE VIDA</a:t>
              </a:r>
              <a:endPara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0"/>
            <p:cNvSpPr/>
            <p:nvPr/>
          </p:nvSpPr>
          <p:spPr>
            <a:xfrm rot="5400000">
              <a:off x="1441277" y="3331087"/>
              <a:ext cx="1889440" cy="1643813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6FAB46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10"/>
            <p:cNvSpPr txBox="1"/>
            <p:nvPr/>
          </p:nvSpPr>
          <p:spPr>
            <a:xfrm>
              <a:off x="1820251" y="3502712"/>
              <a:ext cx="1131491" cy="13005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90" name="Google Shape;190;p10"/>
          <p:cNvPicPr preferRelativeResize="0"/>
          <p:nvPr/>
        </p:nvPicPr>
        <p:blipFill rotWithShape="1">
          <a:blip r:embed="rId3">
            <a:alphaModFix/>
          </a:blip>
          <a:srcRect b="0" l="0" r="44748" t="0"/>
          <a:stretch/>
        </p:blipFill>
        <p:spPr>
          <a:xfrm>
            <a:off x="6339220" y="1690688"/>
            <a:ext cx="1197651" cy="108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0"/>
          <p:cNvPicPr preferRelativeResize="0"/>
          <p:nvPr/>
        </p:nvPicPr>
        <p:blipFill rotWithShape="1">
          <a:blip r:embed="rId4">
            <a:alphaModFix/>
          </a:blip>
          <a:srcRect b="13835" l="51587" r="0" t="21783"/>
          <a:stretch/>
        </p:blipFill>
        <p:spPr>
          <a:xfrm>
            <a:off x="8907755" y="3406414"/>
            <a:ext cx="1455445" cy="1013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0"/>
          <p:cNvPicPr preferRelativeResize="0"/>
          <p:nvPr>
            <p:ph idx="1" type="body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7981" y="1488678"/>
            <a:ext cx="4578928" cy="4848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66349" y="5043055"/>
            <a:ext cx="1338852" cy="928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2191" y="1063528"/>
            <a:ext cx="5008418" cy="541823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1"/>
          <p:cNvSpPr txBox="1"/>
          <p:nvPr>
            <p:ph idx="2" type="body"/>
          </p:nvPr>
        </p:nvSpPr>
        <p:spPr>
          <a:xfrm>
            <a:off x="6154882" y="887630"/>
            <a:ext cx="5181600" cy="258021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La intención de emprender: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mujeres  35%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hombres 30%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La oportunidad de hacerlo es: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 72% para hombres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28% para mujeres.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00" name="Google Shape;200;p11"/>
          <p:cNvSpPr txBox="1"/>
          <p:nvPr/>
        </p:nvSpPr>
        <p:spPr>
          <a:xfrm>
            <a:off x="6317673" y="3772645"/>
            <a:ext cx="4856018" cy="2404317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es-EC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Ecuador: 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s-EC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mujeres emprendedoras 52%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s-EC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hombres emprendedores 48%</a:t>
            </a:r>
            <a:endParaRPr/>
          </a:p>
          <a:p>
            <a: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s-EC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s-EC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66% en áreas urbanas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s-EC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34 % en áreas urbanas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2"/>
          <p:cNvSpPr txBox="1"/>
          <p:nvPr>
            <p:ph idx="1" type="body"/>
          </p:nvPr>
        </p:nvSpPr>
        <p:spPr>
          <a:xfrm>
            <a:off x="699655" y="1105189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Fuente de Financiamiento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Préstamo en Institución Financiera: 11% de mujeres.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Financiamiento a través de familiares o amigos: 15%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Para emergencias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 Acude a familia o amigos: 35%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/>
              <a:t>Sistema financiero formal: 9%</a:t>
            </a:r>
            <a:endParaRPr/>
          </a:p>
        </p:txBody>
      </p:sp>
      <p:pic>
        <p:nvPicPr>
          <p:cNvPr id="206" name="Google Shape;206;p1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86391" y="1099704"/>
            <a:ext cx="4380010" cy="233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86390" y="3683000"/>
            <a:ext cx="4476944" cy="2372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3"/>
          <p:cNvSpPr txBox="1"/>
          <p:nvPr>
            <p:ph idx="2" type="body"/>
          </p:nvPr>
        </p:nvSpPr>
        <p:spPr>
          <a:xfrm>
            <a:off x="6179128" y="841952"/>
            <a:ext cx="5153890" cy="16241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Tasa de Bancarización: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Mujeres: 45%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Masculino: 53%</a:t>
            </a:r>
            <a:endParaRPr/>
          </a:p>
          <a:p>
            <a:pPr indent="-762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13" name="Google Shape;21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5541818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14" name="Google Shape;214;p13"/>
          <p:cNvGraphicFramePr/>
          <p:nvPr/>
        </p:nvGraphicFramePr>
        <p:xfrm>
          <a:off x="5860472" y="2611581"/>
          <a:ext cx="6040582" cy="3304310"/>
        </p:xfrm>
        <a:graphic>
          <a:graphicData uri="http://schemas.openxmlformats.org/drawingml/2006/chart">
            <c:chart r:id="rId4"/>
          </a:graphicData>
        </a:graphic>
      </p:graphicFrame>
      <p:sp>
        <p:nvSpPr>
          <p:cNvPr id="215" name="Google Shape;215;p13"/>
          <p:cNvSpPr txBox="1"/>
          <p:nvPr/>
        </p:nvSpPr>
        <p:spPr>
          <a:xfrm>
            <a:off x="6179128" y="6238009"/>
            <a:ext cx="3325090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C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Figura No. 1: Tasa de Bancarización en la Región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C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Tomado de: Banco Munidal, Global Findex 2017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"/>
          <p:cNvSpPr txBox="1"/>
          <p:nvPr/>
        </p:nvSpPr>
        <p:spPr>
          <a:xfrm>
            <a:off x="4866324" y="1020275"/>
            <a:ext cx="5390284" cy="29444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-"/>
            </a:pPr>
            <a:r>
              <a:rPr lang="es-EC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Transacciones financieras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-"/>
            </a:pPr>
            <a:r>
              <a:rPr lang="es-EC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Información de mercados 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-"/>
            </a:pPr>
            <a:r>
              <a:rPr lang="es-EC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Operaciones Financieras 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-"/>
            </a:pPr>
            <a:r>
              <a:rPr lang="es-EC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Recordatorios para ahorrar 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-"/>
            </a:pPr>
            <a:r>
              <a:rPr lang="es-EC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Información de precios y empleos 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Google Shape;221;p14"/>
          <p:cNvPicPr preferRelativeResize="0"/>
          <p:nvPr/>
        </p:nvPicPr>
        <p:blipFill rotWithShape="1">
          <a:blip r:embed="rId3">
            <a:alphaModFix/>
          </a:blip>
          <a:srcRect b="0" l="17266" r="18110" t="0"/>
          <a:stretch/>
        </p:blipFill>
        <p:spPr>
          <a:xfrm>
            <a:off x="110836" y="1020275"/>
            <a:ext cx="4378782" cy="262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837" y="3771229"/>
            <a:ext cx="4378782" cy="2934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37724" y="3771229"/>
            <a:ext cx="4582476" cy="2934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5"/>
          <p:cNvSpPr txBox="1"/>
          <p:nvPr>
            <p:ph type="title"/>
          </p:nvPr>
        </p:nvSpPr>
        <p:spPr>
          <a:xfrm>
            <a:off x="838200" y="157393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i="1" lang="es-EC"/>
              <a:t>El capital solo, como un pequeño préstamo o una donación, no es suficiente para hacer crecer empresas con propietarias mujeres a nivel de subsistencia.</a:t>
            </a:r>
            <a:br>
              <a:rPr lang="es-EC"/>
            </a:br>
            <a:endParaRPr/>
          </a:p>
        </p:txBody>
      </p:sp>
      <p:pic>
        <p:nvPicPr>
          <p:cNvPr id="229" name="Google Shape;229;p1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061855"/>
            <a:ext cx="12192000" cy="3796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"/>
          <p:cNvSpPr txBox="1"/>
          <p:nvPr>
            <p:ph type="title"/>
          </p:nvPr>
        </p:nvSpPr>
        <p:spPr>
          <a:xfrm>
            <a:off x="838200" y="108094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i="1" lang="es-EC"/>
              <a:t>El capital solo puede funcionar si se proporciona en forma no líquida</a:t>
            </a:r>
            <a:br>
              <a:rPr lang="es-EC"/>
            </a:br>
            <a:endParaRPr/>
          </a:p>
        </p:txBody>
      </p:sp>
      <p:pic>
        <p:nvPicPr>
          <p:cNvPr id="235" name="Google Shape;235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222500"/>
            <a:ext cx="12192000" cy="463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"/>
          <p:cNvSpPr txBox="1"/>
          <p:nvPr>
            <p:ph type="title"/>
          </p:nvPr>
        </p:nvSpPr>
        <p:spPr>
          <a:xfrm>
            <a:off x="838200" y="109826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i="1" lang="es-EC"/>
              <a:t>Los servicios financieros por medio de teléfonos celulares son menos costosos y pueden ser más eficaces</a:t>
            </a:r>
            <a:endParaRPr/>
          </a:p>
        </p:txBody>
      </p:sp>
      <p:pic>
        <p:nvPicPr>
          <p:cNvPr id="241" name="Google Shape;241;p1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959100"/>
            <a:ext cx="12192000" cy="4508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"/>
          <p:cNvSpPr txBox="1"/>
          <p:nvPr>
            <p:ph type="title"/>
          </p:nvPr>
        </p:nvSpPr>
        <p:spPr>
          <a:xfrm>
            <a:off x="838199" y="6826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i="1" lang="es-EC"/>
              <a:t>Acceso a cuentas de ahorro</a:t>
            </a:r>
            <a:endParaRPr/>
          </a:p>
        </p:txBody>
      </p:sp>
      <p:pic>
        <p:nvPicPr>
          <p:cNvPr id="247" name="Google Shape;247;p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133600"/>
            <a:ext cx="12191999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3" name="Google Shape;253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54" name="Google Shape;254;p1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21971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"/>
          <p:cNvSpPr txBox="1"/>
          <p:nvPr>
            <p:ph type="ctrTitle"/>
          </p:nvPr>
        </p:nvSpPr>
        <p:spPr>
          <a:xfrm>
            <a:off x="0" y="1102573"/>
            <a:ext cx="6068291" cy="3613474"/>
          </a:xfrm>
          <a:prstGeom prst="rect">
            <a:avLst/>
          </a:prstGeom>
          <a:solidFill>
            <a:schemeClr val="lt1">
              <a:alpha val="57647"/>
            </a:schemeClr>
          </a:solidFill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4400"/>
              <a:buFont typeface="Calibri"/>
              <a:buNone/>
            </a:pPr>
            <a:r>
              <a:rPr b="1" lang="es-EC" sz="440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EL EMPODERAMIENTO PRODUCTIVO DE LA MUJER COMO CONSECUENCIA DE LA INCLUSIÓN FINANCIERA</a:t>
            </a:r>
            <a:endParaRPr b="1" sz="440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 txBox="1"/>
          <p:nvPr>
            <p:ph idx="1" type="subTitle"/>
          </p:nvPr>
        </p:nvSpPr>
        <p:spPr>
          <a:xfrm>
            <a:off x="0" y="6184899"/>
            <a:ext cx="4835236" cy="576117"/>
          </a:xfrm>
          <a:prstGeom prst="rect">
            <a:avLst/>
          </a:prstGeom>
          <a:solidFill>
            <a:srgbClr val="8296B0"/>
          </a:solidFill>
          <a:ln cap="flat" cmpd="sng" w="9525">
            <a:solidFill>
              <a:srgbClr val="8296B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1" lang="es-EC">
                <a:solidFill>
                  <a:schemeClr val="lt1"/>
                </a:solidFill>
              </a:rPr>
              <a:t>Andrea Navas- Recalde. MBA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0"/>
          <p:cNvSpPr txBox="1"/>
          <p:nvPr>
            <p:ph idx="4294967295" type="body"/>
          </p:nvPr>
        </p:nvSpPr>
        <p:spPr>
          <a:xfrm>
            <a:off x="4175991" y="4397736"/>
            <a:ext cx="5181600" cy="4880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Andrea Navas- Recalde. MBA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065818" cy="68579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3"/>
          <p:cNvGrpSpPr/>
          <p:nvPr/>
        </p:nvGrpSpPr>
        <p:grpSpPr>
          <a:xfrm>
            <a:off x="8114027" y="1149136"/>
            <a:ext cx="2952696" cy="4801026"/>
            <a:chOff x="693475" y="171236"/>
            <a:chExt cx="2952696" cy="4801026"/>
          </a:xfrm>
        </p:grpSpPr>
        <p:sp>
          <p:nvSpPr>
            <p:cNvPr id="99" name="Google Shape;99;p3"/>
            <p:cNvSpPr/>
            <p:nvPr/>
          </p:nvSpPr>
          <p:spPr>
            <a:xfrm>
              <a:off x="1335309" y="171236"/>
              <a:ext cx="2310862" cy="2311214"/>
            </a:xfrm>
            <a:custGeom>
              <a:rect b="b" l="l" r="r" t="t"/>
              <a:pathLst>
                <a:path extrusionOk="0" h="120000" w="12000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2"/>
                    <a:pt x="29287" y="10511"/>
                    <a:pt x="56253" y="8547"/>
                  </a:cubicBezTo>
                  <a:cubicBezTo>
                    <a:pt x="83219" y="6583"/>
                    <a:pt x="107126" y="25773"/>
                    <a:pt x="111044" y="52526"/>
                  </a:cubicBezTo>
                  <a:cubicBezTo>
                    <a:pt x="114961" y="79279"/>
                    <a:pt x="97559" y="104517"/>
                    <a:pt x="71162" y="110367"/>
                  </a:cubicBezTo>
                  <a:lnTo>
                    <a:pt x="70593" y="118429"/>
                  </a:lnTo>
                  <a:lnTo>
                    <a:pt x="56830" y="104890"/>
                  </a:lnTo>
                  <a:lnTo>
                    <a:pt x="72706" y="88508"/>
                  </a:lnTo>
                  <a:lnTo>
                    <a:pt x="72145" y="96445"/>
                  </a:lnTo>
                  <a:cubicBezTo>
                    <a:pt x="90761" y="90240"/>
                    <a:pt x="101708" y="70999"/>
                    <a:pt x="97532" y="51824"/>
                  </a:cubicBezTo>
                  <a:cubicBezTo>
                    <a:pt x="93356" y="32649"/>
                    <a:pt x="75399" y="19705"/>
                    <a:pt x="55889" y="21805"/>
                  </a:cubicBezTo>
                  <a:cubicBezTo>
                    <a:pt x="36379" y="23906"/>
                    <a:pt x="21588" y="40375"/>
                    <a:pt x="21588" y="60000"/>
                  </a:cubicBezTo>
                  <a:close/>
                </a:path>
              </a:pathLst>
            </a:custGeom>
            <a:solidFill>
              <a:srgbClr val="2E538F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1930175" y="961447"/>
              <a:ext cx="1292769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3"/>
            <p:cNvSpPr txBox="1"/>
            <p:nvPr/>
          </p:nvSpPr>
          <p:spPr>
            <a:xfrm>
              <a:off x="1930175" y="961447"/>
              <a:ext cx="1292769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Inclusión financiera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693475" y="1499200"/>
              <a:ext cx="2310862" cy="2311214"/>
            </a:xfrm>
            <a:custGeom>
              <a:rect b="b" l="l" r="r" t="t"/>
              <a:pathLst>
                <a:path extrusionOk="0" h="120000" w="120000">
                  <a:moveTo>
                    <a:pt x="96481" y="23524"/>
                  </a:moveTo>
                  <a:lnTo>
                    <a:pt x="87165" y="32840"/>
                  </a:lnTo>
                  <a:lnTo>
                    <a:pt x="87165" y="32840"/>
                  </a:lnTo>
                  <a:cubicBezTo>
                    <a:pt x="75945" y="21617"/>
                    <a:pt x="58981" y="18448"/>
                    <a:pt x="44467" y="24865"/>
                  </a:cubicBezTo>
                  <a:cubicBezTo>
                    <a:pt x="29954" y="31283"/>
                    <a:pt x="20881" y="45964"/>
                    <a:pt x="21631" y="61816"/>
                  </a:cubicBezTo>
                  <a:cubicBezTo>
                    <a:pt x="22381" y="77668"/>
                    <a:pt x="32801" y="91427"/>
                    <a:pt x="47855" y="96445"/>
                  </a:cubicBezTo>
                  <a:lnTo>
                    <a:pt x="47294" y="88508"/>
                  </a:lnTo>
                  <a:lnTo>
                    <a:pt x="63170" y="104890"/>
                  </a:lnTo>
                  <a:lnTo>
                    <a:pt x="49407" y="118429"/>
                  </a:lnTo>
                  <a:lnTo>
                    <a:pt x="48838" y="110367"/>
                  </a:lnTo>
                  <a:lnTo>
                    <a:pt x="48838" y="110367"/>
                  </a:lnTo>
                  <a:cubicBezTo>
                    <a:pt x="27395" y="105615"/>
                    <a:pt x="11311" y="87806"/>
                    <a:pt x="8761" y="65990"/>
                  </a:cubicBezTo>
                  <a:cubicBezTo>
                    <a:pt x="6211" y="44174"/>
                    <a:pt x="17753" y="23136"/>
                    <a:pt x="37522" y="13566"/>
                  </a:cubicBezTo>
                  <a:cubicBezTo>
                    <a:pt x="57291" y="3995"/>
                    <a:pt x="80952" y="7992"/>
                    <a:pt x="96481" y="23524"/>
                  </a:cubicBezTo>
                  <a:close/>
                </a:path>
              </a:pathLst>
            </a:custGeom>
            <a:solidFill>
              <a:srgbClr val="8297CD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1104468" y="2297093"/>
              <a:ext cx="1665724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 txBox="1"/>
            <p:nvPr/>
          </p:nvSpPr>
          <p:spPr>
            <a:xfrm>
              <a:off x="1104468" y="2297093"/>
              <a:ext cx="1665724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Empoderamiento productivo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1499782" y="2986078"/>
              <a:ext cx="1985388" cy="1986184"/>
            </a:xfrm>
            <a:prstGeom prst="blockArc">
              <a:avLst>
                <a:gd fmla="val 13500000" name="adj1"/>
                <a:gd fmla="val 10800000" name="adj2"/>
                <a:gd fmla="val 12740" name="adj3"/>
              </a:avLst>
            </a:prstGeom>
            <a:solidFill>
              <a:srgbClr val="8297CD"/>
            </a:solidFill>
            <a:ln cap="flat" cmpd="sng" w="1905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1936250" y="3634659"/>
              <a:ext cx="1286695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1936250" y="3634659"/>
              <a:ext cx="1286695" cy="6418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150" lIns="10150" spcFirstLastPara="1" rIns="10150" wrap="square" tIns="10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Desarrollo Económico</a:t>
              </a:r>
              <a:endPara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"/>
          <p:cNvSpPr txBox="1"/>
          <p:nvPr>
            <p:ph type="title"/>
          </p:nvPr>
        </p:nvSpPr>
        <p:spPr>
          <a:xfrm>
            <a:off x="143164" y="152400"/>
            <a:ext cx="7861300" cy="725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b="1" lang="es-EC" sz="28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INCLUSIÓN FINANCIERA</a:t>
            </a:r>
            <a:endParaRPr b="1" sz="280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3" name="Google Shape;113;p4"/>
          <p:cNvGrpSpPr/>
          <p:nvPr/>
        </p:nvGrpSpPr>
        <p:grpSpPr>
          <a:xfrm>
            <a:off x="580530" y="1825625"/>
            <a:ext cx="5170467" cy="4351338"/>
            <a:chOff x="5566" y="0"/>
            <a:chExt cx="5170467" cy="4351338"/>
          </a:xfrm>
        </p:grpSpPr>
        <p:sp>
          <p:nvSpPr>
            <p:cNvPr id="114" name="Google Shape;114;p4"/>
            <p:cNvSpPr/>
            <p:nvPr/>
          </p:nvSpPr>
          <p:spPr>
            <a:xfrm>
              <a:off x="388619" y="0"/>
              <a:ext cx="4404360" cy="435133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CCD3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5566" y="1305401"/>
              <a:ext cx="1667827" cy="1740535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4"/>
            <p:cNvSpPr txBox="1"/>
            <p:nvPr/>
          </p:nvSpPr>
          <p:spPr>
            <a:xfrm>
              <a:off x="86983" y="1386818"/>
              <a:ext cx="1504993" cy="157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2000- Agendas Gubernamentales</a:t>
              </a:r>
              <a:endPara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4"/>
            <p:cNvSpPr/>
            <p:nvPr/>
          </p:nvSpPr>
          <p:spPr>
            <a:xfrm>
              <a:off x="1756886" y="1305401"/>
              <a:ext cx="1667827" cy="1740535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4"/>
            <p:cNvSpPr txBox="1"/>
            <p:nvPr/>
          </p:nvSpPr>
          <p:spPr>
            <a:xfrm>
              <a:off x="1838303" y="1386818"/>
              <a:ext cx="1504993" cy="157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2003- Concepto de Inclusión Financiera</a:t>
              </a:r>
              <a:endPara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3508206" y="1305401"/>
              <a:ext cx="1667827" cy="1740535"/>
            </a:xfrm>
            <a:prstGeom prst="roundRect">
              <a:avLst>
                <a:gd fmla="val 16667" name="adj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4"/>
            <p:cNvSpPr txBox="1"/>
            <p:nvPr/>
          </p:nvSpPr>
          <p:spPr>
            <a:xfrm>
              <a:off x="3589623" y="1386818"/>
              <a:ext cx="1504993" cy="157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15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2009- Alianza para la Inclusión Financiera</a:t>
              </a:r>
              <a:endPara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1" name="Google Shape;121;p4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2818" y="1825625"/>
            <a:ext cx="5853545" cy="4433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099" y="1053378"/>
            <a:ext cx="5450756" cy="462698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5"/>
          <p:cNvSpPr txBox="1"/>
          <p:nvPr>
            <p:ph idx="2" type="body"/>
          </p:nvPr>
        </p:nvSpPr>
        <p:spPr>
          <a:xfrm>
            <a:off x="6366163" y="1191201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Acceso que tienen las personas y las empresas a una variedad de productos y servicios financieros útiles y asequibles que satisfacen sus necesidades: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Pagos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Transferencias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Ahorro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Seguros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Crédito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>
            <p:ph idx="1" type="body"/>
          </p:nvPr>
        </p:nvSpPr>
        <p:spPr>
          <a:xfrm>
            <a:off x="602673" y="1191490"/>
            <a:ext cx="5181600" cy="48746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800"/>
              <a:buNone/>
            </a:pPr>
            <a:r>
              <a:rPr b="1" lang="es-EC">
                <a:solidFill>
                  <a:srgbClr val="1F3864"/>
                </a:solidFill>
              </a:rPr>
              <a:t>Barreras para los Servicios Financieros: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b="1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No tener el dinero suficiente </a:t>
            </a:r>
            <a:endParaRPr sz="28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Altos costos  </a:t>
            </a:r>
            <a:endParaRPr sz="28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Largas distancias a los puntos de accesos,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Malas experiencias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Documentación requerida </a:t>
            </a:r>
            <a:endParaRPr sz="28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s-EC" sz="2800"/>
              <a:t>Temas culturales o religiosos</a:t>
            </a:r>
            <a:endParaRPr sz="2800"/>
          </a:p>
        </p:txBody>
      </p:sp>
      <p:pic>
        <p:nvPicPr>
          <p:cNvPr id="133" name="Google Shape;133;p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21081" t="0"/>
          <a:stretch/>
        </p:blipFill>
        <p:spPr>
          <a:xfrm>
            <a:off x="6158345" y="1052945"/>
            <a:ext cx="5493327" cy="5013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/>
          <p:nvPr>
            <p:ph type="title"/>
          </p:nvPr>
        </p:nvSpPr>
        <p:spPr>
          <a:xfrm>
            <a:off x="762000" y="0"/>
            <a:ext cx="11430000" cy="1020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b="1" lang="es-EC" sz="28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MUJERES COMO SECTOR FINANCIERO </a:t>
            </a:r>
            <a:endParaRPr b="1" sz="280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7254" y="1523352"/>
            <a:ext cx="5451763" cy="4820948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7"/>
          <p:cNvSpPr txBox="1"/>
          <p:nvPr>
            <p:ph idx="2" type="body"/>
          </p:nvPr>
        </p:nvSpPr>
        <p:spPr>
          <a:xfrm>
            <a:off x="6172200" y="1759853"/>
            <a:ext cx="5181600" cy="45161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 sz="2400"/>
              <a:t>Existe una desigualdad de 9 puntos porcentuales promedio entre mujeres y hombres en cuanto a tener una cuenta en una institución financiera formal.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 sz="2400"/>
              <a:t>En América del Sur y el Caribe, </a:t>
            </a:r>
            <a:endParaRPr sz="24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una de cada tres mujeres, no tienen ingresos propios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/>
              <a:t>una de cada cuatro tiene ingresos menores a un salario mínimo.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s-EC" sz="2400"/>
              <a:t>En Ecuador las mujeres ganan hasta un 25% menos que sus pares hombres por trabajos iguales.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/>
          <p:nvPr>
            <p:ph type="title"/>
          </p:nvPr>
        </p:nvSpPr>
        <p:spPr>
          <a:xfrm>
            <a:off x="317500" y="174625"/>
            <a:ext cx="7429500" cy="612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100000"/>
              <a:buFont typeface="Calibri"/>
              <a:buNone/>
            </a:pPr>
            <a:r>
              <a:rPr b="1" lang="es-EC" sz="28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BARRERAS DE ACCESO A CRÉDITO PARA MUJERES:</a:t>
            </a:r>
            <a:endParaRPr b="1" sz="280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6" name="Google Shape;146;p8"/>
          <p:cNvGrpSpPr/>
          <p:nvPr/>
        </p:nvGrpSpPr>
        <p:grpSpPr>
          <a:xfrm>
            <a:off x="841485" y="2022683"/>
            <a:ext cx="10509028" cy="4000948"/>
            <a:chOff x="3286" y="197058"/>
            <a:chExt cx="10509028" cy="4000948"/>
          </a:xfrm>
        </p:grpSpPr>
        <p:sp>
          <p:nvSpPr>
            <p:cNvPr id="147" name="Google Shape;147;p8"/>
            <p:cNvSpPr/>
            <p:nvPr/>
          </p:nvSpPr>
          <p:spPr>
            <a:xfrm>
              <a:off x="3286" y="197058"/>
              <a:ext cx="3203972" cy="542249"/>
            </a:xfrm>
            <a:prstGeom prst="rect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8"/>
            <p:cNvSpPr txBox="1"/>
            <p:nvPr/>
          </p:nvSpPr>
          <p:spPr>
            <a:xfrm>
              <a:off x="3286" y="197058"/>
              <a:ext cx="3203972" cy="542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7525" lIns="170675" spcFirstLastPara="1" rIns="170675" wrap="square" tIns="97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Demanda</a:t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149;p8"/>
            <p:cNvSpPr/>
            <p:nvPr/>
          </p:nvSpPr>
          <p:spPr>
            <a:xfrm>
              <a:off x="3286" y="739307"/>
              <a:ext cx="3203972" cy="3458699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12700">
              <a:solidFill>
                <a:srgbClr val="CCD3EA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8"/>
            <p:cNvSpPr txBox="1"/>
            <p:nvPr/>
          </p:nvSpPr>
          <p:spPr>
            <a:xfrm>
              <a:off x="3286" y="739307"/>
              <a:ext cx="3203972" cy="3458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Falta de poder de negociación dentro del hogar.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Demanda de tiempo femenino relacionado con labores domésticas.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Falta de identificación formal. 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Movilidad reducida.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Menores porcentajes de propiedad de teléfonos móviles entre las mujeres necesarios en acceso a productos digitales.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151;p8"/>
            <p:cNvSpPr/>
            <p:nvPr/>
          </p:nvSpPr>
          <p:spPr>
            <a:xfrm>
              <a:off x="3655814" y="197058"/>
              <a:ext cx="3203972" cy="542249"/>
            </a:xfrm>
            <a:prstGeom prst="rect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8"/>
            <p:cNvSpPr txBox="1"/>
            <p:nvPr/>
          </p:nvSpPr>
          <p:spPr>
            <a:xfrm>
              <a:off x="3655814" y="197058"/>
              <a:ext cx="3203972" cy="542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7525" lIns="170675" spcFirstLastPara="1" rIns="170675" wrap="square" tIns="97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Oferta</a:t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8"/>
            <p:cNvSpPr/>
            <p:nvPr/>
          </p:nvSpPr>
          <p:spPr>
            <a:xfrm>
              <a:off x="3655814" y="739307"/>
              <a:ext cx="3203972" cy="3458699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12700">
              <a:solidFill>
                <a:srgbClr val="CCD3EA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8"/>
            <p:cNvSpPr txBox="1"/>
            <p:nvPr/>
          </p:nvSpPr>
          <p:spPr>
            <a:xfrm>
              <a:off x="3655814" y="739307"/>
              <a:ext cx="3203972" cy="3458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Productos inadecuados.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Falta de políticas y prácticas específicas al género.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Canales de distribución inadecuados.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8"/>
            <p:cNvSpPr/>
            <p:nvPr/>
          </p:nvSpPr>
          <p:spPr>
            <a:xfrm>
              <a:off x="7308342" y="197058"/>
              <a:ext cx="3203972" cy="542249"/>
            </a:xfrm>
            <a:prstGeom prst="rect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8"/>
            <p:cNvSpPr txBox="1"/>
            <p:nvPr/>
          </p:nvSpPr>
          <p:spPr>
            <a:xfrm>
              <a:off x="7308342" y="197058"/>
              <a:ext cx="3203972" cy="54224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7525" lIns="170675" spcFirstLastPara="1" rIns="170675" wrap="square" tIns="97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s-EC" sz="24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Barreras Jurídicas</a:t>
              </a:r>
              <a:endPara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8"/>
            <p:cNvSpPr/>
            <p:nvPr/>
          </p:nvSpPr>
          <p:spPr>
            <a:xfrm>
              <a:off x="7308342" y="739307"/>
              <a:ext cx="3203972" cy="3458699"/>
            </a:xfrm>
            <a:prstGeom prst="rect">
              <a:avLst/>
            </a:prstGeom>
            <a:solidFill>
              <a:srgbClr val="CCD3EA">
                <a:alpha val="89803"/>
              </a:srgbClr>
            </a:solidFill>
            <a:ln cap="flat" cmpd="sng" w="12700">
              <a:solidFill>
                <a:srgbClr val="CCD3EA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8"/>
            <p:cNvSpPr txBox="1"/>
            <p:nvPr/>
          </p:nvSpPr>
          <p:spPr>
            <a:xfrm>
              <a:off x="7308342" y="739307"/>
              <a:ext cx="3203972" cy="3458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Desventajas para mujeres en requisitos para apertura de cuenta.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Obstáculos a la identificación formal.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Impedimentos jurídicos para poseer y heredar bienes para dar una garantía.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1714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Char char="•"/>
              </a:pPr>
              <a:r>
                <a:rPr b="0" i="0" lang="es-EC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Falta de sistemas de información crediticia igualitaria. </a:t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57150" lvl="1" marL="171450" marR="0" rtl="0" algn="l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"/>
          <p:cNvSpPr txBox="1"/>
          <p:nvPr>
            <p:ph type="title"/>
          </p:nvPr>
        </p:nvSpPr>
        <p:spPr>
          <a:xfrm>
            <a:off x="241300" y="228600"/>
            <a:ext cx="8851900" cy="585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Calibri"/>
              <a:buNone/>
            </a:pPr>
            <a:r>
              <a:rPr b="1" lang="es-EC" sz="2800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rPr>
              <a:t>EMPODERAMIENTO Y EMPRENDIMIENTO FEMENINO</a:t>
            </a:r>
            <a:endParaRPr b="1" sz="2800">
              <a:solidFill>
                <a:srgbClr val="1E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9"/>
          <p:cNvSpPr txBox="1"/>
          <p:nvPr>
            <p:ph idx="1" type="body"/>
          </p:nvPr>
        </p:nvSpPr>
        <p:spPr>
          <a:xfrm>
            <a:off x="516082" y="2472603"/>
            <a:ext cx="5181600" cy="2150198"/>
          </a:xfrm>
          <a:prstGeom prst="rect">
            <a:avLst/>
          </a:prstGeom>
          <a:solidFill>
            <a:srgbClr val="B3C6E7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s-EC"/>
              <a:t>Empoderamiento está concebido como el proceso que promueve el aumento de capacidades de individuos o grupos para que tomen decisiones.</a:t>
            </a:r>
            <a:endParaRPr/>
          </a:p>
        </p:txBody>
      </p:sp>
      <p:pic>
        <p:nvPicPr>
          <p:cNvPr id="165" name="Google Shape;165;p9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3300" y="1475508"/>
            <a:ext cx="5541818" cy="4294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2021-07-29T14:23:10Z</dcterms:created>
  <dc:creator>Roque Proaño</dc:creator>
</cp:coreProperties>
</file>