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embeddedFontLst>
    <p:embeddedFont>
      <p:font typeface="Playfair Display"/>
      <p:bold r:id="rId21"/>
      <p:boldItalic r:id="rId22"/>
    </p:embeddedFont>
    <p:embeddedFont>
      <p:font typeface="Century Gothic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7" roundtripDataSignature="AMtx7mgkGHg/lTK6ybJLv1/pci9b9Xf6m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PlayfairDisplay-boldItalic.fntdata"/><Relationship Id="rId21" Type="http://schemas.openxmlformats.org/officeDocument/2006/relationships/font" Target="fonts/PlayfairDisplay-bold.fntdata"/><Relationship Id="rId24" Type="http://schemas.openxmlformats.org/officeDocument/2006/relationships/font" Target="fonts/CenturyGothic-bold.fntdata"/><Relationship Id="rId23" Type="http://schemas.openxmlformats.org/officeDocument/2006/relationships/font" Target="fonts/CenturyGothic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CenturyGothic-boldItalic.fntdata"/><Relationship Id="rId25" Type="http://schemas.openxmlformats.org/officeDocument/2006/relationships/font" Target="fonts/CenturyGothic-italic.fntdata"/><Relationship Id="rId27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agrandar</a:t>
            </a:r>
            <a:endParaRPr/>
          </a:p>
        </p:txBody>
      </p:sp>
      <p:sp>
        <p:nvSpPr>
          <p:cNvPr id="253" name="Google Shape;253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Agregar fuente - </a:t>
            </a:r>
            <a:endParaRPr/>
          </a:p>
        </p:txBody>
      </p:sp>
      <p:sp>
        <p:nvSpPr>
          <p:cNvPr id="114" name="Google Shape;11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" name="Google Shape;12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3" name="Google Shape;13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1" Type="http://schemas.openxmlformats.org/officeDocument/2006/relationships/image" Target="../media/image43.jpg"/><Relationship Id="rId10" Type="http://schemas.openxmlformats.org/officeDocument/2006/relationships/image" Target="../media/image41.jpg"/><Relationship Id="rId1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Relationship Id="rId9" Type="http://schemas.openxmlformats.org/officeDocument/2006/relationships/image" Target="../media/image38.jp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9.png"/><Relationship Id="rId8" Type="http://schemas.openxmlformats.org/officeDocument/2006/relationships/image" Target="../media/image4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4.png"/><Relationship Id="rId4" Type="http://schemas.openxmlformats.org/officeDocument/2006/relationships/image" Target="../media/image4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0.png"/><Relationship Id="rId4" Type="http://schemas.openxmlformats.org/officeDocument/2006/relationships/image" Target="../media/image4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Relationship Id="rId4" Type="http://schemas.openxmlformats.org/officeDocument/2006/relationships/image" Target="../media/image4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2.png"/><Relationship Id="rId4" Type="http://schemas.openxmlformats.org/officeDocument/2006/relationships/image" Target="../media/image5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8.png"/><Relationship Id="rId4" Type="http://schemas.openxmlformats.org/officeDocument/2006/relationships/image" Target="../media/image5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image" Target="../media/image10.png"/><Relationship Id="rId7" Type="http://schemas.openxmlformats.org/officeDocument/2006/relationships/image" Target="../media/image8.png"/><Relationship Id="rId8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image" Target="../media/image16.png"/><Relationship Id="rId10" Type="http://schemas.openxmlformats.org/officeDocument/2006/relationships/image" Target="../media/image23.png"/><Relationship Id="rId13" Type="http://schemas.openxmlformats.org/officeDocument/2006/relationships/image" Target="../media/image21.png"/><Relationship Id="rId1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Relationship Id="rId15" Type="http://schemas.openxmlformats.org/officeDocument/2006/relationships/image" Target="../media/image27.png"/><Relationship Id="rId14" Type="http://schemas.openxmlformats.org/officeDocument/2006/relationships/image" Target="../media/image22.png"/><Relationship Id="rId17" Type="http://schemas.openxmlformats.org/officeDocument/2006/relationships/image" Target="../media/image24.png"/><Relationship Id="rId16" Type="http://schemas.openxmlformats.org/officeDocument/2006/relationships/image" Target="../media/image25.png"/><Relationship Id="rId5" Type="http://schemas.openxmlformats.org/officeDocument/2006/relationships/image" Target="../media/image17.png"/><Relationship Id="rId6" Type="http://schemas.openxmlformats.org/officeDocument/2006/relationships/image" Target="../media/image20.png"/><Relationship Id="rId7" Type="http://schemas.openxmlformats.org/officeDocument/2006/relationships/image" Target="../media/image15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/>
        </p:nvSpPr>
        <p:spPr>
          <a:xfrm>
            <a:off x="3791825" y="2766478"/>
            <a:ext cx="8256624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36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DESARROLLO DE INICIATIVAS PARA LA INCLUSIÓN FINANCIERA DE LA MUJER EN EL SECTOR RURAL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6361507" y="4927788"/>
            <a:ext cx="5686941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8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rPr>
              <a:t>FECHA DE DATOS PRESENTADOS-28PT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oogle Shape;255;p10"/>
          <p:cNvGrpSpPr/>
          <p:nvPr/>
        </p:nvGrpSpPr>
        <p:grpSpPr>
          <a:xfrm>
            <a:off x="337710" y="863360"/>
            <a:ext cx="11698482" cy="5711798"/>
            <a:chOff x="94" y="213268"/>
            <a:chExt cx="11698482" cy="5711798"/>
          </a:xfrm>
        </p:grpSpPr>
        <p:sp>
          <p:nvSpPr>
            <p:cNvPr id="256" name="Google Shape;256;p10"/>
            <p:cNvSpPr/>
            <p:nvPr/>
          </p:nvSpPr>
          <p:spPr>
            <a:xfrm>
              <a:off x="94" y="213268"/>
              <a:ext cx="3485701" cy="2739471"/>
            </a:xfrm>
            <a:prstGeom prst="rect">
              <a:avLst/>
            </a:prstGeom>
            <a:solidFill>
              <a:schemeClr val="lt1">
                <a:alpha val="40000"/>
              </a:schemeClr>
            </a:solidFill>
            <a:ln cap="flat" cmpd="sng" w="38100">
              <a:solidFill>
                <a:srgbClr val="0056B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10"/>
            <p:cNvSpPr/>
            <p:nvPr/>
          </p:nvSpPr>
          <p:spPr>
            <a:xfrm>
              <a:off x="866964" y="345327"/>
              <a:ext cx="1751959" cy="1616889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10"/>
            <p:cNvSpPr/>
            <p:nvPr/>
          </p:nvSpPr>
          <p:spPr>
            <a:xfrm>
              <a:off x="70505" y="2087845"/>
              <a:ext cx="3344877" cy="5743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0"/>
            <p:cNvSpPr txBox="1"/>
            <p:nvPr/>
          </p:nvSpPr>
          <p:spPr>
            <a:xfrm>
              <a:off x="70505" y="2087845"/>
              <a:ext cx="3344877" cy="5743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entury Gothic"/>
                <a:buNone/>
              </a:pPr>
              <a:r>
                <a:rPr lang="en-GB" sz="16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Usar y difundir indicadores de género del SFPS.</a:t>
              </a:r>
              <a:endParaRPr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0" name="Google Shape;260;p10"/>
            <p:cNvSpPr/>
            <p:nvPr/>
          </p:nvSpPr>
          <p:spPr>
            <a:xfrm>
              <a:off x="4007894" y="213268"/>
              <a:ext cx="3633913" cy="2739471"/>
            </a:xfrm>
            <a:prstGeom prst="rect">
              <a:avLst/>
            </a:prstGeom>
            <a:solidFill>
              <a:schemeClr val="lt1">
                <a:alpha val="40000"/>
              </a:schemeClr>
            </a:solidFill>
            <a:ln cap="flat" cmpd="sng" w="38100">
              <a:solidFill>
                <a:srgbClr val="0056B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10"/>
            <p:cNvSpPr/>
            <p:nvPr/>
          </p:nvSpPr>
          <p:spPr>
            <a:xfrm>
              <a:off x="4920893" y="374886"/>
              <a:ext cx="1807914" cy="153797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10"/>
            <p:cNvSpPr/>
            <p:nvPr/>
          </p:nvSpPr>
          <p:spPr>
            <a:xfrm>
              <a:off x="4152412" y="2054020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10"/>
            <p:cNvSpPr txBox="1"/>
            <p:nvPr/>
          </p:nvSpPr>
          <p:spPr>
            <a:xfrm>
              <a:off x="4152412" y="2054020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entury Gothic"/>
                <a:buNone/>
              </a:pPr>
              <a:r>
                <a:rPr lang="en-GB" sz="16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Transversalización de género en la supervisión y control de las organizaciones de la EPS</a:t>
              </a:r>
              <a:endParaRPr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4" name="Google Shape;264;p10"/>
            <p:cNvSpPr/>
            <p:nvPr/>
          </p:nvSpPr>
          <p:spPr>
            <a:xfrm>
              <a:off x="8163906" y="223212"/>
              <a:ext cx="3534670" cy="2739471"/>
            </a:xfrm>
            <a:prstGeom prst="rect">
              <a:avLst/>
            </a:prstGeom>
            <a:solidFill>
              <a:schemeClr val="lt1">
                <a:alpha val="40000"/>
              </a:schemeClr>
            </a:solidFill>
            <a:ln cap="flat" cmpd="sng" w="38100">
              <a:solidFill>
                <a:srgbClr val="0056B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10"/>
            <p:cNvSpPr/>
            <p:nvPr/>
          </p:nvSpPr>
          <p:spPr>
            <a:xfrm>
              <a:off x="8975352" y="381030"/>
              <a:ext cx="1933153" cy="1622623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10"/>
            <p:cNvSpPr/>
            <p:nvPr/>
          </p:nvSpPr>
          <p:spPr>
            <a:xfrm>
              <a:off x="8238935" y="2055462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10"/>
            <p:cNvSpPr txBox="1"/>
            <p:nvPr/>
          </p:nvSpPr>
          <p:spPr>
            <a:xfrm>
              <a:off x="8238935" y="2055462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entury Gothic"/>
                <a:buNone/>
              </a:pPr>
              <a:r>
                <a:rPr lang="en-GB" sz="16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Ampliar el acceso a educación financiera de socias y socios de las organizaciones de la EPS.</a:t>
              </a:r>
              <a:endParaRPr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68" name="Google Shape;268;p10"/>
            <p:cNvSpPr/>
            <p:nvPr/>
          </p:nvSpPr>
          <p:spPr>
            <a:xfrm>
              <a:off x="1934533" y="3185595"/>
              <a:ext cx="3444998" cy="2739471"/>
            </a:xfrm>
            <a:prstGeom prst="rect">
              <a:avLst/>
            </a:prstGeom>
            <a:solidFill>
              <a:schemeClr val="lt1">
                <a:alpha val="40000"/>
              </a:schemeClr>
            </a:solidFill>
            <a:ln cap="flat" cmpd="sng" w="38100">
              <a:solidFill>
                <a:srgbClr val="0056B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10"/>
            <p:cNvSpPr/>
            <p:nvPr/>
          </p:nvSpPr>
          <p:spPr>
            <a:xfrm>
              <a:off x="2760053" y="3220466"/>
              <a:ext cx="1833398" cy="1531204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10"/>
            <p:cNvSpPr/>
            <p:nvPr/>
          </p:nvSpPr>
          <p:spPr>
            <a:xfrm>
              <a:off x="1984593" y="4928424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10"/>
            <p:cNvSpPr txBox="1"/>
            <p:nvPr/>
          </p:nvSpPr>
          <p:spPr>
            <a:xfrm>
              <a:off x="1984593" y="4928424"/>
              <a:ext cx="3344877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entury Gothic"/>
                <a:buNone/>
              </a:pPr>
              <a:r>
                <a:rPr lang="en-GB" sz="16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Aumentar la representación de las mujeres en los órganos de administración de las entidades.</a:t>
              </a:r>
              <a:endParaRPr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2" name="Google Shape;272;p10"/>
            <p:cNvSpPr/>
            <p:nvPr/>
          </p:nvSpPr>
          <p:spPr>
            <a:xfrm>
              <a:off x="5901630" y="3185595"/>
              <a:ext cx="3862507" cy="2739471"/>
            </a:xfrm>
            <a:prstGeom prst="rect">
              <a:avLst/>
            </a:prstGeom>
            <a:solidFill>
              <a:schemeClr val="lt1">
                <a:alpha val="40000"/>
              </a:schemeClr>
            </a:solidFill>
            <a:ln cap="flat" cmpd="sng" w="38100">
              <a:solidFill>
                <a:srgbClr val="0056B8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10"/>
            <p:cNvSpPr/>
            <p:nvPr/>
          </p:nvSpPr>
          <p:spPr>
            <a:xfrm>
              <a:off x="7047710" y="3307291"/>
              <a:ext cx="1591387" cy="1294483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10"/>
            <p:cNvSpPr/>
            <p:nvPr/>
          </p:nvSpPr>
          <p:spPr>
            <a:xfrm>
              <a:off x="6094074" y="4887794"/>
              <a:ext cx="3477618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10"/>
            <p:cNvSpPr txBox="1"/>
            <p:nvPr/>
          </p:nvSpPr>
          <p:spPr>
            <a:xfrm>
              <a:off x="6094074" y="4887794"/>
              <a:ext cx="3477618" cy="7396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entury Gothic"/>
                <a:buNone/>
              </a:pPr>
              <a:r>
                <a:rPr lang="en-GB" sz="16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Participar en actividades con Ministerios, instituciones y organizaciones nacionales e internacionales que favorezcan la inclusión financiera de la mujer</a:t>
              </a:r>
              <a:endParaRPr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descr="Ilustración De Los Números Etiquetas En El Fondo Blanco Ilustraciones  Vectoriales, Clip Art Vectorizado Libre De Derechos. Image 27976408." id="276" name="Google Shape;276;p10"/>
          <p:cNvPicPr preferRelativeResize="0"/>
          <p:nvPr/>
        </p:nvPicPr>
        <p:blipFill rotWithShape="1">
          <a:blip r:embed="rId8">
            <a:alphaModFix/>
          </a:blip>
          <a:srcRect b="0" l="0" r="0" t="-3"/>
          <a:stretch/>
        </p:blipFill>
        <p:spPr>
          <a:xfrm>
            <a:off x="171867" y="710102"/>
            <a:ext cx="614232" cy="6231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ustración De Los Números Etiquetas En El Fondo Blanco Ilustraciones  Vectoriales, Clip Art Vectorizado Libre De Derechos. Image 27976408." id="277" name="Google Shape;277;p10"/>
          <p:cNvPicPr preferRelativeResize="0"/>
          <p:nvPr/>
        </p:nvPicPr>
        <p:blipFill rotWithShape="1">
          <a:blip r:embed="rId9">
            <a:alphaModFix/>
          </a:blip>
          <a:srcRect b="0" l="0" r="0" t="-1224"/>
          <a:stretch/>
        </p:blipFill>
        <p:spPr>
          <a:xfrm>
            <a:off x="4131771" y="713087"/>
            <a:ext cx="555543" cy="6201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ustración De Los Números Etiquetas En El Fondo Blanco Ilustraciones  Vectoriales, Clip Art Vectorizado Libre De Derechos. Image 27976408." id="278" name="Google Shape;278;p1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202566" y="710102"/>
            <a:ext cx="610957" cy="6201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ustración De Los Números Etiquetas En El Fondo Blanco Ilustraciones  Vectoriales, Clip Art Vectorizado Libre De Derechos. Image 27976408." id="279" name="Google Shape;279;p10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077819" y="3732314"/>
            <a:ext cx="595197" cy="53675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ustración De Los Números Etiquetas En El Fondo Blanco Ilustraciones  Vectoriales, Clip Art Vectorizado Libre De Derechos. Image 27976408." id="280" name="Google Shape;280;p1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6067140" y="3732314"/>
            <a:ext cx="549241" cy="537301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0"/>
          <p:cNvSpPr txBox="1"/>
          <p:nvPr/>
        </p:nvSpPr>
        <p:spPr>
          <a:xfrm>
            <a:off x="0" y="0"/>
            <a:ext cx="923578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ACCIONES A SEGUIR</a:t>
            </a:r>
            <a:endParaRPr b="1" sz="2800">
              <a:solidFill>
                <a:srgbClr val="1F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"/>
          <p:cNvSpPr/>
          <p:nvPr/>
        </p:nvSpPr>
        <p:spPr>
          <a:xfrm>
            <a:off x="10277838" y="4621980"/>
            <a:ext cx="1926907" cy="163724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7" name="Google Shape;287;p11"/>
          <p:cNvGrpSpPr/>
          <p:nvPr/>
        </p:nvGrpSpPr>
        <p:grpSpPr>
          <a:xfrm>
            <a:off x="854885" y="2254571"/>
            <a:ext cx="10167780" cy="1906458"/>
            <a:chOff x="0" y="771740"/>
            <a:chExt cx="10167780" cy="1906458"/>
          </a:xfrm>
        </p:grpSpPr>
        <p:sp>
          <p:nvSpPr>
            <p:cNvPr id="288" name="Google Shape;288;p11"/>
            <p:cNvSpPr/>
            <p:nvPr/>
          </p:nvSpPr>
          <p:spPr>
            <a:xfrm>
              <a:off x="0" y="771740"/>
              <a:ext cx="3177431" cy="1906458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1"/>
            <p:cNvSpPr txBox="1"/>
            <p:nvPr/>
          </p:nvSpPr>
          <p:spPr>
            <a:xfrm>
              <a:off x="0" y="771740"/>
              <a:ext cx="3177431" cy="19064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1" lang="en-GB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Portal de indicadores de género del SFPS de la SEPS. </a:t>
              </a:r>
              <a:endParaRPr b="1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0" name="Google Shape;290;p11"/>
            <p:cNvSpPr/>
            <p:nvPr/>
          </p:nvSpPr>
          <p:spPr>
            <a:xfrm>
              <a:off x="3495174" y="771740"/>
              <a:ext cx="3177431" cy="1906458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1"/>
            <p:cNvSpPr txBox="1"/>
            <p:nvPr/>
          </p:nvSpPr>
          <p:spPr>
            <a:xfrm>
              <a:off x="3495174" y="771740"/>
              <a:ext cx="3177431" cy="19064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1" lang="en-GB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Reporte de las entidades del SFPS con información desagregada por sexo y/u otras características sociodemográficas. </a:t>
              </a:r>
              <a:endParaRPr b="1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11"/>
            <p:cNvSpPr/>
            <p:nvPr/>
          </p:nvSpPr>
          <p:spPr>
            <a:xfrm>
              <a:off x="6990349" y="771740"/>
              <a:ext cx="3177431" cy="1906458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1"/>
            <p:cNvSpPr txBox="1"/>
            <p:nvPr/>
          </p:nvSpPr>
          <p:spPr>
            <a:xfrm>
              <a:off x="6990349" y="771740"/>
              <a:ext cx="3177431" cy="19064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1" lang="en-GB"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Publicación en páginas web, redes sociales o en carteles visibles en los establecimientos de las entidades de la EPS de indicadores de género y otras variables sociodemográficas del SFPS.</a:t>
              </a:r>
              <a:endParaRPr b="1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94" name="Google Shape;294;p11"/>
          <p:cNvSpPr txBox="1"/>
          <p:nvPr/>
        </p:nvSpPr>
        <p:spPr>
          <a:xfrm>
            <a:off x="1315257" y="4932770"/>
            <a:ext cx="8905103" cy="101566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1F4E79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base a la información recabada  se desarrollará un </a:t>
            </a:r>
            <a:r>
              <a:rPr b="0" lang="en-GB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informe de indicadores de género </a:t>
            </a:r>
            <a:r>
              <a:rPr b="0"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otras variables sociodemográficas relevantes del SFPS y </a:t>
            </a:r>
            <a:r>
              <a:rPr b="0" lang="en-GB" sz="2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políticas en pro de la inclusión financiera.</a:t>
            </a:r>
            <a:endParaRPr b="0" sz="2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lustración De Los Números Etiquetas En El Fondo Blanco Ilustraciones  Vectoriales, Clip Art Vectorizado Libre De Derechos. Image 27976408." id="295" name="Google Shape;295;p11"/>
          <p:cNvPicPr preferRelativeResize="0"/>
          <p:nvPr/>
        </p:nvPicPr>
        <p:blipFill rotWithShape="1">
          <a:blip r:embed="rId4">
            <a:alphaModFix/>
          </a:blip>
          <a:srcRect b="0" l="0" r="0" t="-3"/>
          <a:stretch/>
        </p:blipFill>
        <p:spPr>
          <a:xfrm>
            <a:off x="247077" y="1250759"/>
            <a:ext cx="614232" cy="62317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11"/>
          <p:cNvSpPr txBox="1"/>
          <p:nvPr/>
        </p:nvSpPr>
        <p:spPr>
          <a:xfrm>
            <a:off x="1038970" y="1250759"/>
            <a:ext cx="1020232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Transparentar la información y generar indicadores de género con el fin </a:t>
            </a:r>
            <a:r>
              <a:rPr lang="en-GB" sz="1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orientar las acciones a reducir la brecha de género 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el sistema Financiero Popular y Solidario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11"/>
          <p:cNvSpPr txBox="1"/>
          <p:nvPr/>
        </p:nvSpPr>
        <p:spPr>
          <a:xfrm>
            <a:off x="0" y="0"/>
            <a:ext cx="9235785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USAR Y DIFUNDIR INDICADORES DE GÉNERO DEL SISTEMA FINANCIERO POPULAR Y SOLIDARIO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2"/>
          <p:cNvSpPr/>
          <p:nvPr/>
        </p:nvSpPr>
        <p:spPr>
          <a:xfrm>
            <a:off x="10515597" y="5215413"/>
            <a:ext cx="1456381" cy="134441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2"/>
          <p:cNvSpPr/>
          <p:nvPr/>
        </p:nvSpPr>
        <p:spPr>
          <a:xfrm>
            <a:off x="937463" y="2197981"/>
            <a:ext cx="10181968" cy="3013591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Establecer las disposiciones generales para que las </a:t>
            </a:r>
            <a:r>
              <a:rPr lang="en-GB" sz="19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cooperativas de ahorro y crédito y las asociaciones mutualistas de ahorro y crédito para la vivienda, </a:t>
            </a:r>
            <a:r>
              <a:rPr lang="en-GB" sz="1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dispongan </a:t>
            </a: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información desagregada por género sobre: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acceso y uso de los servicios y productos </a:t>
            </a:r>
            <a:r>
              <a:rPr lang="en-GB" sz="19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del sistema financiero popular y solidario</a:t>
            </a: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 acceso a educación financiera y la participación en los órganos de administración de las entidades del sector;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Ampliar las oportunidades de acceso de las socias y socios </a:t>
            </a:r>
            <a:r>
              <a:rPr lang="en-GB" sz="19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 las organizaciones de la economía popular y solidaria</a:t>
            </a:r>
            <a:r>
              <a:rPr lang="en-GB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educación financiera y diseñar, ofertar y proveer productos y servicios financieros con perspectiva de género. 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lustración De Los Números Etiquetas En El Fondo Blanco Ilustraciones  Vectoriales, Clip Art Vectorizado Libre De Derechos. Image 27976408." id="304" name="Google Shape;304;p12"/>
          <p:cNvPicPr preferRelativeResize="0"/>
          <p:nvPr/>
        </p:nvPicPr>
        <p:blipFill rotWithShape="1">
          <a:blip r:embed="rId4">
            <a:alphaModFix/>
          </a:blip>
          <a:srcRect b="0" l="0" r="0" t="-1224"/>
          <a:stretch/>
        </p:blipFill>
        <p:spPr>
          <a:xfrm>
            <a:off x="540648" y="1203397"/>
            <a:ext cx="511441" cy="570951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12"/>
          <p:cNvSpPr/>
          <p:nvPr/>
        </p:nvSpPr>
        <p:spPr>
          <a:xfrm>
            <a:off x="1109874" y="1232466"/>
            <a:ext cx="1027033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Reducir las brechas de género existentes en el acceso y uso de los servicios y productos financieros promoviendo la autoevaluación y la participación de los órganos de administración.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2"/>
          <p:cNvSpPr txBox="1"/>
          <p:nvPr/>
        </p:nvSpPr>
        <p:spPr>
          <a:xfrm>
            <a:off x="0" y="0"/>
            <a:ext cx="923578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TRANSVERSALIZACIÓN DE GÉNERO EN LA SUPERVISIÓN Y CONTROL DE LAS ORGANIZACIONES DE LA ECONOMÍA POPULAR Y SOLIDARIA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"/>
          <p:cNvSpPr/>
          <p:nvPr/>
        </p:nvSpPr>
        <p:spPr>
          <a:xfrm>
            <a:off x="10629479" y="4750394"/>
            <a:ext cx="1474337" cy="144247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2" name="Google Shape;312;p13"/>
          <p:cNvGrpSpPr/>
          <p:nvPr/>
        </p:nvGrpSpPr>
        <p:grpSpPr>
          <a:xfrm>
            <a:off x="1128583" y="2092666"/>
            <a:ext cx="9953547" cy="2502000"/>
            <a:chOff x="0" y="283745"/>
            <a:chExt cx="9953547" cy="2502000"/>
          </a:xfrm>
        </p:grpSpPr>
        <p:sp>
          <p:nvSpPr>
            <p:cNvPr id="313" name="Google Shape;313;p13"/>
            <p:cNvSpPr/>
            <p:nvPr/>
          </p:nvSpPr>
          <p:spPr>
            <a:xfrm>
              <a:off x="0" y="283745"/>
              <a:ext cx="9953547" cy="7956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3"/>
            <p:cNvSpPr txBox="1"/>
            <p:nvPr/>
          </p:nvSpPr>
          <p:spPr>
            <a:xfrm>
              <a:off x="38838" y="322583"/>
              <a:ext cx="9875871" cy="7179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Desarrollo de programas de educación financiera incluyen contenidos con enfoque de género, por parte de las entidades.</a:t>
              </a:r>
              <a:endParaRPr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0" y="1136945"/>
              <a:ext cx="9953547" cy="7956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13"/>
            <p:cNvSpPr txBox="1"/>
            <p:nvPr/>
          </p:nvSpPr>
          <p:spPr>
            <a:xfrm>
              <a:off x="38838" y="1175783"/>
              <a:ext cx="9875871" cy="7179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Desarrollo de programas de educación financiera por parte de las entidades del sector financiero popular y solidario dirigidos a las organizaciones de la EPS</a:t>
              </a:r>
              <a:endParaRPr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0" y="1990145"/>
              <a:ext cx="9953547" cy="79560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13"/>
            <p:cNvSpPr txBox="1"/>
            <p:nvPr/>
          </p:nvSpPr>
          <p:spPr>
            <a:xfrm>
              <a:off x="38838" y="2028983"/>
              <a:ext cx="9875871" cy="7179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6200" lIns="76200" spcFirstLastPara="1" rIns="76200" wrap="square" tIns="76200">
              <a:noAutofit/>
            </a:bodyPr>
            <a:lstStyle/>
            <a:p>
              <a:pPr indent="0" lvl="0" marL="0" marR="0" rtl="0" algn="just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Acceso de las socias y socios de las entidades del sistema financiero popular y solidario a educación financiera.</a:t>
              </a:r>
              <a:endParaRPr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descr="Ilustración De Los Números Etiquetas En El Fondo Blanco Ilustraciones  Vectoriales, Clip Art Vectorizado Libre De Derechos. Image 27976408." id="319" name="Google Shape;31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8139" y="1390555"/>
            <a:ext cx="610957" cy="620185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13"/>
          <p:cNvSpPr/>
          <p:nvPr/>
        </p:nvSpPr>
        <p:spPr>
          <a:xfrm>
            <a:off x="1109874" y="1386367"/>
            <a:ext cx="997225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Desarrollar capacidades en las socias y socios de las entidades del SFPS mediante la educación financiera.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13"/>
          <p:cNvSpPr txBox="1"/>
          <p:nvPr/>
        </p:nvSpPr>
        <p:spPr>
          <a:xfrm>
            <a:off x="1128583" y="4809913"/>
            <a:ext cx="9601200" cy="1323439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1F4E79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Acciones de educación financiera dirigidas a reducir brechas y mejorar el impacto del acceso y uso de productos y servicios financieros del SFPS. 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Autoevaluación de las cooperativas para medir impacto de programas en el comportamiento financiero de los socios.</a:t>
            </a:r>
            <a:endParaRPr/>
          </a:p>
        </p:txBody>
      </p:sp>
      <p:sp>
        <p:nvSpPr>
          <p:cNvPr id="322" name="Google Shape;322;p13"/>
          <p:cNvSpPr txBox="1"/>
          <p:nvPr/>
        </p:nvSpPr>
        <p:spPr>
          <a:xfrm>
            <a:off x="0" y="0"/>
            <a:ext cx="923578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AMPLIAR EL ACCESO A EDUCACIÓN FINANCIERA DE SOCIOS DE LAS ORGANIZACIONES DE LA ECONOMÍA POPULAR Y SOLIDARIA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oogle Shape;327;p14"/>
          <p:cNvGrpSpPr/>
          <p:nvPr/>
        </p:nvGrpSpPr>
        <p:grpSpPr>
          <a:xfrm>
            <a:off x="1791301" y="1768262"/>
            <a:ext cx="8389456" cy="3408217"/>
            <a:chOff x="1217824" y="452"/>
            <a:chExt cx="8389456" cy="3408217"/>
          </a:xfrm>
        </p:grpSpPr>
        <p:sp>
          <p:nvSpPr>
            <p:cNvPr id="328" name="Google Shape;328;p14"/>
            <p:cNvSpPr/>
            <p:nvPr/>
          </p:nvSpPr>
          <p:spPr>
            <a:xfrm>
              <a:off x="1217824" y="452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4"/>
            <p:cNvSpPr txBox="1"/>
            <p:nvPr/>
          </p:nvSpPr>
          <p:spPr>
            <a:xfrm>
              <a:off x="1217824" y="452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Entidades con mujeres como Presidentes del CA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0" name="Google Shape;330;p14"/>
            <p:cNvSpPr/>
            <p:nvPr/>
          </p:nvSpPr>
          <p:spPr>
            <a:xfrm>
              <a:off x="4101699" y="452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4"/>
            <p:cNvSpPr txBox="1"/>
            <p:nvPr/>
          </p:nvSpPr>
          <p:spPr>
            <a:xfrm>
              <a:off x="4101699" y="452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Incremento de número de mujeres en la Gerencia de las entidades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2" name="Google Shape;332;p14"/>
            <p:cNvSpPr/>
            <p:nvPr/>
          </p:nvSpPr>
          <p:spPr>
            <a:xfrm>
              <a:off x="6985575" y="452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4"/>
            <p:cNvSpPr txBox="1"/>
            <p:nvPr/>
          </p:nvSpPr>
          <p:spPr>
            <a:xfrm>
              <a:off x="6985575" y="452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Incremento en la representación de las mujeres en la Asamblea de socios o representantes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4" name="Google Shape;334;p14"/>
            <p:cNvSpPr/>
            <p:nvPr/>
          </p:nvSpPr>
          <p:spPr>
            <a:xfrm>
              <a:off x="1217824" y="1835646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4"/>
            <p:cNvSpPr txBox="1"/>
            <p:nvPr/>
          </p:nvSpPr>
          <p:spPr>
            <a:xfrm>
              <a:off x="1217824" y="1835646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Incremento de representación de mujeres en el Consejo de Administración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6" name="Google Shape;336;p14"/>
            <p:cNvSpPr/>
            <p:nvPr/>
          </p:nvSpPr>
          <p:spPr>
            <a:xfrm>
              <a:off x="4101699" y="1835646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4"/>
            <p:cNvSpPr txBox="1"/>
            <p:nvPr/>
          </p:nvSpPr>
          <p:spPr>
            <a:xfrm>
              <a:off x="4101699" y="1835646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Presencia de mujeres en el Consejo de Vigilancia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38" name="Google Shape;338;p14"/>
            <p:cNvSpPr/>
            <p:nvPr/>
          </p:nvSpPr>
          <p:spPr>
            <a:xfrm>
              <a:off x="6985575" y="1835646"/>
              <a:ext cx="2621705" cy="1573023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>
              <a:noFill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4"/>
            <p:cNvSpPr txBox="1"/>
            <p:nvPr/>
          </p:nvSpPr>
          <p:spPr>
            <a:xfrm>
              <a:off x="6985575" y="1835646"/>
              <a:ext cx="2621705" cy="15730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2375" lIns="72375" spcFirstLastPara="1" rIns="72375" wrap="square" tIns="723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en-GB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Implementación en las entidades de política interna de igualdad de género </a:t>
              </a:r>
              <a:endPara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id="340" name="Google Shape;34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605165" y="5337312"/>
            <a:ext cx="1586835" cy="13465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ustración De Los Números Etiquetas En El Fondo Blanco Ilustraciones  Vectoriales, Clip Art Vectorizado Libre De Derechos. Image 27976408." id="341" name="Google Shape;34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262" y="997563"/>
            <a:ext cx="595197" cy="536755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14"/>
          <p:cNvSpPr/>
          <p:nvPr/>
        </p:nvSpPr>
        <p:spPr>
          <a:xfrm>
            <a:off x="1092214" y="942774"/>
            <a:ext cx="105663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Aumentar la representación y participación de las mujeres en los órganos de administración con el fin de establecer nuevas perspectivas en el accionar de las entidades del SFPS.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4"/>
          <p:cNvSpPr txBox="1"/>
          <p:nvPr/>
        </p:nvSpPr>
        <p:spPr>
          <a:xfrm>
            <a:off x="389743" y="5410425"/>
            <a:ext cx="10296903" cy="1200329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1F4E79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mayor participación de la mujer en los órganos de administración permite desarrollar y ofertar productos y servicios financieros acorde a las necesidades y realidades de las mujeres, familias, emprendedoras y demás. </a:t>
            </a:r>
            <a:endParaRPr/>
          </a:p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reduce la asimetría de información en la relación con socias del SFPS. </a:t>
            </a:r>
            <a:endParaRPr/>
          </a:p>
        </p:txBody>
      </p:sp>
      <p:sp>
        <p:nvSpPr>
          <p:cNvPr id="344" name="Google Shape;344;p14"/>
          <p:cNvSpPr txBox="1"/>
          <p:nvPr/>
        </p:nvSpPr>
        <p:spPr>
          <a:xfrm>
            <a:off x="0" y="0"/>
            <a:ext cx="923578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AUMENTAR LA REPRESENTACIÓN DE LAS MUJERES EN LOS ÓRGANOS DE ADMINISTRACIÓN DE LAS ENTIDADES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5"/>
          <p:cNvSpPr/>
          <p:nvPr/>
        </p:nvSpPr>
        <p:spPr>
          <a:xfrm>
            <a:off x="10694504" y="5287617"/>
            <a:ext cx="1412804" cy="132093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0" name="Google Shape;350;p15"/>
          <p:cNvGrpSpPr/>
          <p:nvPr/>
        </p:nvGrpSpPr>
        <p:grpSpPr>
          <a:xfrm>
            <a:off x="1211494" y="2368100"/>
            <a:ext cx="9638157" cy="2164942"/>
            <a:chOff x="3013" y="241125"/>
            <a:chExt cx="9638157" cy="2164942"/>
          </a:xfrm>
        </p:grpSpPr>
        <p:sp>
          <p:nvSpPr>
            <p:cNvPr id="351" name="Google Shape;351;p15"/>
            <p:cNvSpPr/>
            <p:nvPr/>
          </p:nvSpPr>
          <p:spPr>
            <a:xfrm>
              <a:off x="3013" y="241125"/>
              <a:ext cx="2938462" cy="1175385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5"/>
            <p:cNvSpPr txBox="1"/>
            <p:nvPr/>
          </p:nvSpPr>
          <p:spPr>
            <a:xfrm>
              <a:off x="3013" y="241125"/>
              <a:ext cx="2938462" cy="11753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b="1"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Desarrollo de política pública</a:t>
              </a:r>
              <a:endParaRPr b="1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3" name="Google Shape;353;p15"/>
            <p:cNvSpPr/>
            <p:nvPr/>
          </p:nvSpPr>
          <p:spPr>
            <a:xfrm>
              <a:off x="3013" y="1413409"/>
              <a:ext cx="2938462" cy="992658"/>
            </a:xfrm>
            <a:prstGeom prst="rect">
              <a:avLst/>
            </a:prstGeom>
            <a:solidFill>
              <a:srgbClr val="CDCFD3">
                <a:alpha val="89803"/>
              </a:srgbClr>
            </a:solidFill>
            <a:ln cap="flat" cmpd="sng" w="9525">
              <a:solidFill>
                <a:srgbClr val="CDCFD3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5"/>
            <p:cNvSpPr txBox="1"/>
            <p:nvPr/>
          </p:nvSpPr>
          <p:spPr>
            <a:xfrm>
              <a:off x="3013" y="1413409"/>
              <a:ext cx="2938462" cy="9926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Char char="•"/>
              </a:pPr>
              <a:r>
                <a:rPr b="0" i="0" lang="en-GB" sz="18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En colaboración con entidades públicas</a:t>
              </a:r>
              <a:endPara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5" name="Google Shape;355;p15"/>
            <p:cNvSpPr/>
            <p:nvPr/>
          </p:nvSpPr>
          <p:spPr>
            <a:xfrm>
              <a:off x="3352861" y="241125"/>
              <a:ext cx="2938462" cy="1175385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5"/>
            <p:cNvSpPr txBox="1"/>
            <p:nvPr/>
          </p:nvSpPr>
          <p:spPr>
            <a:xfrm>
              <a:off x="3352861" y="241125"/>
              <a:ext cx="2938462" cy="11753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b="1"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Ejecución de actividades </a:t>
              </a:r>
              <a:endParaRPr b="1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7" name="Google Shape;357;p15"/>
            <p:cNvSpPr/>
            <p:nvPr/>
          </p:nvSpPr>
          <p:spPr>
            <a:xfrm>
              <a:off x="3352861" y="1413409"/>
              <a:ext cx="2938462" cy="992658"/>
            </a:xfrm>
            <a:prstGeom prst="rect">
              <a:avLst/>
            </a:prstGeom>
            <a:solidFill>
              <a:srgbClr val="CDCFD3">
                <a:alpha val="89803"/>
              </a:srgbClr>
            </a:solidFill>
            <a:ln cap="flat" cmpd="sng" w="9525">
              <a:solidFill>
                <a:srgbClr val="CDCFD3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5"/>
            <p:cNvSpPr txBox="1"/>
            <p:nvPr/>
          </p:nvSpPr>
          <p:spPr>
            <a:xfrm>
              <a:off x="3352861" y="1413409"/>
              <a:ext cx="2938462" cy="9926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Char char="•"/>
              </a:pPr>
              <a:r>
                <a:rPr b="0" i="0" lang="en-GB" sz="18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Con organismos nacionales e internacionales</a:t>
              </a:r>
              <a:endPara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59" name="Google Shape;359;p15"/>
            <p:cNvSpPr/>
            <p:nvPr/>
          </p:nvSpPr>
          <p:spPr>
            <a:xfrm>
              <a:off x="6702708" y="241125"/>
              <a:ext cx="2938462" cy="1175385"/>
            </a:xfrm>
            <a:prstGeom prst="rect">
              <a:avLst/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15"/>
            <p:cNvSpPr txBox="1"/>
            <p:nvPr/>
          </p:nvSpPr>
          <p:spPr>
            <a:xfrm>
              <a:off x="6702708" y="241125"/>
              <a:ext cx="2938462" cy="11753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142225" spcFirstLastPara="1" rIns="142225" wrap="square" tIns="81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Century Gothic"/>
                <a:buNone/>
              </a:pPr>
              <a:r>
                <a:rPr b="1" lang="en-GB" sz="20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Proyectos de investigación</a:t>
              </a:r>
              <a:endParaRPr b="1" sz="20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361" name="Google Shape;361;p15"/>
            <p:cNvSpPr/>
            <p:nvPr/>
          </p:nvSpPr>
          <p:spPr>
            <a:xfrm>
              <a:off x="6702708" y="1413409"/>
              <a:ext cx="2938462" cy="992658"/>
            </a:xfrm>
            <a:prstGeom prst="rect">
              <a:avLst/>
            </a:prstGeom>
            <a:solidFill>
              <a:srgbClr val="CDCFD3">
                <a:alpha val="89803"/>
              </a:srgbClr>
            </a:solidFill>
            <a:ln cap="flat" cmpd="sng" w="9525">
              <a:solidFill>
                <a:srgbClr val="CDCFD3">
                  <a:alpha val="89803"/>
                </a:srgb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5"/>
            <p:cNvSpPr txBox="1"/>
            <p:nvPr/>
          </p:nvSpPr>
          <p:spPr>
            <a:xfrm>
              <a:off x="6702708" y="1413409"/>
              <a:ext cx="2938462" cy="99265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44000" lIns="96000" spcFirstLastPara="1" rIns="128000" wrap="square" tIns="96000">
              <a:noAutofit/>
            </a:bodyPr>
            <a:lstStyle/>
            <a:p>
              <a:pPr indent="-171450" lvl="1" marL="1714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Char char="•"/>
              </a:pPr>
              <a:r>
                <a:rPr b="0" i="0" lang="en-GB" sz="1800" u="none" cap="none" strike="noStrik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Con utilización de datos de género del SFPS</a:t>
              </a:r>
              <a:endPara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pic>
        <p:nvPicPr>
          <p:cNvPr descr="Ilustración De Los Números Etiquetas En El Fondo Blanco Ilustraciones  Vectoriales, Clip Art Vectorizado Libre De Derechos. Image 27976408." id="363" name="Google Shape;36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081" y="1625872"/>
            <a:ext cx="549241" cy="53730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15"/>
          <p:cNvSpPr/>
          <p:nvPr/>
        </p:nvSpPr>
        <p:spPr>
          <a:xfrm>
            <a:off x="1036322" y="1571356"/>
            <a:ext cx="1056638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Participación activa en el desarrollo de una agenda de política publica interinstitucional e intersectorial dirigidas a la inclusión financiera de la mujer y su impacto.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15"/>
          <p:cNvSpPr txBox="1"/>
          <p:nvPr/>
        </p:nvSpPr>
        <p:spPr>
          <a:xfrm>
            <a:off x="740792" y="4990017"/>
            <a:ext cx="9715288" cy="1015663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1F4E79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lang="en-GB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Diseño, desarrollo e implementación de políticas, estrategias y acciones que fomenten la inclusión financiera de la mujer como una herramienta para la mejora de sus condiciones de vida, movilidad social e inclusión social y económica. </a:t>
            </a:r>
            <a:endParaRPr/>
          </a:p>
        </p:txBody>
      </p:sp>
      <p:sp>
        <p:nvSpPr>
          <p:cNvPr id="366" name="Google Shape;366;p15"/>
          <p:cNvSpPr txBox="1"/>
          <p:nvPr/>
        </p:nvSpPr>
        <p:spPr>
          <a:xfrm>
            <a:off x="0" y="0"/>
            <a:ext cx="923578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PARTICIPAR EN ACTIVIDADES CON MINISTERIOS, INSTITUCIONES Y ORGANIZACIONES NACIONALES E INTERNACIONALES QUE FAVOREZCAN LA INCLUSIÓN FINANCIERA DE LA MUJER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/>
          <p:nvPr/>
        </p:nvSpPr>
        <p:spPr>
          <a:xfrm>
            <a:off x="0" y="0"/>
            <a:ext cx="200625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800" u="none" cap="none" strike="noStrike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CONTENIDO</a:t>
            </a:r>
            <a:endParaRPr/>
          </a:p>
        </p:txBody>
      </p:sp>
      <p:sp>
        <p:nvSpPr>
          <p:cNvPr id="95" name="Google Shape;95;p2">
            <a:hlinkClick action="ppaction://hlinkshowjump?jump=nextslide"/>
          </p:cNvPr>
          <p:cNvSpPr txBox="1"/>
          <p:nvPr/>
        </p:nvSpPr>
        <p:spPr>
          <a:xfrm>
            <a:off x="3306325" y="2496001"/>
            <a:ext cx="687611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Contexto de la igualdad de género en el Ecuador </a:t>
            </a:r>
            <a:endParaRPr/>
          </a:p>
        </p:txBody>
      </p:sp>
      <p:sp>
        <p:nvSpPr>
          <p:cNvPr id="96" name="Google Shape;96;p2"/>
          <p:cNvSpPr txBox="1"/>
          <p:nvPr/>
        </p:nvSpPr>
        <p:spPr>
          <a:xfrm>
            <a:off x="3306325" y="3625026"/>
            <a:ext cx="813601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Compromisos con la Igualdad de Género</a:t>
            </a:r>
            <a:endParaRPr/>
          </a:p>
        </p:txBody>
      </p:sp>
      <p:grpSp>
        <p:nvGrpSpPr>
          <p:cNvPr id="97" name="Google Shape;97;p2"/>
          <p:cNvGrpSpPr/>
          <p:nvPr/>
        </p:nvGrpSpPr>
        <p:grpSpPr>
          <a:xfrm>
            <a:off x="2214069" y="2219702"/>
            <a:ext cx="914400" cy="914400"/>
            <a:chOff x="819728" y="904658"/>
            <a:chExt cx="914400" cy="914400"/>
          </a:xfrm>
        </p:grpSpPr>
        <p:pic>
          <p:nvPicPr>
            <p:cNvPr descr="A picture containing sign, white&#10;&#10;Description automatically generated" id="98" name="Google Shape;98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19728" y="904658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Google Shape;99;p2"/>
            <p:cNvSpPr txBox="1"/>
            <p:nvPr/>
          </p:nvSpPr>
          <p:spPr>
            <a:xfrm>
              <a:off x="1067576" y="1038692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3600">
                  <a:solidFill>
                    <a:srgbClr val="0056B8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/>
            </a:p>
          </p:txBody>
        </p:sp>
      </p:grpSp>
      <p:grpSp>
        <p:nvGrpSpPr>
          <p:cNvPr id="100" name="Google Shape;100;p2"/>
          <p:cNvGrpSpPr/>
          <p:nvPr/>
        </p:nvGrpSpPr>
        <p:grpSpPr>
          <a:xfrm>
            <a:off x="2214069" y="3353516"/>
            <a:ext cx="914400" cy="914400"/>
            <a:chOff x="819728" y="904658"/>
            <a:chExt cx="914400" cy="914400"/>
          </a:xfrm>
        </p:grpSpPr>
        <p:pic>
          <p:nvPicPr>
            <p:cNvPr descr="A picture containing sign, white&#10;&#10;Description automatically generated" id="101" name="Google Shape;101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19728" y="904658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2"/>
            <p:cNvSpPr txBox="1"/>
            <p:nvPr/>
          </p:nvSpPr>
          <p:spPr>
            <a:xfrm>
              <a:off x="1067576" y="1038692"/>
              <a:ext cx="418704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3600">
                  <a:solidFill>
                    <a:srgbClr val="0056B8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3"/>
          <p:cNvGrpSpPr/>
          <p:nvPr/>
        </p:nvGrpSpPr>
        <p:grpSpPr>
          <a:xfrm>
            <a:off x="5410200" y="2743200"/>
            <a:ext cx="1371600" cy="1371600"/>
            <a:chOff x="5410200" y="2743200"/>
            <a:chExt cx="1371600" cy="1371600"/>
          </a:xfrm>
        </p:grpSpPr>
        <p:pic>
          <p:nvPicPr>
            <p:cNvPr descr="A picture containing sign, white&#10;&#10;Description automatically generated" id="108" name="Google Shape;108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410200" y="2743200"/>
              <a:ext cx="1371600" cy="1371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" name="Google Shape;109;p3"/>
            <p:cNvSpPr txBox="1"/>
            <p:nvPr/>
          </p:nvSpPr>
          <p:spPr>
            <a:xfrm>
              <a:off x="5847374" y="3013501"/>
              <a:ext cx="497251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4800">
                  <a:solidFill>
                    <a:srgbClr val="0056B8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/>
            </a:p>
          </p:txBody>
        </p:sp>
      </p:grpSp>
      <p:sp>
        <p:nvSpPr>
          <p:cNvPr id="110" name="Google Shape;110;p3"/>
          <p:cNvSpPr txBox="1"/>
          <p:nvPr/>
        </p:nvSpPr>
        <p:spPr>
          <a:xfrm>
            <a:off x="3047999" y="4385101"/>
            <a:ext cx="6096000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Contexto de la igualdad de género</a:t>
            </a:r>
            <a:b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en el Ecuador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/>
        </p:nvSpPr>
        <p:spPr>
          <a:xfrm>
            <a:off x="0" y="0"/>
            <a:ext cx="923578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  <a:t>ECUADOR ES UN PAÍS DE MUJERES EMPRENDEDORAS</a:t>
            </a:r>
            <a:endParaRPr b="1" sz="2800">
              <a:solidFill>
                <a:srgbClr val="0054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7" name="Google Shape;117;p4"/>
          <p:cNvCxnSpPr/>
          <p:nvPr/>
        </p:nvCxnSpPr>
        <p:spPr>
          <a:xfrm rot="10800000">
            <a:off x="10841364" y="861874"/>
            <a:ext cx="1400063" cy="0"/>
          </a:xfrm>
          <a:prstGeom prst="straightConnector1">
            <a:avLst/>
          </a:prstGeom>
          <a:noFill/>
          <a:ln cap="flat" cmpd="sng" w="9525">
            <a:solidFill>
              <a:srgbClr val="92132B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8" name="Google Shape;118;p4"/>
          <p:cNvSpPr txBox="1"/>
          <p:nvPr/>
        </p:nvSpPr>
        <p:spPr>
          <a:xfrm>
            <a:off x="8642728" y="2347378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3 de 10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8642728" y="3056634"/>
            <a:ext cx="3298054" cy="7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Mujeres adultas en el Ecuador tiene negocio propio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11368057" y="7514020"/>
            <a:ext cx="2468964" cy="39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chemeClr val="accen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1 de10</a:t>
            </a:r>
            <a:endParaRPr b="1" sz="5000">
              <a:solidFill>
                <a:schemeClr val="accen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21" name="Google Shape;121;p4"/>
          <p:cNvSpPr txBox="1"/>
          <p:nvPr/>
        </p:nvSpPr>
        <p:spPr>
          <a:xfrm>
            <a:off x="8647872" y="4681624"/>
            <a:ext cx="32976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Mujeres no tiene un ingreso propio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4"/>
          <p:cNvSpPr txBox="1"/>
          <p:nvPr/>
        </p:nvSpPr>
        <p:spPr>
          <a:xfrm>
            <a:off x="888146" y="2385058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45%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888146" y="3094314"/>
            <a:ext cx="3298054" cy="7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las mujeres consideran que los hombres son los principales responsables de los gastos familiares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872857" y="4185124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28%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25" name="Google Shape;125;p4"/>
          <p:cNvSpPr txBox="1"/>
          <p:nvPr/>
        </p:nvSpPr>
        <p:spPr>
          <a:xfrm>
            <a:off x="893290" y="4719304"/>
            <a:ext cx="32976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las mujeres consideran que las mujeres trabajadoras abandonan el hogar y a sus hijas e hijos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4"/>
          <p:cNvSpPr txBox="1"/>
          <p:nvPr/>
        </p:nvSpPr>
        <p:spPr>
          <a:xfrm>
            <a:off x="4951495" y="4185124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27%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27" name="Google Shape;127;p4"/>
          <p:cNvSpPr txBox="1"/>
          <p:nvPr/>
        </p:nvSpPr>
        <p:spPr>
          <a:xfrm>
            <a:off x="4971927" y="4777884"/>
            <a:ext cx="32976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las mujeres consideran que una buena esposa debe obedecer a su esposo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4951495" y="2385058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86%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4951495" y="3094314"/>
            <a:ext cx="32976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las mujeres consideran que tienen el mismo derecho que los hombres de trabajar y tener dinero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ownload Icono Dinero Préstamo - Banknote Svg PNG Image with No Background  - PNGkey.com" id="130" name="Google Shape;13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7173" y="2326478"/>
            <a:ext cx="631507" cy="51915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ternidad | Icono Gratis" id="131" name="Google Shape;13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37173" y="4119395"/>
            <a:ext cx="627958" cy="62795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gualdad de género | Icono Gratis" id="132" name="Google Shape;132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00753" y="2268230"/>
            <a:ext cx="719706" cy="71970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4"/>
          <p:cNvSpPr txBox="1"/>
          <p:nvPr/>
        </p:nvSpPr>
        <p:spPr>
          <a:xfrm>
            <a:off x="8556107" y="4261473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1 de10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134" name="Google Shape;134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41002" y="4119395"/>
            <a:ext cx="671222" cy="6712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nsejo de administración de negocios mujer gestión, negocios, gente, logo,  negro png | PNGWing" id="135" name="Google Shape;135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125949" y="4193785"/>
            <a:ext cx="441166" cy="6274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 Mujer, con, oscuro, camisa Gratis de Rounded users set" id="136" name="Google Shape;136;p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963971" y="2256889"/>
            <a:ext cx="624669" cy="62466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"/>
          <p:cNvSpPr txBox="1"/>
          <p:nvPr/>
        </p:nvSpPr>
        <p:spPr>
          <a:xfrm>
            <a:off x="2269717" y="1142961"/>
            <a:ext cx="7652566" cy="830997"/>
          </a:xfrm>
          <a:prstGeom prst="rect">
            <a:avLst/>
          </a:prstGeom>
          <a:solidFill>
            <a:srgbClr val="1F4E79"/>
          </a:solidFill>
          <a:ln>
            <a:noFill/>
          </a:ln>
          <a:effectLst>
            <a:outerShdw blurRad="57150" rotWithShape="0" algn="ctr" dir="5400000" dist="19050">
              <a:srgbClr val="000000">
                <a:alpha val="62745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Roles tradicionales de género en las responsabilidades</a:t>
            </a:r>
            <a:br>
              <a:rPr b="1"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económicas en el hogar</a:t>
            </a:r>
            <a:endParaRPr/>
          </a:p>
        </p:txBody>
      </p:sp>
      <p:sp>
        <p:nvSpPr>
          <p:cNvPr id="138" name="Google Shape;138;p4"/>
          <p:cNvSpPr txBox="1"/>
          <p:nvPr/>
        </p:nvSpPr>
        <p:spPr>
          <a:xfrm>
            <a:off x="192037" y="6387853"/>
            <a:ext cx="745587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Encuesta Nacional sobre Violencia de Género (Envigmu, 2019).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"/>
          <p:cNvSpPr txBox="1"/>
          <p:nvPr/>
        </p:nvSpPr>
        <p:spPr>
          <a:xfrm>
            <a:off x="8317719" y="2526598"/>
            <a:ext cx="3204021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801,75 </a:t>
            </a:r>
            <a:r>
              <a:rPr b="1" lang="en-GB" sz="32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USD</a:t>
            </a:r>
            <a:endParaRPr b="1" sz="54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t/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8022263" y="2718396"/>
            <a:ext cx="3499477" cy="10142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brecha en el monto promedio concedido 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 las mujeres y hombres. Donde  los hombres acceden en promedio a USD 7.504,28 y las mujeres a USD 6.702,53.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1517432" y="2170126"/>
            <a:ext cx="1517121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43%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399881" y="2728225"/>
            <a:ext cx="3553046" cy="121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los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beneficiarios del crédito son mujeres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y se les ha concedido 1.638 millones en relación a los 2.349 millones entregados a los hombres.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 txBox="1"/>
          <p:nvPr/>
        </p:nvSpPr>
        <p:spPr>
          <a:xfrm>
            <a:off x="2765072" y="4238307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49%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2192847" y="4610213"/>
            <a:ext cx="3613414" cy="113858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los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depositantes son mujeres 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 representan 6.102 millones de USD frente a 5.497 millones de depósitos de los hombres.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5"/>
          <p:cNvSpPr txBox="1"/>
          <p:nvPr/>
        </p:nvSpPr>
        <p:spPr>
          <a:xfrm>
            <a:off x="6453758" y="4255943"/>
            <a:ext cx="3372399" cy="49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940,04 </a:t>
            </a:r>
            <a:r>
              <a:rPr b="1" lang="en-GB" sz="32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USD</a:t>
            </a:r>
            <a:endParaRPr b="1" sz="32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50" name="Google Shape;150;p5"/>
          <p:cNvSpPr txBox="1"/>
          <p:nvPr/>
        </p:nvSpPr>
        <p:spPr>
          <a:xfrm>
            <a:off x="6491158" y="4912111"/>
            <a:ext cx="3297600" cy="71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el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saldo promedio de ahorro de las mujeres 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 relación a los 847,51 usd que ahorran los hombres (brecha de 92,53)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 txBox="1"/>
          <p:nvPr/>
        </p:nvSpPr>
        <p:spPr>
          <a:xfrm>
            <a:off x="4773509" y="2178749"/>
            <a:ext cx="2468964" cy="502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5000"/>
              <a:buFont typeface="Playfair Display"/>
              <a:buNone/>
            </a:pPr>
            <a:r>
              <a:rPr b="1" lang="en-GB" sz="5000">
                <a:solidFill>
                  <a:srgbClr val="1F4E79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4,76%</a:t>
            </a:r>
            <a:endParaRPr b="1" sz="5000">
              <a:solidFill>
                <a:srgbClr val="1F4E79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4329568" y="2777081"/>
            <a:ext cx="3363009" cy="9555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 el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nivel de morosidad 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los créditos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otorgados a mujeres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que son </a:t>
            </a:r>
            <a:r>
              <a:rPr b="1"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mejores pagadoras</a:t>
            </a: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frente al 5,72% en los créditos de hombres. 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2176404" y="1011089"/>
            <a:ext cx="8322816" cy="461665"/>
          </a:xfrm>
          <a:prstGeom prst="rect">
            <a:avLst/>
          </a:prstGeom>
          <a:solidFill>
            <a:srgbClr val="1F4E79"/>
          </a:solidFill>
          <a:ln>
            <a:noFill/>
          </a:ln>
          <a:effectLst>
            <a:outerShdw blurRad="57150" rotWithShape="0" algn="ctr" dir="5400000" dist="19050">
              <a:srgbClr val="000000">
                <a:alpha val="62745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Cifras de las mujeres en el sector financiero de la EPS</a:t>
            </a:r>
            <a:endParaRPr/>
          </a:p>
        </p:txBody>
      </p:sp>
      <p:sp>
        <p:nvSpPr>
          <p:cNvPr id="154" name="Google Shape;154;p5"/>
          <p:cNvSpPr txBox="1"/>
          <p:nvPr/>
        </p:nvSpPr>
        <p:spPr>
          <a:xfrm>
            <a:off x="192037" y="62953"/>
            <a:ext cx="923578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  <a:t>Las mujeres en el sector financiero popular y solidario</a:t>
            </a:r>
            <a:endParaRPr sz="2400">
              <a:solidFill>
                <a:srgbClr val="0054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192037" y="6400800"/>
            <a:ext cx="487233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Fuente: Portal SEPS. Cifras a junio 2021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5"/>
          <p:cNvSpPr/>
          <p:nvPr/>
        </p:nvSpPr>
        <p:spPr>
          <a:xfrm>
            <a:off x="376405" y="1935268"/>
            <a:ext cx="3600000" cy="1800000"/>
          </a:xfrm>
          <a:prstGeom prst="rect">
            <a:avLst/>
          </a:prstGeom>
          <a:noFill/>
          <a:ln cap="flat" cmpd="sng" w="12700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5"/>
          <p:cNvSpPr/>
          <p:nvPr/>
        </p:nvSpPr>
        <p:spPr>
          <a:xfrm>
            <a:off x="4211073" y="1932627"/>
            <a:ext cx="3600000" cy="1800000"/>
          </a:xfrm>
          <a:prstGeom prst="rect">
            <a:avLst/>
          </a:prstGeom>
          <a:noFill/>
          <a:ln cap="flat" cmpd="sng" w="12700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5"/>
          <p:cNvSpPr/>
          <p:nvPr/>
        </p:nvSpPr>
        <p:spPr>
          <a:xfrm>
            <a:off x="8022263" y="1932627"/>
            <a:ext cx="3600000" cy="1800000"/>
          </a:xfrm>
          <a:prstGeom prst="rect">
            <a:avLst/>
          </a:prstGeom>
          <a:noFill/>
          <a:ln cap="flat" cmpd="sng" w="12700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5"/>
          <p:cNvSpPr/>
          <p:nvPr/>
        </p:nvSpPr>
        <p:spPr>
          <a:xfrm>
            <a:off x="2206254" y="4003448"/>
            <a:ext cx="3600000" cy="1800000"/>
          </a:xfrm>
          <a:prstGeom prst="rect">
            <a:avLst/>
          </a:prstGeom>
          <a:noFill/>
          <a:ln cap="flat" cmpd="sng" w="12700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5"/>
          <p:cNvSpPr/>
          <p:nvPr/>
        </p:nvSpPr>
        <p:spPr>
          <a:xfrm>
            <a:off x="6339958" y="4003451"/>
            <a:ext cx="3600000" cy="1800000"/>
          </a:xfrm>
          <a:prstGeom prst="rect">
            <a:avLst/>
          </a:prstGeom>
          <a:noFill/>
          <a:ln cap="flat" cmpd="sng" w="12700">
            <a:solidFill>
              <a:srgbClr val="8DA9D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6"/>
          <p:cNvSpPr txBox="1"/>
          <p:nvPr/>
        </p:nvSpPr>
        <p:spPr>
          <a:xfrm>
            <a:off x="0" y="0"/>
            <a:ext cx="9235785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  <a:t>BARRERAS PARA LA INCLUSIÓN FINANCIERA</a:t>
            </a:r>
            <a:br>
              <a:rPr b="1" lang="en-GB" sz="28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28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  <a:t>DE LAS MUJERES</a:t>
            </a:r>
            <a:endParaRPr/>
          </a:p>
        </p:txBody>
      </p:sp>
      <p:sp>
        <p:nvSpPr>
          <p:cNvPr id="166" name="Google Shape;166;p6"/>
          <p:cNvSpPr txBox="1"/>
          <p:nvPr/>
        </p:nvSpPr>
        <p:spPr>
          <a:xfrm>
            <a:off x="11368057" y="7514020"/>
            <a:ext cx="2468964" cy="39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5000">
                <a:solidFill>
                  <a:schemeClr val="accent1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1 de10</a:t>
            </a:r>
            <a:endParaRPr b="1" sz="5000">
              <a:solidFill>
                <a:schemeClr val="accent1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67" name="Google Shape;167;p6"/>
          <p:cNvSpPr/>
          <p:nvPr/>
        </p:nvSpPr>
        <p:spPr>
          <a:xfrm>
            <a:off x="244124" y="1947621"/>
            <a:ext cx="1862975" cy="514229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Normas y creencias sociales</a:t>
            </a:r>
            <a:endParaRPr/>
          </a:p>
        </p:txBody>
      </p:sp>
      <p:sp>
        <p:nvSpPr>
          <p:cNvPr id="168" name="Google Shape;168;p6"/>
          <p:cNvSpPr/>
          <p:nvPr/>
        </p:nvSpPr>
        <p:spPr>
          <a:xfrm>
            <a:off x="275534" y="4094461"/>
            <a:ext cx="1800154" cy="427429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Prioridades de inclusión financiera erróneas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6"/>
          <p:cNvSpPr/>
          <p:nvPr/>
        </p:nvSpPr>
        <p:spPr>
          <a:xfrm>
            <a:off x="2529914" y="1957560"/>
            <a:ext cx="1813491" cy="795578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Requisitos regulatorios restrictivos</a:t>
            </a:r>
            <a:endParaRPr/>
          </a:p>
        </p:txBody>
      </p:sp>
      <p:sp>
        <p:nvSpPr>
          <p:cNvPr id="170" name="Google Shape;170;p6"/>
          <p:cNvSpPr/>
          <p:nvPr/>
        </p:nvSpPr>
        <p:spPr>
          <a:xfrm>
            <a:off x="2631627" y="4124278"/>
            <a:ext cx="1791292" cy="795578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Acceso limitado a teléfonos celulares</a:t>
            </a:r>
            <a:endParaRPr/>
          </a:p>
        </p:txBody>
      </p:sp>
      <p:sp>
        <p:nvSpPr>
          <p:cNvPr id="171" name="Google Shape;171;p6"/>
          <p:cNvSpPr/>
          <p:nvPr/>
        </p:nvSpPr>
        <p:spPr>
          <a:xfrm>
            <a:off x="4895214" y="1927743"/>
            <a:ext cx="2181453" cy="795578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Falta de disponibilidad de crédito y alto costo de los préstamos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6"/>
          <p:cNvSpPr/>
          <p:nvPr/>
        </p:nvSpPr>
        <p:spPr>
          <a:xfrm>
            <a:off x="4944910" y="4094461"/>
            <a:ext cx="2251265" cy="624655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Dependencia a ahorros informales y opciones de crédito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7668015" y="1937682"/>
            <a:ext cx="1520017" cy="524168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Barreras físicas de acceso 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7535014" y="4096796"/>
            <a:ext cx="1676155" cy="420925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Conocimiento limitado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9932216" y="1949611"/>
            <a:ext cx="1378514" cy="758797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Privacidad de datos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182086" y="5905736"/>
            <a:ext cx="1964771" cy="465243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Pobreza y falta de disponibilidad de efectivo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6"/>
          <p:cNvSpPr/>
          <p:nvPr/>
        </p:nvSpPr>
        <p:spPr>
          <a:xfrm>
            <a:off x="2597863" y="5915675"/>
            <a:ext cx="1825055" cy="465243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Falta de educación formal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6"/>
          <p:cNvSpPr/>
          <p:nvPr/>
        </p:nvSpPr>
        <p:spPr>
          <a:xfrm>
            <a:off x="5050380" y="5884942"/>
            <a:ext cx="2075983" cy="466159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Dificultades para identificar a mujeres excluidas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6"/>
          <p:cNvSpPr/>
          <p:nvPr/>
        </p:nvSpPr>
        <p:spPr>
          <a:xfrm>
            <a:off x="7503192" y="5894881"/>
            <a:ext cx="1676155" cy="466159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Estrategias de marketing erróneas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6"/>
          <p:cNvSpPr/>
          <p:nvPr/>
        </p:nvSpPr>
        <p:spPr>
          <a:xfrm>
            <a:off x="9763256" y="5898628"/>
            <a:ext cx="1776080" cy="758797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Transparencia y practicas del mercado injustas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6"/>
          <p:cNvSpPr/>
          <p:nvPr/>
        </p:nvSpPr>
        <p:spPr>
          <a:xfrm>
            <a:off x="9910586" y="4104400"/>
            <a:ext cx="1388939" cy="758797"/>
          </a:xfrm>
          <a:custGeom>
            <a:rect b="b" l="l" r="r" t="t"/>
            <a:pathLst>
              <a:path extrusionOk="0" h="655381" w="423267">
                <a:moveTo>
                  <a:pt x="0" y="42327"/>
                </a:moveTo>
                <a:cubicBezTo>
                  <a:pt x="0" y="18950"/>
                  <a:pt x="18950" y="0"/>
                  <a:pt x="42327" y="0"/>
                </a:cubicBezTo>
                <a:lnTo>
                  <a:pt x="380940" y="0"/>
                </a:lnTo>
                <a:cubicBezTo>
                  <a:pt x="404317" y="0"/>
                  <a:pt x="423267" y="18950"/>
                  <a:pt x="423267" y="42327"/>
                </a:cubicBezTo>
                <a:lnTo>
                  <a:pt x="423267" y="613054"/>
                </a:lnTo>
                <a:cubicBezTo>
                  <a:pt x="423267" y="636431"/>
                  <a:pt x="404317" y="655381"/>
                  <a:pt x="380940" y="655381"/>
                </a:cubicBezTo>
                <a:lnTo>
                  <a:pt x="42327" y="655381"/>
                </a:lnTo>
                <a:cubicBezTo>
                  <a:pt x="18950" y="655381"/>
                  <a:pt x="0" y="636431"/>
                  <a:pt x="0" y="613054"/>
                </a:cubicBezTo>
                <a:lnTo>
                  <a:pt x="0" y="42327"/>
                </a:lnTo>
                <a:close/>
              </a:path>
            </a:pathLst>
          </a:cu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3A3838"/>
                </a:solidFill>
                <a:latin typeface="Calibri"/>
                <a:ea typeface="Calibri"/>
                <a:cs typeface="Calibri"/>
                <a:sym typeface="Calibri"/>
              </a:rPr>
              <a:t>Condiciones laborales injustas</a:t>
            </a:r>
            <a:endParaRPr sz="1800">
              <a:solidFill>
                <a:srgbClr val="3A383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2" name="Google Shape;18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5197" y="993911"/>
            <a:ext cx="858416" cy="858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70989" y="1003850"/>
            <a:ext cx="858414" cy="858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55968" y="3120101"/>
            <a:ext cx="928760" cy="92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46068" y="964172"/>
            <a:ext cx="904432" cy="9044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ggy Bank" id="186" name="Google Shape;186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14620" y="2964664"/>
            <a:ext cx="1094298" cy="10942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assroom" id="187" name="Google Shape;187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159145" y="5242751"/>
            <a:ext cx="634516" cy="6345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ighway scene" id="188" name="Google Shape;188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897633" y="890276"/>
            <a:ext cx="995989" cy="99598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ghtbulb and gear" id="189" name="Google Shape;189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7920007" y="3107724"/>
            <a:ext cx="931198" cy="931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680432" y="3200396"/>
            <a:ext cx="794385" cy="794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6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912331" y="5234863"/>
            <a:ext cx="634516" cy="634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6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0253102" y="1167757"/>
            <a:ext cx="718508" cy="7185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6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5871586" y="5212017"/>
            <a:ext cx="634516" cy="634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6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7991068" y="5059048"/>
            <a:ext cx="807821" cy="807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6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10365736" y="5069521"/>
            <a:ext cx="745024" cy="745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6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10151745" y="3186419"/>
            <a:ext cx="876695" cy="8766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"/>
          <p:cNvSpPr txBox="1"/>
          <p:nvPr/>
        </p:nvSpPr>
        <p:spPr>
          <a:xfrm>
            <a:off x="824948" y="4184601"/>
            <a:ext cx="10455966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Compromisos con la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Igualdad de Género</a:t>
            </a:r>
            <a:endParaRPr sz="2800">
              <a:solidFill>
                <a:srgbClr val="1F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2" name="Google Shape;202;p7"/>
          <p:cNvGrpSpPr/>
          <p:nvPr/>
        </p:nvGrpSpPr>
        <p:grpSpPr>
          <a:xfrm>
            <a:off x="5410200" y="2743200"/>
            <a:ext cx="1371600" cy="1371600"/>
            <a:chOff x="5410200" y="2743200"/>
            <a:chExt cx="1371600" cy="1371600"/>
          </a:xfrm>
        </p:grpSpPr>
        <p:pic>
          <p:nvPicPr>
            <p:cNvPr descr="A picture containing sign, white&#10;&#10;Description automatically generated" id="203" name="Google Shape;203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410200" y="2743200"/>
              <a:ext cx="1371600" cy="1371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4" name="Google Shape;204;p7"/>
            <p:cNvSpPr txBox="1"/>
            <p:nvPr/>
          </p:nvSpPr>
          <p:spPr>
            <a:xfrm>
              <a:off x="5847374" y="3013501"/>
              <a:ext cx="497251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4800">
                  <a:solidFill>
                    <a:srgbClr val="0056B8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"/>
          <p:cNvSpPr txBox="1"/>
          <p:nvPr/>
        </p:nvSpPr>
        <p:spPr>
          <a:xfrm>
            <a:off x="0" y="0"/>
            <a:ext cx="9235785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00549B"/>
                </a:solidFill>
                <a:latin typeface="Calibri"/>
                <a:ea typeface="Calibri"/>
                <a:cs typeface="Calibri"/>
                <a:sym typeface="Calibri"/>
              </a:rPr>
              <a:t>COMPROMISO DEL ECUADOR CON LA IGUALDAD DE GÉNERO Y LA INCLUSIÓN FINANCIERA DE LAS MUJERES</a:t>
            </a:r>
            <a:endParaRPr b="1" sz="2800">
              <a:solidFill>
                <a:srgbClr val="00549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1" name="Google Shape;211;p8"/>
          <p:cNvGrpSpPr/>
          <p:nvPr/>
        </p:nvGrpSpPr>
        <p:grpSpPr>
          <a:xfrm>
            <a:off x="3535846" y="1397588"/>
            <a:ext cx="7395589" cy="4733782"/>
            <a:chOff x="925005" y="0"/>
            <a:chExt cx="7395589" cy="4733782"/>
          </a:xfrm>
        </p:grpSpPr>
        <p:sp>
          <p:nvSpPr>
            <p:cNvPr id="212" name="Google Shape;212;p8"/>
            <p:cNvSpPr/>
            <p:nvPr/>
          </p:nvSpPr>
          <p:spPr>
            <a:xfrm>
              <a:off x="2701425" y="2942046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 txBox="1"/>
            <p:nvPr/>
          </p:nvSpPr>
          <p:spPr>
            <a:xfrm>
              <a:off x="3023916" y="3220090"/>
              <a:ext cx="1433178" cy="12356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1575" lIns="0" spcFirstLastPara="1" rIns="0" wrap="square" tIns="21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en-GB" sz="17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Agenda 2030</a:t>
              </a:r>
              <a:endParaRPr sz="17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-114300" lvl="1" marL="114300" marR="0" rtl="0" algn="l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Char char="•"/>
              </a:pPr>
              <a:r>
                <a:rPr b="0" i="0" lang="en-GB" sz="13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Para el desarrollo Sostenible</a:t>
              </a:r>
              <a:endParaRPr b="0" i="0" sz="13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2755413" y="3733061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/>
            <p:nvPr/>
          </p:nvSpPr>
          <p:spPr>
            <a:xfrm>
              <a:off x="925005" y="1979668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8"/>
            <p:cNvSpPr/>
            <p:nvPr/>
          </p:nvSpPr>
          <p:spPr>
            <a:xfrm>
              <a:off x="2339781" y="3534715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8"/>
            <p:cNvSpPr/>
            <p:nvPr/>
          </p:nvSpPr>
          <p:spPr>
            <a:xfrm>
              <a:off x="4471929" y="1958366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8"/>
            <p:cNvSpPr txBox="1"/>
            <p:nvPr/>
          </p:nvSpPr>
          <p:spPr>
            <a:xfrm>
              <a:off x="4794420" y="2236410"/>
              <a:ext cx="1433178" cy="12356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1575" lIns="0" spcFirstLastPara="1" rIns="0" wrap="square" tIns="21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en-GB" sz="17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Constitución</a:t>
              </a:r>
              <a:endParaRPr sz="17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-114300" lvl="1" marL="114300" marR="0" rtl="0" algn="l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Char char="•"/>
              </a:pPr>
              <a:r>
                <a:rPr b="0" i="0" lang="en-GB" sz="13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Artículos 11, 70 y 341</a:t>
              </a:r>
              <a:endParaRPr b="0" i="0" sz="13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19" name="Google Shape;219;p8"/>
            <p:cNvSpPr/>
            <p:nvPr/>
          </p:nvSpPr>
          <p:spPr>
            <a:xfrm>
              <a:off x="5892622" y="3511520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8"/>
            <p:cNvSpPr/>
            <p:nvPr/>
          </p:nvSpPr>
          <p:spPr>
            <a:xfrm>
              <a:off x="6242434" y="2942046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8"/>
            <p:cNvSpPr/>
            <p:nvPr/>
          </p:nvSpPr>
          <p:spPr>
            <a:xfrm>
              <a:off x="6296421" y="3733061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8"/>
            <p:cNvSpPr/>
            <p:nvPr/>
          </p:nvSpPr>
          <p:spPr>
            <a:xfrm>
              <a:off x="2701425" y="978946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gradFill>
              <a:gsLst>
                <a:gs pos="0">
                  <a:srgbClr val="5E697B"/>
                </a:gs>
                <a:gs pos="50000">
                  <a:srgbClr val="42536A"/>
                </a:gs>
                <a:gs pos="100000">
                  <a:srgbClr val="38495F"/>
                </a:gs>
              </a:gsLst>
              <a:lin ang="5400000" scaled="0"/>
            </a:gra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8"/>
            <p:cNvSpPr txBox="1"/>
            <p:nvPr/>
          </p:nvSpPr>
          <p:spPr>
            <a:xfrm>
              <a:off x="3023916" y="1256990"/>
              <a:ext cx="1433178" cy="12356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21575" lIns="0" spcFirstLastPara="1" rIns="0" wrap="square" tIns="21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en-GB" sz="17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CEPAL</a:t>
              </a:r>
              <a:endParaRPr sz="17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  <a:p>
              <a:pPr indent="-114300" lvl="1" marL="114300" marR="0" rtl="0" algn="l">
                <a:lnSpc>
                  <a:spcPct val="90000"/>
                </a:lnSpc>
                <a:spcBef>
                  <a:spcPts val="59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Char char="•"/>
              </a:pPr>
              <a:r>
                <a:rPr b="0" i="0" lang="en-GB" sz="13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Firmante de la Agenda Regional de Género</a:t>
              </a:r>
              <a:endParaRPr b="0" i="0" sz="13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24" name="Google Shape;224;p8"/>
            <p:cNvSpPr/>
            <p:nvPr/>
          </p:nvSpPr>
          <p:spPr>
            <a:xfrm>
              <a:off x="4110285" y="1017763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8"/>
            <p:cNvSpPr/>
            <p:nvPr/>
          </p:nvSpPr>
          <p:spPr>
            <a:xfrm>
              <a:off x="4471929" y="0"/>
              <a:ext cx="2078160" cy="1791736"/>
            </a:xfrm>
            <a:prstGeom prst="hexagon">
              <a:avLst>
                <a:gd fmla="val 25000" name="adj"/>
                <a:gd fmla="val 115470" name="vf"/>
              </a:avLst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8"/>
            <p:cNvSpPr/>
            <p:nvPr/>
          </p:nvSpPr>
          <p:spPr>
            <a:xfrm>
              <a:off x="4533313" y="786754"/>
              <a:ext cx="243314" cy="209706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miter lim="800000"/>
              <a:headEnd len="sm" w="sm" type="none"/>
              <a:tailEnd len="sm" w="sm" type="none"/>
            </a:ln>
            <a:effectLst>
              <a:outerShdw blurRad="57150" rotWithShape="0" algn="ctr" dir="5400000" dist="19050">
                <a:srgbClr val="000000">
                  <a:alpha val="6274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8"/>
          <p:cNvSpPr txBox="1"/>
          <p:nvPr>
            <p:ph idx="1" type="body"/>
          </p:nvPr>
        </p:nvSpPr>
        <p:spPr>
          <a:xfrm>
            <a:off x="252923" y="1157592"/>
            <a:ext cx="4715835" cy="1356533"/>
          </a:xfrm>
          <a:prstGeom prst="rect">
            <a:avLst/>
          </a:prstGeom>
          <a:solidFill>
            <a:srgbClr val="1F4E79"/>
          </a:solidFill>
          <a:ln>
            <a:noFill/>
          </a:ln>
          <a:effectLst>
            <a:outerShdw blurRad="57150" rotWithShape="0" algn="ctr" dir="5400000" dist="19050">
              <a:srgbClr val="000000">
                <a:alpha val="62745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Ecuador asume su compromiso internacional y nacional a través de diversas políticas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"/>
          <p:cNvSpPr txBox="1"/>
          <p:nvPr/>
        </p:nvSpPr>
        <p:spPr>
          <a:xfrm>
            <a:off x="0" y="0"/>
            <a:ext cx="923578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OBJETIVOS DE LA SEPS</a:t>
            </a:r>
            <a:endParaRPr b="1" sz="2800">
              <a:solidFill>
                <a:srgbClr val="1F4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3" name="Google Shape;233;p9"/>
          <p:cNvGrpSpPr/>
          <p:nvPr/>
        </p:nvGrpSpPr>
        <p:grpSpPr>
          <a:xfrm>
            <a:off x="515169" y="1607829"/>
            <a:ext cx="10879660" cy="4443418"/>
            <a:chOff x="192348" y="0"/>
            <a:chExt cx="10879660" cy="4443418"/>
          </a:xfrm>
        </p:grpSpPr>
        <p:sp>
          <p:nvSpPr>
            <p:cNvPr id="234" name="Google Shape;234;p9"/>
            <p:cNvSpPr/>
            <p:nvPr/>
          </p:nvSpPr>
          <p:spPr>
            <a:xfrm>
              <a:off x="2723104" y="1884453"/>
              <a:ext cx="2558542" cy="2558965"/>
            </a:xfrm>
            <a:prstGeom prst="ellipse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9"/>
            <p:cNvSpPr/>
            <p:nvPr/>
          </p:nvSpPr>
          <p:spPr>
            <a:xfrm>
              <a:off x="4355056" y="0"/>
              <a:ext cx="759867" cy="759380"/>
            </a:xfrm>
            <a:prstGeom prst="donut">
              <a:avLst>
                <a:gd fmla="val 7460" name="adj"/>
              </a:avLst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9"/>
            <p:cNvSpPr/>
            <p:nvPr/>
          </p:nvSpPr>
          <p:spPr>
            <a:xfrm>
              <a:off x="2821427" y="1982653"/>
              <a:ext cx="2362964" cy="2362565"/>
            </a:xfrm>
            <a:prstGeom prst="ellipse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9"/>
            <p:cNvSpPr/>
            <p:nvPr/>
          </p:nvSpPr>
          <p:spPr>
            <a:xfrm>
              <a:off x="5467605" y="2367897"/>
              <a:ext cx="1339120" cy="1338802"/>
            </a:xfrm>
            <a:prstGeom prst="ellipse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9"/>
            <p:cNvSpPr/>
            <p:nvPr/>
          </p:nvSpPr>
          <p:spPr>
            <a:xfrm>
              <a:off x="5546691" y="2446990"/>
              <a:ext cx="1180947" cy="1181060"/>
            </a:xfrm>
            <a:prstGeom prst="ellipse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9"/>
            <p:cNvSpPr/>
            <p:nvPr/>
          </p:nvSpPr>
          <p:spPr>
            <a:xfrm>
              <a:off x="4943927" y="478111"/>
              <a:ext cx="1716382" cy="1716937"/>
            </a:xfrm>
            <a:prstGeom prst="ellipse">
              <a:avLst/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9"/>
            <p:cNvSpPr/>
            <p:nvPr/>
          </p:nvSpPr>
          <p:spPr>
            <a:xfrm>
              <a:off x="6379233" y="56431"/>
              <a:ext cx="562152" cy="562536"/>
            </a:xfrm>
            <a:prstGeom prst="donut">
              <a:avLst>
                <a:gd fmla="val 7460" name="adj"/>
              </a:avLst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9"/>
            <p:cNvSpPr/>
            <p:nvPr/>
          </p:nvSpPr>
          <p:spPr>
            <a:xfrm>
              <a:off x="6942454" y="3712476"/>
              <a:ext cx="422148" cy="421680"/>
            </a:xfrm>
            <a:prstGeom prst="donut">
              <a:avLst>
                <a:gd fmla="val 7460" name="adj"/>
              </a:avLst>
            </a:prstGeom>
            <a:solidFill>
              <a:srgbClr val="4372C3"/>
            </a:solidFill>
            <a:ln cap="flat" cmpd="sng" w="12700">
              <a:solidFill>
                <a:srgbClr val="4372C3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9"/>
            <p:cNvSpPr/>
            <p:nvPr/>
          </p:nvSpPr>
          <p:spPr>
            <a:xfrm>
              <a:off x="5034769" y="568757"/>
              <a:ext cx="1535766" cy="1535645"/>
            </a:xfrm>
            <a:prstGeom prst="ellipse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9"/>
            <p:cNvSpPr/>
            <p:nvPr/>
          </p:nvSpPr>
          <p:spPr>
            <a:xfrm>
              <a:off x="192348" y="568757"/>
              <a:ext cx="3797201" cy="12330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9"/>
            <p:cNvSpPr txBox="1"/>
            <p:nvPr/>
          </p:nvSpPr>
          <p:spPr>
            <a:xfrm>
              <a:off x="192348" y="568757"/>
              <a:ext cx="3797201" cy="12330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2275" lIns="22850" spcFirstLastPara="1" rIns="22850" wrap="square" tIns="22850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None/>
              </a:pPr>
              <a:r>
                <a:rPr lang="en-GB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La igualdad de género en el Sistema Financiero Popular y Solidario;</a:t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5" name="Google Shape;245;p9"/>
            <p:cNvSpPr/>
            <p:nvPr/>
          </p:nvSpPr>
          <p:spPr>
            <a:xfrm>
              <a:off x="7082458" y="2446990"/>
              <a:ext cx="3797201" cy="11810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9"/>
            <p:cNvSpPr txBox="1"/>
            <p:nvPr/>
          </p:nvSpPr>
          <p:spPr>
            <a:xfrm>
              <a:off x="7082458" y="2446990"/>
              <a:ext cx="3797201" cy="11810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None/>
              </a:pPr>
              <a:r>
                <a:rPr lang="en-GB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La inclusión financiera de las mujeres en el Sistema Financiero Popular y Solidario;</a:t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7" name="Google Shape;247;p9"/>
            <p:cNvSpPr/>
            <p:nvPr/>
          </p:nvSpPr>
          <p:spPr>
            <a:xfrm>
              <a:off x="7274807" y="539657"/>
              <a:ext cx="3797201" cy="1535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9"/>
            <p:cNvSpPr txBox="1"/>
            <p:nvPr/>
          </p:nvSpPr>
          <p:spPr>
            <a:xfrm>
              <a:off x="7274807" y="539657"/>
              <a:ext cx="3797201" cy="15356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spcFirstLastPara="1" rIns="22850" wrap="square" tIns="2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entury Gothic"/>
                <a:buNone/>
              </a:pPr>
              <a:r>
                <a:rPr lang="en-GB" sz="18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La representación paritaria de las mujeres en los órganos de administración de las entidades del Sistema Financiero Popular y Solidario;</a:t>
              </a:r>
              <a:endParaRPr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49" name="Google Shape;249;p9"/>
          <p:cNvSpPr txBox="1"/>
          <p:nvPr/>
        </p:nvSpPr>
        <p:spPr>
          <a:xfrm>
            <a:off x="121798" y="1068827"/>
            <a:ext cx="6084449" cy="369332"/>
          </a:xfrm>
          <a:prstGeom prst="rect">
            <a:avLst/>
          </a:prstGeom>
          <a:solidFill>
            <a:srgbClr val="1F4E79"/>
          </a:solidFill>
          <a:ln>
            <a:noFill/>
          </a:ln>
          <a:effectLst>
            <a:outerShdw blurRad="57150" rotWithShape="0" algn="ctr" dir="5400000" dist="19050">
              <a:srgbClr val="000000">
                <a:alpha val="62745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SEPS, en lo referente a perspectiva de género, trabaja por:</a:t>
            </a:r>
            <a:endParaRPr b="1"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2021-06-10T13:11:29Z</dcterms:created>
  <dc:creator>Roque Proaño</dc:creator>
</cp:coreProperties>
</file>