
<file path=[Content_Types].xml><?xml version="1.0" encoding="utf-8"?>
<Types xmlns="http://schemas.openxmlformats.org/package/2006/content-types">
  <Default Extension="png" ContentType="image/png"/>
  <Default Extension="jfif" ContentType="image/jpe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6" r:id="rId6"/>
    <p:sldId id="267" r:id="rId7"/>
    <p:sldId id="260" r:id="rId8"/>
    <p:sldId id="258" r:id="rId9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2E75B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5F963-D744-4328-AEE8-E3DF30917694}" type="doc">
      <dgm:prSet loTypeId="urn:microsoft.com/office/officeart/2005/8/layout/arrow5" loCatId="relationship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EC"/>
        </a:p>
      </dgm:t>
    </dgm:pt>
    <dgm:pt modelId="{3B53A268-0D1F-4D1E-A3E2-AE5B05789838}">
      <dgm:prSet phldrT="[Texto]"/>
      <dgm:spPr/>
      <dgm:t>
        <a:bodyPr/>
        <a:lstStyle/>
        <a:p>
          <a:r>
            <a:rPr lang="es-MX" dirty="0"/>
            <a:t>EPS</a:t>
          </a:r>
          <a:endParaRPr lang="es-EC" dirty="0"/>
        </a:p>
      </dgm:t>
    </dgm:pt>
    <dgm:pt modelId="{BD71A281-D939-4EA3-8FE2-9A53F91D1F8F}" type="parTrans" cxnId="{A9D4C191-C700-478E-A337-EEB369D0A33D}">
      <dgm:prSet/>
      <dgm:spPr/>
      <dgm:t>
        <a:bodyPr/>
        <a:lstStyle/>
        <a:p>
          <a:endParaRPr lang="es-EC"/>
        </a:p>
      </dgm:t>
    </dgm:pt>
    <dgm:pt modelId="{2743BE7E-FA3B-42EC-B412-79CBE48559B7}" type="sibTrans" cxnId="{A9D4C191-C700-478E-A337-EEB369D0A33D}">
      <dgm:prSet/>
      <dgm:spPr/>
      <dgm:t>
        <a:bodyPr/>
        <a:lstStyle/>
        <a:p>
          <a:endParaRPr lang="es-EC"/>
        </a:p>
      </dgm:t>
    </dgm:pt>
    <dgm:pt modelId="{D459B341-5307-4B60-8D87-4A9F07A1F70A}">
      <dgm:prSet phldrT="[Texto]"/>
      <dgm:spPr/>
      <dgm:t>
        <a:bodyPr/>
        <a:lstStyle/>
        <a:p>
          <a:r>
            <a:rPr lang="es-MX" dirty="0"/>
            <a:t>EC</a:t>
          </a:r>
          <a:endParaRPr lang="es-EC" dirty="0"/>
        </a:p>
      </dgm:t>
    </dgm:pt>
    <dgm:pt modelId="{C7FD85D4-CB63-487E-A264-90792FA3E20A}" type="parTrans" cxnId="{9ED11B0E-27F3-4B23-8550-510237679765}">
      <dgm:prSet/>
      <dgm:spPr/>
      <dgm:t>
        <a:bodyPr/>
        <a:lstStyle/>
        <a:p>
          <a:endParaRPr lang="es-EC"/>
        </a:p>
      </dgm:t>
    </dgm:pt>
    <dgm:pt modelId="{100D439B-107F-4A31-84D0-1D4AB0016312}" type="sibTrans" cxnId="{9ED11B0E-27F3-4B23-8550-510237679765}">
      <dgm:prSet/>
      <dgm:spPr/>
      <dgm:t>
        <a:bodyPr/>
        <a:lstStyle/>
        <a:p>
          <a:endParaRPr lang="es-EC"/>
        </a:p>
      </dgm:t>
    </dgm:pt>
    <dgm:pt modelId="{C3B8A252-8C26-4014-A1C2-4BF8989096B8}" type="pres">
      <dgm:prSet presAssocID="{50E5F963-D744-4328-AEE8-E3DF309176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196C5FB-684C-4219-89E6-1AA5D7BE1862}" type="pres">
      <dgm:prSet presAssocID="{3B53A268-0D1F-4D1E-A3E2-AE5B0578983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FC52916-D402-43AB-B14D-9E3D87C18A4D}" type="pres">
      <dgm:prSet presAssocID="{D459B341-5307-4B60-8D87-4A9F07A1F70A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2FD688F-AFEA-4DF7-8104-9C107B0F8587}" type="presOf" srcId="{50E5F963-D744-4328-AEE8-E3DF30917694}" destId="{C3B8A252-8C26-4014-A1C2-4BF8989096B8}" srcOrd="0" destOrd="0" presId="urn:microsoft.com/office/officeart/2005/8/layout/arrow5"/>
    <dgm:cxn modelId="{488208B1-41F4-4E9F-A5BC-65670B2730EE}" type="presOf" srcId="{D459B341-5307-4B60-8D87-4A9F07A1F70A}" destId="{3FC52916-D402-43AB-B14D-9E3D87C18A4D}" srcOrd="0" destOrd="0" presId="urn:microsoft.com/office/officeart/2005/8/layout/arrow5"/>
    <dgm:cxn modelId="{BE0DDDA9-F5E4-436C-A333-4E40F207251E}" type="presOf" srcId="{3B53A268-0D1F-4D1E-A3E2-AE5B05789838}" destId="{3196C5FB-684C-4219-89E6-1AA5D7BE1862}" srcOrd="0" destOrd="0" presId="urn:microsoft.com/office/officeart/2005/8/layout/arrow5"/>
    <dgm:cxn modelId="{9ED11B0E-27F3-4B23-8550-510237679765}" srcId="{50E5F963-D744-4328-AEE8-E3DF30917694}" destId="{D459B341-5307-4B60-8D87-4A9F07A1F70A}" srcOrd="1" destOrd="0" parTransId="{C7FD85D4-CB63-487E-A264-90792FA3E20A}" sibTransId="{100D439B-107F-4A31-84D0-1D4AB0016312}"/>
    <dgm:cxn modelId="{A9D4C191-C700-478E-A337-EEB369D0A33D}" srcId="{50E5F963-D744-4328-AEE8-E3DF30917694}" destId="{3B53A268-0D1F-4D1E-A3E2-AE5B05789838}" srcOrd="0" destOrd="0" parTransId="{BD71A281-D939-4EA3-8FE2-9A53F91D1F8F}" sibTransId="{2743BE7E-FA3B-42EC-B412-79CBE48559B7}"/>
    <dgm:cxn modelId="{ED6D271B-732B-4DC5-955C-9FB71406F727}" type="presParOf" srcId="{C3B8A252-8C26-4014-A1C2-4BF8989096B8}" destId="{3196C5FB-684C-4219-89E6-1AA5D7BE1862}" srcOrd="0" destOrd="0" presId="urn:microsoft.com/office/officeart/2005/8/layout/arrow5"/>
    <dgm:cxn modelId="{F1ED9041-49DC-48F2-B317-684932816B75}" type="presParOf" srcId="{C3B8A252-8C26-4014-A1C2-4BF8989096B8}" destId="{3FC52916-D402-43AB-B14D-9E3D87C18A4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96C5FB-684C-4219-89E6-1AA5D7BE1862}">
      <dsp:nvSpPr>
        <dsp:cNvPr id="0" name=""/>
        <dsp:cNvSpPr/>
      </dsp:nvSpPr>
      <dsp:spPr>
        <a:xfrm rot="16200000">
          <a:off x="800" y="803"/>
          <a:ext cx="1675563" cy="1675563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/>
            <a:t>EPS</a:t>
          </a:r>
          <a:endParaRPr lang="es-EC" sz="2900" kern="1200" dirty="0"/>
        </a:p>
      </dsp:txBody>
      <dsp:txXfrm rot="5400000">
        <a:off x="800" y="419694"/>
        <a:ext cx="1382339" cy="837781"/>
      </dsp:txXfrm>
    </dsp:sp>
    <dsp:sp modelId="{3FC52916-D402-43AB-B14D-9E3D87C18A4D}">
      <dsp:nvSpPr>
        <dsp:cNvPr id="0" name=""/>
        <dsp:cNvSpPr/>
      </dsp:nvSpPr>
      <dsp:spPr>
        <a:xfrm rot="5400000">
          <a:off x="2053585" y="803"/>
          <a:ext cx="1675563" cy="1675563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/>
            <a:t>EC</a:t>
          </a:r>
          <a:endParaRPr lang="es-EC" sz="2900" kern="1200" dirty="0"/>
        </a:p>
      </dsp:txBody>
      <dsp:txXfrm rot="-5400000">
        <a:off x="2346809" y="419694"/>
        <a:ext cx="1382339" cy="837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10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2.png"/><Relationship Id="rId4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jf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7.sv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7.sv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B21A24-F6D5-4380-913E-E729A5EFAB7A}"/>
              </a:ext>
            </a:extLst>
          </p:cNvPr>
          <p:cNvSpPr txBox="1"/>
          <p:nvPr/>
        </p:nvSpPr>
        <p:spPr>
          <a:xfrm>
            <a:off x="4294909" y="2890391"/>
            <a:ext cx="757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b="1" dirty="0"/>
              <a:t>Desafíos y Oportunidades para la EPS en un modelo de economía circular</a:t>
            </a:r>
            <a:endParaRPr lang="es-419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0952997-9ACD-4D28-B6FB-0B6702EE9946}"/>
              </a:ext>
            </a:extLst>
          </p:cNvPr>
          <p:cNvSpPr txBox="1"/>
          <p:nvPr/>
        </p:nvSpPr>
        <p:spPr>
          <a:xfrm>
            <a:off x="4530436" y="4488626"/>
            <a:ext cx="73432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2800" dirty="0"/>
              <a:t>BRYAN MORILLO – COORDINADOR DE PROYECTOS FUNDACIÓN CIRCULAR</a:t>
            </a:r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40021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ECONOMÍA LINEAL  MODELO IMPERANTE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4227490" y="971917"/>
            <a:ext cx="784524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Demanda de recursos naturales </a:t>
            </a:r>
          </a:p>
          <a:p>
            <a:pPr>
              <a:spcBef>
                <a:spcPts val="600"/>
              </a:spcBef>
            </a:pPr>
            <a:r>
              <a:rPr lang="es-419" dirty="0"/>
              <a:t>Para el año 2018, el consumo de recursos fue de 1,7 planetas (WWF España, 2018)</a:t>
            </a:r>
          </a:p>
          <a:p>
            <a:pPr>
              <a:spcBef>
                <a:spcPts val="600"/>
              </a:spcBef>
            </a:pPr>
            <a:r>
              <a:rPr lang="es-419" dirty="0"/>
              <a:t>Para el año 2050 se necesitará 3 planetas para satisfacer la necesidad de recursos de la población (ONU, 2015)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8622E36-400B-456F-9C52-8D6C65B7EE02}"/>
              </a:ext>
            </a:extLst>
          </p:cNvPr>
          <p:cNvSpPr txBox="1"/>
          <p:nvPr/>
        </p:nvSpPr>
        <p:spPr>
          <a:xfrm>
            <a:off x="5141844" y="3407064"/>
            <a:ext cx="190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2018: 1,7 planetas</a:t>
            </a:r>
            <a:endParaRPr lang="es-419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6131148-45DB-4876-8117-0304FC8971A6}"/>
              </a:ext>
            </a:extLst>
          </p:cNvPr>
          <p:cNvSpPr txBox="1"/>
          <p:nvPr/>
        </p:nvSpPr>
        <p:spPr>
          <a:xfrm>
            <a:off x="8627829" y="3416672"/>
            <a:ext cx="178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2050: 3 planetas </a:t>
            </a:r>
            <a:endParaRPr lang="es-419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BB02132-6B04-432C-94F4-2390349B64EF}"/>
              </a:ext>
            </a:extLst>
          </p:cNvPr>
          <p:cNvSpPr txBox="1"/>
          <p:nvPr/>
        </p:nvSpPr>
        <p:spPr>
          <a:xfrm>
            <a:off x="5194879" y="3884315"/>
            <a:ext cx="5566332" cy="40011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accent5">
                    <a:lumMod val="50000"/>
                  </a:schemeClr>
                </a:solidFill>
              </a:rPr>
              <a:t>Recursos naturales y económicos comprometidos</a:t>
            </a:r>
            <a:endParaRPr lang="es-419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ED2A075-6F39-476B-B111-C661C2332DBF}"/>
              </a:ext>
            </a:extLst>
          </p:cNvPr>
          <p:cNvSpPr txBox="1"/>
          <p:nvPr/>
        </p:nvSpPr>
        <p:spPr>
          <a:xfrm>
            <a:off x="6178289" y="5757305"/>
            <a:ext cx="3599512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Residuos = recursos económicos</a:t>
            </a:r>
            <a:endParaRPr lang="es-419" dirty="0">
              <a:solidFill>
                <a:schemeClr val="bg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58C6278B-EA80-4205-B09C-23BDFDF25A76}"/>
              </a:ext>
            </a:extLst>
          </p:cNvPr>
          <p:cNvSpPr/>
          <p:nvPr/>
        </p:nvSpPr>
        <p:spPr>
          <a:xfrm>
            <a:off x="255652" y="1535146"/>
            <a:ext cx="2564384" cy="597687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ADQUIRIR</a:t>
            </a:r>
            <a:endParaRPr lang="es-EC" sz="2400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xmlns="" id="{2AA535AB-3F13-4F3B-B013-D7E82BB0AFFB}"/>
              </a:ext>
            </a:extLst>
          </p:cNvPr>
          <p:cNvSpPr/>
          <p:nvPr/>
        </p:nvSpPr>
        <p:spPr>
          <a:xfrm>
            <a:off x="255652" y="3216484"/>
            <a:ext cx="2564384" cy="597687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USAR</a:t>
            </a:r>
            <a:endParaRPr lang="es-EC" sz="2400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xmlns="" id="{D2721E66-19F2-446F-915D-EB060A99BF07}"/>
              </a:ext>
            </a:extLst>
          </p:cNvPr>
          <p:cNvSpPr/>
          <p:nvPr/>
        </p:nvSpPr>
        <p:spPr>
          <a:xfrm>
            <a:off x="255652" y="4982325"/>
            <a:ext cx="2564384" cy="597687"/>
          </a:xfrm>
          <a:prstGeom prst="rect">
            <a:avLst/>
          </a:prstGeom>
          <a:solidFill>
            <a:srgbClr val="2E75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ELIMINAR</a:t>
            </a:r>
            <a:endParaRPr lang="es-EC" sz="2400" dirty="0"/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xmlns="" id="{8A65549F-4DB3-4087-9D1D-49B0EA17DF65}"/>
              </a:ext>
            </a:extLst>
          </p:cNvPr>
          <p:cNvSpPr/>
          <p:nvPr/>
        </p:nvSpPr>
        <p:spPr>
          <a:xfrm>
            <a:off x="1232062" y="2335772"/>
            <a:ext cx="597713" cy="530668"/>
          </a:xfrm>
          <a:prstGeom prst="downArrow">
            <a:avLst/>
          </a:prstGeom>
          <a:noFill/>
          <a:ln w="19050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5" name="Flecha: hacia abajo 24">
            <a:extLst>
              <a:ext uri="{FF2B5EF4-FFF2-40B4-BE49-F238E27FC236}">
                <a16:creationId xmlns:a16="http://schemas.microsoft.com/office/drawing/2014/main" xmlns="" id="{F48ABD6F-83AD-49F0-B4CB-7B2F6A1A30BF}"/>
              </a:ext>
            </a:extLst>
          </p:cNvPr>
          <p:cNvSpPr/>
          <p:nvPr/>
        </p:nvSpPr>
        <p:spPr>
          <a:xfrm>
            <a:off x="1232063" y="4228672"/>
            <a:ext cx="597713" cy="530668"/>
          </a:xfrm>
          <a:prstGeom prst="downArrow">
            <a:avLst/>
          </a:prstGeom>
          <a:noFill/>
          <a:ln w="19050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6" name="Gráfico 5" descr="Dólar con relleno sólido">
            <a:extLst>
              <a:ext uri="{FF2B5EF4-FFF2-40B4-BE49-F238E27FC236}">
                <a16:creationId xmlns:a16="http://schemas.microsoft.com/office/drawing/2014/main" xmlns="" id="{0BF9691A-8866-4925-9CAB-82B69BFCBB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118860" y="1395409"/>
            <a:ext cx="809806" cy="809806"/>
          </a:xfrm>
          <a:prstGeom prst="rect">
            <a:avLst/>
          </a:prstGeom>
        </p:spPr>
      </p:pic>
      <p:pic>
        <p:nvPicPr>
          <p:cNvPr id="11" name="Gráfico 10" descr="Casa contorno">
            <a:extLst>
              <a:ext uri="{FF2B5EF4-FFF2-40B4-BE49-F238E27FC236}">
                <a16:creationId xmlns:a16="http://schemas.microsoft.com/office/drawing/2014/main" xmlns="" id="{30396A77-7D67-4BEF-9B8A-AB0882BF57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3046710" y="2990921"/>
            <a:ext cx="954107" cy="954107"/>
          </a:xfrm>
          <a:prstGeom prst="rect">
            <a:avLst/>
          </a:prstGeom>
        </p:spPr>
      </p:pic>
      <p:pic>
        <p:nvPicPr>
          <p:cNvPr id="15" name="Gráfico 14" descr="Prohibido tirar basura con relleno sólido">
            <a:extLst>
              <a:ext uri="{FF2B5EF4-FFF2-40B4-BE49-F238E27FC236}">
                <a16:creationId xmlns:a16="http://schemas.microsoft.com/office/drawing/2014/main" xmlns="" id="{BE455E16-CFA0-4ACB-8664-32E1079B92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988295" y="4730734"/>
            <a:ext cx="940371" cy="940371"/>
          </a:xfrm>
          <a:prstGeom prst="rect">
            <a:avLst/>
          </a:prstGeom>
        </p:spPr>
      </p:pic>
      <p:pic>
        <p:nvPicPr>
          <p:cNvPr id="27" name="Gráfico 26" descr="Globo terráqueo: América con relleno sólido">
            <a:extLst>
              <a:ext uri="{FF2B5EF4-FFF2-40B4-BE49-F238E27FC236}">
                <a16:creationId xmlns:a16="http://schemas.microsoft.com/office/drawing/2014/main" xmlns="" id="{6F0B90BD-505C-4007-8CAB-93AD0D4FF2B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141844" y="2418284"/>
            <a:ext cx="914400" cy="914400"/>
          </a:xfrm>
          <a:prstGeom prst="rect">
            <a:avLst/>
          </a:prstGeom>
        </p:spPr>
      </p:pic>
      <p:pic>
        <p:nvPicPr>
          <p:cNvPr id="28" name="Gráfico 27" descr="Globo terráqueo: América con relleno sólido">
            <a:extLst>
              <a:ext uri="{FF2B5EF4-FFF2-40B4-BE49-F238E27FC236}">
                <a16:creationId xmlns:a16="http://schemas.microsoft.com/office/drawing/2014/main" xmlns="" id="{527EF15E-DD26-48FE-AB66-B892410D61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062873" y="2418284"/>
            <a:ext cx="914400" cy="914400"/>
          </a:xfrm>
          <a:prstGeom prst="rect">
            <a:avLst/>
          </a:prstGeom>
        </p:spPr>
      </p:pic>
      <p:sp>
        <p:nvSpPr>
          <p:cNvPr id="29" name="Círculo parcial 28">
            <a:extLst>
              <a:ext uri="{FF2B5EF4-FFF2-40B4-BE49-F238E27FC236}">
                <a16:creationId xmlns:a16="http://schemas.microsoft.com/office/drawing/2014/main" xmlns="" id="{6AED262D-3FB8-42C1-AE26-06E778A39239}"/>
              </a:ext>
            </a:extLst>
          </p:cNvPr>
          <p:cNvSpPr/>
          <p:nvPr/>
        </p:nvSpPr>
        <p:spPr>
          <a:xfrm>
            <a:off x="6056244" y="2355576"/>
            <a:ext cx="914400" cy="914400"/>
          </a:xfrm>
          <a:prstGeom prst="pie">
            <a:avLst>
              <a:gd name="adj1" fmla="val 16157031"/>
              <a:gd name="adj2" fmla="val 206527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  <p:sp>
        <p:nvSpPr>
          <p:cNvPr id="30" name="Flecha: hacia abajo 29">
            <a:extLst>
              <a:ext uri="{FF2B5EF4-FFF2-40B4-BE49-F238E27FC236}">
                <a16:creationId xmlns:a16="http://schemas.microsoft.com/office/drawing/2014/main" xmlns="" id="{79985ECC-E0AF-45DB-B333-057AD9CD28EA}"/>
              </a:ext>
            </a:extLst>
          </p:cNvPr>
          <p:cNvSpPr/>
          <p:nvPr/>
        </p:nvSpPr>
        <p:spPr>
          <a:xfrm rot="16200000">
            <a:off x="7277603" y="2518781"/>
            <a:ext cx="400111" cy="631177"/>
          </a:xfrm>
          <a:prstGeom prst="downArrow">
            <a:avLst>
              <a:gd name="adj1" fmla="val 50000"/>
              <a:gd name="adj2" fmla="val 50000"/>
            </a:avLst>
          </a:prstGeom>
          <a:noFill/>
          <a:ln w="19050"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32" name="Gráfico 31" descr="Globo terráqueo: América con relleno sólido">
            <a:extLst>
              <a:ext uri="{FF2B5EF4-FFF2-40B4-BE49-F238E27FC236}">
                <a16:creationId xmlns:a16="http://schemas.microsoft.com/office/drawing/2014/main" xmlns="" id="{7F474653-0D76-4667-9937-52F5F037670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978045" y="2355576"/>
            <a:ext cx="914400" cy="914400"/>
          </a:xfrm>
          <a:prstGeom prst="rect">
            <a:avLst/>
          </a:prstGeom>
        </p:spPr>
      </p:pic>
      <p:pic>
        <p:nvPicPr>
          <p:cNvPr id="33" name="Gráfico 32" descr="Globo terráqueo: América con relleno sólido">
            <a:extLst>
              <a:ext uri="{FF2B5EF4-FFF2-40B4-BE49-F238E27FC236}">
                <a16:creationId xmlns:a16="http://schemas.microsoft.com/office/drawing/2014/main" xmlns="" id="{DF89BE15-1A46-4CC6-81FE-11778EB6D2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899074" y="2355576"/>
            <a:ext cx="914400" cy="914400"/>
          </a:xfrm>
          <a:prstGeom prst="rect">
            <a:avLst/>
          </a:prstGeom>
        </p:spPr>
      </p:pic>
      <p:pic>
        <p:nvPicPr>
          <p:cNvPr id="34" name="Gráfico 33" descr="Globo terráqueo: América con relleno sólido">
            <a:extLst>
              <a:ext uri="{FF2B5EF4-FFF2-40B4-BE49-F238E27FC236}">
                <a16:creationId xmlns:a16="http://schemas.microsoft.com/office/drawing/2014/main" xmlns="" id="{C8E8E269-E0B3-40A5-B71A-98D1BA2EB5E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893217" y="2355576"/>
            <a:ext cx="914400" cy="914400"/>
          </a:xfrm>
          <a:prstGeom prst="rect">
            <a:avLst/>
          </a:prstGeom>
        </p:spPr>
      </p:pic>
      <p:pic>
        <p:nvPicPr>
          <p:cNvPr id="36" name="Gráfico 35" descr="Basura con relleno sólido">
            <a:extLst>
              <a:ext uri="{FF2B5EF4-FFF2-40B4-BE49-F238E27FC236}">
                <a16:creationId xmlns:a16="http://schemas.microsoft.com/office/drawing/2014/main" xmlns="" id="{393CF7AE-3327-4B20-8E3F-A3D4DF037BE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599044" y="4523058"/>
            <a:ext cx="597713" cy="597713"/>
          </a:xfrm>
          <a:prstGeom prst="rect">
            <a:avLst/>
          </a:prstGeom>
        </p:spPr>
      </p:pic>
      <p:sp>
        <p:nvSpPr>
          <p:cNvPr id="37" name="TextBox 16">
            <a:extLst>
              <a:ext uri="{FF2B5EF4-FFF2-40B4-BE49-F238E27FC236}">
                <a16:creationId xmlns:a16="http://schemas.microsoft.com/office/drawing/2014/main" xmlns="" id="{CD733585-B15D-4D51-A97F-830BBE318A91}"/>
              </a:ext>
            </a:extLst>
          </p:cNvPr>
          <p:cNvSpPr txBox="1"/>
          <p:nvPr/>
        </p:nvSpPr>
        <p:spPr>
          <a:xfrm>
            <a:off x="4825094" y="5200919"/>
            <a:ext cx="200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2012: 1300 </a:t>
            </a:r>
            <a:r>
              <a:rPr lang="es-419" dirty="0" err="1"/>
              <a:t>mill</a:t>
            </a:r>
            <a:r>
              <a:rPr lang="es-419" dirty="0"/>
              <a:t> ton</a:t>
            </a:r>
            <a:endParaRPr lang="es-419" sz="1600" dirty="0"/>
          </a:p>
        </p:txBody>
      </p:sp>
      <p:pic>
        <p:nvPicPr>
          <p:cNvPr id="38" name="Gráfico 37" descr="Basura con relleno sólido">
            <a:extLst>
              <a:ext uri="{FF2B5EF4-FFF2-40B4-BE49-F238E27FC236}">
                <a16:creationId xmlns:a16="http://schemas.microsoft.com/office/drawing/2014/main" xmlns="" id="{C7787DFF-FBE0-4C55-9B4C-60D1FDF42BB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741262" y="4503891"/>
            <a:ext cx="597713" cy="597713"/>
          </a:xfrm>
          <a:prstGeom prst="rect">
            <a:avLst/>
          </a:prstGeom>
        </p:spPr>
      </p:pic>
      <p:sp>
        <p:nvSpPr>
          <p:cNvPr id="39" name="TextBox 16">
            <a:extLst>
              <a:ext uri="{FF2B5EF4-FFF2-40B4-BE49-F238E27FC236}">
                <a16:creationId xmlns:a16="http://schemas.microsoft.com/office/drawing/2014/main" xmlns="" id="{2297D686-D41C-4790-84DF-6482D4EBBA5D}"/>
              </a:ext>
            </a:extLst>
          </p:cNvPr>
          <p:cNvSpPr txBox="1"/>
          <p:nvPr/>
        </p:nvSpPr>
        <p:spPr>
          <a:xfrm>
            <a:off x="7086897" y="5200919"/>
            <a:ext cx="200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2016: 2100 </a:t>
            </a:r>
            <a:r>
              <a:rPr lang="es-419" dirty="0" err="1"/>
              <a:t>mill</a:t>
            </a:r>
            <a:r>
              <a:rPr lang="es-419" dirty="0"/>
              <a:t> ton</a:t>
            </a:r>
            <a:endParaRPr lang="es-419" sz="1600" dirty="0"/>
          </a:p>
        </p:txBody>
      </p:sp>
      <p:pic>
        <p:nvPicPr>
          <p:cNvPr id="40" name="Gráfico 39" descr="Basura con relleno sólido">
            <a:extLst>
              <a:ext uri="{FF2B5EF4-FFF2-40B4-BE49-F238E27FC236}">
                <a16:creationId xmlns:a16="http://schemas.microsoft.com/office/drawing/2014/main" xmlns="" id="{39443893-ED59-4F0B-A0EA-B2F276F784C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10051560" y="4523058"/>
            <a:ext cx="597713" cy="597713"/>
          </a:xfrm>
          <a:prstGeom prst="rect">
            <a:avLst/>
          </a:prstGeom>
        </p:spPr>
      </p:pic>
      <p:sp>
        <p:nvSpPr>
          <p:cNvPr id="41" name="TextBox 16">
            <a:extLst>
              <a:ext uri="{FF2B5EF4-FFF2-40B4-BE49-F238E27FC236}">
                <a16:creationId xmlns:a16="http://schemas.microsoft.com/office/drawing/2014/main" xmlns="" id="{4B5AAA8C-CE6A-4248-B73A-7BE3389D6F65}"/>
              </a:ext>
            </a:extLst>
          </p:cNvPr>
          <p:cNvSpPr txBox="1"/>
          <p:nvPr/>
        </p:nvSpPr>
        <p:spPr>
          <a:xfrm>
            <a:off x="9348700" y="5200919"/>
            <a:ext cx="200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2050: 3400 </a:t>
            </a:r>
            <a:r>
              <a:rPr lang="es-419" dirty="0" err="1"/>
              <a:t>mill</a:t>
            </a:r>
            <a:r>
              <a:rPr lang="es-419" dirty="0"/>
              <a:t> ton</a:t>
            </a:r>
            <a:endParaRPr lang="es-419" sz="1600" dirty="0"/>
          </a:p>
        </p:txBody>
      </p:sp>
      <p:sp>
        <p:nvSpPr>
          <p:cNvPr id="42" name="TextBox 16">
            <a:extLst>
              <a:ext uri="{FF2B5EF4-FFF2-40B4-BE49-F238E27FC236}">
                <a16:creationId xmlns:a16="http://schemas.microsoft.com/office/drawing/2014/main" xmlns="" id="{C20157B9-6A2C-4A04-B804-D4512906B02B}"/>
              </a:ext>
            </a:extLst>
          </p:cNvPr>
          <p:cNvSpPr txBox="1"/>
          <p:nvPr/>
        </p:nvSpPr>
        <p:spPr>
          <a:xfrm>
            <a:off x="0" y="6550223"/>
            <a:ext cx="3247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400" dirty="0"/>
              <a:t>Fuente: WWF España (2018), ONU (2015) </a:t>
            </a:r>
            <a:endParaRPr lang="es-419" sz="1200" dirty="0"/>
          </a:p>
        </p:txBody>
      </p:sp>
    </p:spTree>
    <p:extLst>
      <p:ext uri="{BB962C8B-B14F-4D97-AF65-F5344CB8AC3E}">
        <p14:creationId xmlns:p14="http://schemas.microsoft.com/office/powerpoint/2010/main" val="93387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3457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ECONOMÍA 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CIRCULAR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4772025" y="1077933"/>
            <a:ext cx="5673220" cy="2200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¿</a:t>
            </a:r>
            <a:r>
              <a:rPr lang="es-419" sz="2200" b="1" dirty="0" smtClean="0">
                <a:solidFill>
                  <a:schemeClr val="accent5">
                    <a:lumMod val="50000"/>
                  </a:schemeClr>
                </a:solidFill>
              </a:rPr>
              <a:t>Por qué </a:t>
            </a: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la Economía Circular?</a:t>
            </a:r>
          </a:p>
          <a:p>
            <a:pPr>
              <a:spcBef>
                <a:spcPts val="600"/>
              </a:spcBef>
            </a:pPr>
            <a:r>
              <a:rPr lang="es-419" dirty="0"/>
              <a:t>Cambio de paradigma desde la linealidad a la circularidad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Respuesta al crecimiento económico y productivo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Regeneración y restauración de ecosistemas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Recuperación de materia y energía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Eficiencia de sistemas y procesos y reducción de costos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8622E36-400B-456F-9C52-8D6C65B7EE02}"/>
              </a:ext>
            </a:extLst>
          </p:cNvPr>
          <p:cNvSpPr txBox="1"/>
          <p:nvPr/>
        </p:nvSpPr>
        <p:spPr>
          <a:xfrm>
            <a:off x="5170874" y="4576505"/>
            <a:ext cx="1795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Eliminar residuos</a:t>
            </a:r>
            <a:endParaRPr lang="es-419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C259944-F2C0-4E7C-8D8A-B8FF9EF5955E}"/>
              </a:ext>
            </a:extLst>
          </p:cNvPr>
          <p:cNvSpPr txBox="1"/>
          <p:nvPr/>
        </p:nvSpPr>
        <p:spPr>
          <a:xfrm>
            <a:off x="7164314" y="4576505"/>
            <a:ext cx="2156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Mantener materiales</a:t>
            </a:r>
            <a:endParaRPr lang="es-419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6131148-45DB-4876-8117-0304FC8971A6}"/>
              </a:ext>
            </a:extLst>
          </p:cNvPr>
          <p:cNvSpPr txBox="1"/>
          <p:nvPr/>
        </p:nvSpPr>
        <p:spPr>
          <a:xfrm>
            <a:off x="9619374" y="4595482"/>
            <a:ext cx="165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Regeneración de ecosistemas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ED2A075-6F39-476B-B111-C661C2332DBF}"/>
              </a:ext>
            </a:extLst>
          </p:cNvPr>
          <p:cNvSpPr txBox="1"/>
          <p:nvPr/>
        </p:nvSpPr>
        <p:spPr>
          <a:xfrm>
            <a:off x="5207079" y="5389817"/>
            <a:ext cx="6071214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Generación de oportunidades a partir de la circularidad</a:t>
            </a:r>
            <a:endParaRPr lang="es-419" dirty="0">
              <a:solidFill>
                <a:schemeClr val="bg1"/>
              </a:solidFill>
            </a:endParaRPr>
          </a:p>
        </p:txBody>
      </p:sp>
      <p:pic>
        <p:nvPicPr>
          <p:cNvPr id="5" name="Imagen 4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xmlns="" id="{979A93C4-0F6A-4309-B2B4-AE64F011AF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2" t="4831" r="23073" b="9372"/>
          <a:stretch/>
        </p:blipFill>
        <p:spPr>
          <a:xfrm>
            <a:off x="193758" y="1348013"/>
            <a:ext cx="4413381" cy="4920265"/>
          </a:xfrm>
          <a:prstGeom prst="rect">
            <a:avLst/>
          </a:prstGeom>
        </p:spPr>
      </p:pic>
      <p:pic>
        <p:nvPicPr>
          <p:cNvPr id="23" name="Gráfico 22" descr="Basura con relleno sólido">
            <a:extLst>
              <a:ext uri="{FF2B5EF4-FFF2-40B4-BE49-F238E27FC236}">
                <a16:creationId xmlns:a16="http://schemas.microsoft.com/office/drawing/2014/main" xmlns="" id="{666ECBB0-2A0F-4818-905D-6738F3A171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38800" y="3548245"/>
            <a:ext cx="914400" cy="914400"/>
          </a:xfrm>
          <a:prstGeom prst="rect">
            <a:avLst/>
          </a:prstGeom>
        </p:spPr>
      </p:pic>
      <p:pic>
        <p:nvPicPr>
          <p:cNvPr id="13" name="Gráfico 12" descr="Inventario de búsqueda con relleno sólido">
            <a:extLst>
              <a:ext uri="{FF2B5EF4-FFF2-40B4-BE49-F238E27FC236}">
                <a16:creationId xmlns:a16="http://schemas.microsoft.com/office/drawing/2014/main" xmlns="" id="{C1BE9345-A09C-450F-A7B8-F84B0CAC97C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785486" y="3552962"/>
            <a:ext cx="914400" cy="914400"/>
          </a:xfrm>
          <a:prstGeom prst="rect">
            <a:avLst/>
          </a:prstGeom>
        </p:spPr>
      </p:pic>
      <p:pic>
        <p:nvPicPr>
          <p:cNvPr id="24" name="Gráfico 23" descr="Flecha circular con relleno sólido">
            <a:extLst>
              <a:ext uri="{FF2B5EF4-FFF2-40B4-BE49-F238E27FC236}">
                <a16:creationId xmlns:a16="http://schemas.microsoft.com/office/drawing/2014/main" xmlns="" id="{D9FDA7F6-4892-454A-AB07-0D82756134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932172" y="3548245"/>
            <a:ext cx="914400" cy="914400"/>
          </a:xfrm>
          <a:prstGeom prst="rect">
            <a:avLst/>
          </a:prstGeom>
        </p:spPr>
      </p:pic>
      <p:sp>
        <p:nvSpPr>
          <p:cNvPr id="25" name="TextBox 16">
            <a:extLst>
              <a:ext uri="{FF2B5EF4-FFF2-40B4-BE49-F238E27FC236}">
                <a16:creationId xmlns:a16="http://schemas.microsoft.com/office/drawing/2014/main" xmlns="" id="{4100B526-F186-4A78-A0B4-AA4FBA25F581}"/>
              </a:ext>
            </a:extLst>
          </p:cNvPr>
          <p:cNvSpPr txBox="1"/>
          <p:nvPr/>
        </p:nvSpPr>
        <p:spPr>
          <a:xfrm>
            <a:off x="0" y="6550223"/>
            <a:ext cx="21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400" dirty="0"/>
              <a:t>Fuente imagen: IDB </a:t>
            </a:r>
            <a:r>
              <a:rPr lang="es-419" sz="1400" dirty="0" err="1"/>
              <a:t>Invest</a:t>
            </a:r>
            <a:r>
              <a:rPr lang="es-419" sz="1400" dirty="0"/>
              <a:t> </a:t>
            </a:r>
            <a:endParaRPr lang="es-419" sz="1200" dirty="0"/>
          </a:p>
        </p:txBody>
      </p:sp>
    </p:spTree>
    <p:extLst>
      <p:ext uri="{BB962C8B-B14F-4D97-AF65-F5344CB8AC3E}">
        <p14:creationId xmlns:p14="http://schemas.microsoft.com/office/powerpoint/2010/main" val="3037376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6006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ECONOMÍA CIRCULAR EN EL MERCADO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4772025" y="1077933"/>
            <a:ext cx="495103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Niveles de interés</a:t>
            </a:r>
          </a:p>
          <a:p>
            <a:pPr>
              <a:spcBef>
                <a:spcPts val="600"/>
              </a:spcBef>
            </a:pPr>
            <a:r>
              <a:rPr lang="es-419" dirty="0"/>
              <a:t>Desempeño de la Economía Circular en el mercado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ED2A075-6F39-476B-B111-C661C2332DBF}"/>
              </a:ext>
            </a:extLst>
          </p:cNvPr>
          <p:cNvSpPr txBox="1"/>
          <p:nvPr/>
        </p:nvSpPr>
        <p:spPr>
          <a:xfrm>
            <a:off x="5213524" y="5030270"/>
            <a:ext cx="6058325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Diferentes formas en las que la EC incide en la sociedad</a:t>
            </a:r>
            <a:endParaRPr lang="es-419" dirty="0">
              <a:solidFill>
                <a:schemeClr val="bg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4C185D5A-72F5-44CB-BB25-C3AC15BE9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32" y="2001262"/>
            <a:ext cx="4372585" cy="3400900"/>
          </a:xfrm>
          <a:prstGeom prst="rect">
            <a:avLst/>
          </a:prstGeom>
        </p:spPr>
      </p:pic>
      <p:graphicFrame>
        <p:nvGraphicFramePr>
          <p:cNvPr id="23" name="Table 6">
            <a:extLst>
              <a:ext uri="{FF2B5EF4-FFF2-40B4-BE49-F238E27FC236}">
                <a16:creationId xmlns:a16="http://schemas.microsoft.com/office/drawing/2014/main" xmlns="" id="{F8E10A29-85EF-4A8D-84A3-75CB81FCC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457705"/>
              </p:ext>
            </p:extLst>
          </p:nvPr>
        </p:nvGraphicFramePr>
        <p:xfrm>
          <a:off x="5033452" y="1966156"/>
          <a:ext cx="641847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490">
                  <a:extLst>
                    <a:ext uri="{9D8B030D-6E8A-4147-A177-3AD203B41FA5}">
                      <a16:colId xmlns:a16="http://schemas.microsoft.com/office/drawing/2014/main" xmlns="" val="2261715881"/>
                    </a:ext>
                  </a:extLst>
                </a:gridCol>
                <a:gridCol w="2139490">
                  <a:extLst>
                    <a:ext uri="{9D8B030D-6E8A-4147-A177-3AD203B41FA5}">
                      <a16:colId xmlns:a16="http://schemas.microsoft.com/office/drawing/2014/main" xmlns="" val="2474615927"/>
                    </a:ext>
                  </a:extLst>
                </a:gridCol>
                <a:gridCol w="2139490">
                  <a:extLst>
                    <a:ext uri="{9D8B030D-6E8A-4147-A177-3AD203B41FA5}">
                      <a16:colId xmlns:a16="http://schemas.microsoft.com/office/drawing/2014/main" xmlns="" val="21507125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MICRO</a:t>
                      </a:r>
                    </a:p>
                  </a:txBody>
                  <a:tcPr anchor="ctr"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MESO</a:t>
                      </a:r>
                    </a:p>
                  </a:txBody>
                  <a:tcPr anchor="ctr"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MACRO</a:t>
                      </a:r>
                    </a:p>
                  </a:txBody>
                  <a:tcPr anchor="ctr">
                    <a:solidFill>
                      <a:srgbClr val="1F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0056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Empresas mejoran sus procesos y prácticas, uso de energía limpia y otros.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Organizaciones interactúan en red, compartiendo recursos.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Iniciativas desarrolladas a nivel regional o nacional.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54076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Aeropuerto Isla Baltra - Galápagos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AB </a:t>
                      </a:r>
                      <a:r>
                        <a:rPr lang="es-419" dirty="0" err="1"/>
                        <a:t>Inveb</a:t>
                      </a:r>
                      <a:endParaRPr lang="es-419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Ley de Economía Circular y reciclaje inclusivo - Ecuador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15628906"/>
                  </a:ext>
                </a:extLst>
              </a:tr>
            </a:tbl>
          </a:graphicData>
        </a:graphic>
      </p:graphicFrame>
      <p:sp>
        <p:nvSpPr>
          <p:cNvPr id="24" name="TextBox 16">
            <a:extLst>
              <a:ext uri="{FF2B5EF4-FFF2-40B4-BE49-F238E27FC236}">
                <a16:creationId xmlns:a16="http://schemas.microsoft.com/office/drawing/2014/main" xmlns="" id="{55BFD040-EABA-47BB-B9C2-789E77ED1B72}"/>
              </a:ext>
            </a:extLst>
          </p:cNvPr>
          <p:cNvSpPr txBox="1"/>
          <p:nvPr/>
        </p:nvSpPr>
        <p:spPr>
          <a:xfrm>
            <a:off x="0" y="6550223"/>
            <a:ext cx="3729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400" dirty="0"/>
              <a:t>Fuente imagen: Prieto, Jaca &amp; Ormazabal (2017) </a:t>
            </a:r>
            <a:endParaRPr lang="es-419" sz="1200" dirty="0"/>
          </a:p>
        </p:txBody>
      </p:sp>
    </p:spTree>
    <p:extLst>
      <p:ext uri="{BB962C8B-B14F-4D97-AF65-F5344CB8AC3E}">
        <p14:creationId xmlns:p14="http://schemas.microsoft.com/office/powerpoint/2010/main" val="220903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6952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OPORTUNIDADES DE LA EPS MEDIANTE LA EC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4772025" y="1077933"/>
            <a:ext cx="7276456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Sinergias entre la EC y la EPS</a:t>
            </a:r>
          </a:p>
          <a:p>
            <a:pPr>
              <a:spcBef>
                <a:spcPts val="600"/>
              </a:spcBef>
            </a:pPr>
            <a:r>
              <a:rPr lang="es-419" dirty="0"/>
              <a:t>Procesos colaborativos y de soporte que maximizaran el bienestar colectivo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Oportunidades para diferentes sectores: iniciativas ciudadanas, academia y sectores vulnerables (recicladores de base)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Reducción de costos y mejora de procesos</a:t>
            </a:r>
          </a:p>
          <a:p>
            <a:pPr>
              <a:spcBef>
                <a:spcPts val="600"/>
              </a:spcBef>
            </a:pPr>
            <a:endParaRPr lang="es-419" dirty="0"/>
          </a:p>
          <a:p>
            <a:pPr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endParaRPr lang="es-419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BB02132-6B04-432C-94F4-2390349B64EF}"/>
              </a:ext>
            </a:extLst>
          </p:cNvPr>
          <p:cNvSpPr txBox="1"/>
          <p:nvPr/>
        </p:nvSpPr>
        <p:spPr>
          <a:xfrm>
            <a:off x="4668982" y="4817829"/>
            <a:ext cx="7379500" cy="1323439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419" sz="2000" b="1" dirty="0">
                <a:solidFill>
                  <a:schemeClr val="accent5">
                    <a:lumMod val="50000"/>
                  </a:schemeClr>
                </a:solidFill>
              </a:rPr>
              <a:t>“Esta forma de economía privilegia al ser humano como sujeto y fin de su actividad, orientada al buen vivir, en armonía con la naturaleza, por sobre la apropiación, el lucro y la acumulación de capital”</a:t>
            </a:r>
            <a:endParaRPr lang="es-419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AF2E7E8D-4F61-4946-AC4E-6B7153F2E0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3492573"/>
              </p:ext>
            </p:extLst>
          </p:nvPr>
        </p:nvGraphicFramePr>
        <p:xfrm>
          <a:off x="6529003" y="2990631"/>
          <a:ext cx="3729950" cy="1677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TextBox 16">
            <a:extLst>
              <a:ext uri="{FF2B5EF4-FFF2-40B4-BE49-F238E27FC236}">
                <a16:creationId xmlns:a16="http://schemas.microsoft.com/office/drawing/2014/main" xmlns="" id="{9DD8261E-2E5F-4D61-9F10-14FF9B38C4C2}"/>
              </a:ext>
            </a:extLst>
          </p:cNvPr>
          <p:cNvSpPr txBox="1"/>
          <p:nvPr/>
        </p:nvSpPr>
        <p:spPr>
          <a:xfrm>
            <a:off x="0" y="6550223"/>
            <a:ext cx="21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400" dirty="0"/>
              <a:t>Fuente imagen: IDB </a:t>
            </a:r>
            <a:r>
              <a:rPr lang="es-419" sz="1400" dirty="0" err="1"/>
              <a:t>Invest</a:t>
            </a:r>
            <a:r>
              <a:rPr lang="es-419" sz="1400" dirty="0"/>
              <a:t> </a:t>
            </a:r>
            <a:endParaRPr lang="es-419" sz="1200" dirty="0"/>
          </a:p>
        </p:txBody>
      </p:sp>
      <p:pic>
        <p:nvPicPr>
          <p:cNvPr id="5" name="Imagen 4" descr="Imagen en blanco y negro de un hombre en una playa&#10;&#10;Descripción generada automáticamente">
            <a:extLst>
              <a:ext uri="{FF2B5EF4-FFF2-40B4-BE49-F238E27FC236}">
                <a16:creationId xmlns:a16="http://schemas.microsoft.com/office/drawing/2014/main" xmlns="" id="{E3AB149C-2463-46FA-8C15-8CCF334197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60" t="12774" r="11844" b="10451"/>
          <a:stretch/>
        </p:blipFill>
        <p:spPr>
          <a:xfrm>
            <a:off x="143518" y="1063089"/>
            <a:ext cx="3834716" cy="526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4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4331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DESAFÍOS 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 EC Y LA EPS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4772025" y="1371722"/>
            <a:ext cx="727645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DESAFIOS</a:t>
            </a:r>
          </a:p>
          <a:p>
            <a:pPr>
              <a:spcBef>
                <a:spcPts val="600"/>
              </a:spcBef>
            </a:pPr>
            <a:r>
              <a:rPr lang="es-419" dirty="0"/>
              <a:t>La implementación de la Economía Circular y su beneficio para la EPS presenta los </a:t>
            </a:r>
            <a:r>
              <a:rPr lang="es-419" dirty="0" smtClean="0"/>
              <a:t>siguientes </a:t>
            </a:r>
            <a:r>
              <a:rPr lang="es-419" dirty="0"/>
              <a:t>desafíos: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BB02132-6B04-432C-94F4-2390349B64EF}"/>
              </a:ext>
            </a:extLst>
          </p:cNvPr>
          <p:cNvSpPr txBox="1"/>
          <p:nvPr/>
        </p:nvSpPr>
        <p:spPr>
          <a:xfrm>
            <a:off x="5022573" y="5179903"/>
            <a:ext cx="6973279" cy="646331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419" dirty="0"/>
              <a:t>Si bien existen retos o desafíos, la implementación de la EC está teniendo apoyo desde diferentes sectores de la sociedad. </a:t>
            </a:r>
          </a:p>
        </p:txBody>
      </p:sp>
      <p:pic>
        <p:nvPicPr>
          <p:cNvPr id="5" name="Gráfico 4" descr="Balanza de la justicia con relleno sólido">
            <a:extLst>
              <a:ext uri="{FF2B5EF4-FFF2-40B4-BE49-F238E27FC236}">
                <a16:creationId xmlns:a16="http://schemas.microsoft.com/office/drawing/2014/main" xmlns="" id="{68492078-3D91-46AC-9BF4-C23098844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11078" y="2762019"/>
            <a:ext cx="914400" cy="914400"/>
          </a:xfrm>
          <a:prstGeom prst="rect">
            <a:avLst/>
          </a:prstGeom>
        </p:spPr>
      </p:pic>
      <p:sp>
        <p:nvSpPr>
          <p:cNvPr id="9" name="TextBox 16">
            <a:extLst>
              <a:ext uri="{FF2B5EF4-FFF2-40B4-BE49-F238E27FC236}">
                <a16:creationId xmlns:a16="http://schemas.microsoft.com/office/drawing/2014/main" xmlns="" id="{5DAA1D78-BC0B-4891-ADF1-3EAAF5F1DA3A}"/>
              </a:ext>
            </a:extLst>
          </p:cNvPr>
          <p:cNvSpPr txBox="1"/>
          <p:nvPr/>
        </p:nvSpPr>
        <p:spPr>
          <a:xfrm>
            <a:off x="5272802" y="3876638"/>
            <a:ext cx="1990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Legislación y regularización</a:t>
            </a:r>
            <a:endParaRPr lang="es-419" sz="1600" dirty="0"/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xmlns="" id="{1CD4138A-320A-44B9-B1AD-1874B40C46E8}"/>
              </a:ext>
            </a:extLst>
          </p:cNvPr>
          <p:cNvSpPr txBox="1"/>
          <p:nvPr/>
        </p:nvSpPr>
        <p:spPr>
          <a:xfrm>
            <a:off x="7480233" y="3876637"/>
            <a:ext cx="1651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Incentivos económicos</a:t>
            </a:r>
            <a:endParaRPr lang="es-419" sz="1600" dirty="0"/>
          </a:p>
        </p:txBody>
      </p:sp>
      <p:sp>
        <p:nvSpPr>
          <p:cNvPr id="11" name="TextBox 18">
            <a:extLst>
              <a:ext uri="{FF2B5EF4-FFF2-40B4-BE49-F238E27FC236}">
                <a16:creationId xmlns:a16="http://schemas.microsoft.com/office/drawing/2014/main" xmlns="" id="{DCCA7E53-156C-49C3-AB81-BE8346F9CDFB}"/>
              </a:ext>
            </a:extLst>
          </p:cNvPr>
          <p:cNvSpPr txBox="1"/>
          <p:nvPr/>
        </p:nvSpPr>
        <p:spPr>
          <a:xfrm>
            <a:off x="9316067" y="3876636"/>
            <a:ext cx="1651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Idiosincrasia social</a:t>
            </a:r>
          </a:p>
        </p:txBody>
      </p:sp>
      <p:pic>
        <p:nvPicPr>
          <p:cNvPr id="12" name="Gráfico 11" descr="Banco con relleno sólido">
            <a:extLst>
              <a:ext uri="{FF2B5EF4-FFF2-40B4-BE49-F238E27FC236}">
                <a16:creationId xmlns:a16="http://schemas.microsoft.com/office/drawing/2014/main" xmlns="" id="{56BFEFD1-A4AC-44E2-8CE2-7D7E8040B0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848903" y="2762019"/>
            <a:ext cx="914400" cy="914400"/>
          </a:xfrm>
          <a:prstGeom prst="rect">
            <a:avLst/>
          </a:prstGeom>
        </p:spPr>
      </p:pic>
      <p:pic>
        <p:nvPicPr>
          <p:cNvPr id="14" name="Gráfico 13" descr="Usuarios con relleno sólido">
            <a:extLst>
              <a:ext uri="{FF2B5EF4-FFF2-40B4-BE49-F238E27FC236}">
                <a16:creationId xmlns:a16="http://schemas.microsoft.com/office/drawing/2014/main" xmlns="" id="{AA656FC1-B158-4541-8BA4-0860DF6D0E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717124" y="2762019"/>
            <a:ext cx="914400" cy="914400"/>
          </a:xfrm>
          <a:prstGeom prst="rect">
            <a:avLst/>
          </a:prstGeom>
        </p:spPr>
      </p:pic>
      <p:pic>
        <p:nvPicPr>
          <p:cNvPr id="16" name="Imagen 15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xmlns="" id="{177571D3-6D28-4F09-AB64-9AA67E0C56A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2" t="4831" r="23073" b="9372"/>
          <a:stretch/>
        </p:blipFill>
        <p:spPr>
          <a:xfrm>
            <a:off x="193758" y="1348013"/>
            <a:ext cx="4413381" cy="49202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75B8CB7-05E1-4E67-B8EF-A675DBE3FA71}"/>
              </a:ext>
            </a:extLst>
          </p:cNvPr>
          <p:cNvSpPr txBox="1"/>
          <p:nvPr/>
        </p:nvSpPr>
        <p:spPr>
          <a:xfrm>
            <a:off x="0" y="6550223"/>
            <a:ext cx="21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400" dirty="0"/>
              <a:t>Fuente imagen: IDB </a:t>
            </a:r>
            <a:r>
              <a:rPr lang="es-419" sz="1400" dirty="0" err="1"/>
              <a:t>Invest</a:t>
            </a:r>
            <a:r>
              <a:rPr lang="es-419" sz="1400" dirty="0"/>
              <a:t> </a:t>
            </a:r>
            <a:endParaRPr lang="es-419" sz="1200" dirty="0"/>
          </a:p>
        </p:txBody>
      </p:sp>
    </p:spTree>
    <p:extLst>
      <p:ext uri="{BB962C8B-B14F-4D97-AF65-F5344CB8AC3E}">
        <p14:creationId xmlns:p14="http://schemas.microsoft.com/office/powerpoint/2010/main" val="2000735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07F12AB-1286-422A-9717-BF50C325FDAB}"/>
              </a:ext>
            </a:extLst>
          </p:cNvPr>
          <p:cNvSpPr txBox="1"/>
          <p:nvPr/>
        </p:nvSpPr>
        <p:spPr>
          <a:xfrm>
            <a:off x="8435605" y="1290257"/>
            <a:ext cx="3251201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Implementación de la Economía Circular</a:t>
            </a:r>
          </a:p>
          <a:p>
            <a:pPr algn="just">
              <a:spcBef>
                <a:spcPts val="600"/>
              </a:spcBef>
            </a:pPr>
            <a:r>
              <a:rPr lang="es-419" dirty="0"/>
              <a:t>Muchas de las iniciativas de Economía Circular que mediante la innovación o emprendimiento se han generado, parten desde los sectores populares y solidarios, academia y otros.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7274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INICIATIVAS SOCIALES DE ECONOMÍA CIRCULAR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xmlns="" id="{C42CA875-F1A7-4D45-AD1B-77CFFC2FDA4F}"/>
              </a:ext>
            </a:extLst>
          </p:cNvPr>
          <p:cNvGrpSpPr/>
          <p:nvPr/>
        </p:nvGrpSpPr>
        <p:grpSpPr>
          <a:xfrm>
            <a:off x="4267829" y="1236729"/>
            <a:ext cx="1509138" cy="1575239"/>
            <a:chOff x="3831489" y="1152318"/>
            <a:chExt cx="1509138" cy="1575239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xmlns="" id="{EB574A85-F4AB-4DA5-B7FB-2305F6FF4E74}"/>
                </a:ext>
              </a:extLst>
            </p:cNvPr>
            <p:cNvGrpSpPr/>
            <p:nvPr/>
          </p:nvGrpSpPr>
          <p:grpSpPr>
            <a:xfrm>
              <a:off x="3831489" y="1158811"/>
              <a:ext cx="1509138" cy="1483821"/>
              <a:chOff x="3831489" y="1030420"/>
              <a:chExt cx="1509138" cy="1483821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xmlns="" id="{907CD5F9-A17D-4FC9-807E-A742C25337B6}"/>
                  </a:ext>
                </a:extLst>
              </p:cNvPr>
              <p:cNvSpPr txBox="1"/>
              <p:nvPr/>
            </p:nvSpPr>
            <p:spPr>
              <a:xfrm>
                <a:off x="3831489" y="1775577"/>
                <a:ext cx="1509138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s-419" sz="1400" dirty="0"/>
                  <a:t>Ley Orgánica de Economía Circular inclusiva</a:t>
                </a:r>
              </a:p>
            </p:txBody>
          </p:sp>
          <p:pic>
            <p:nvPicPr>
              <p:cNvPr id="11" name="Gráfico 10" descr="Banco con relleno sólido">
                <a:extLst>
                  <a:ext uri="{FF2B5EF4-FFF2-40B4-BE49-F238E27FC236}">
                    <a16:creationId xmlns:a16="http://schemas.microsoft.com/office/drawing/2014/main" xmlns="" id="{52F8C919-286C-4F38-8782-9B00FB3C35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4221623" y="1030420"/>
                <a:ext cx="738664" cy="738664"/>
              </a:xfrm>
              <a:prstGeom prst="rect">
                <a:avLst/>
              </a:prstGeom>
            </p:spPr>
          </p:pic>
        </p:grpSp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xmlns="" id="{80167A79-D3AF-4DDF-82C5-E70B5B0863F2}"/>
                </a:ext>
              </a:extLst>
            </p:cNvPr>
            <p:cNvSpPr/>
            <p:nvPr/>
          </p:nvSpPr>
          <p:spPr>
            <a:xfrm>
              <a:off x="3831489" y="1152318"/>
              <a:ext cx="1509138" cy="15752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CBB87BC8-6D8E-44B8-B8AA-4B7C34A1182D}"/>
              </a:ext>
            </a:extLst>
          </p:cNvPr>
          <p:cNvSpPr/>
          <p:nvPr/>
        </p:nvSpPr>
        <p:spPr>
          <a:xfrm>
            <a:off x="511820" y="1221085"/>
            <a:ext cx="1509138" cy="15908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C9090868-69A0-41DC-B399-A73AD6C9C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31" r="19873"/>
          <a:stretch/>
        </p:blipFill>
        <p:spPr>
          <a:xfrm>
            <a:off x="624465" y="1368734"/>
            <a:ext cx="1383241" cy="752963"/>
          </a:xfrm>
          <a:prstGeom prst="rect">
            <a:avLst/>
          </a:prstGeom>
        </p:spPr>
      </p:pic>
      <p:sp>
        <p:nvSpPr>
          <p:cNvPr id="15" name="TextBox 9">
            <a:extLst>
              <a:ext uri="{FF2B5EF4-FFF2-40B4-BE49-F238E27FC236}">
                <a16:creationId xmlns:a16="http://schemas.microsoft.com/office/drawing/2014/main" xmlns="" id="{DAF4D5A5-F09C-4CE0-A45D-05FEE7BCD84A}"/>
              </a:ext>
            </a:extLst>
          </p:cNvPr>
          <p:cNvSpPr txBox="1"/>
          <p:nvPr/>
        </p:nvSpPr>
        <p:spPr>
          <a:xfrm>
            <a:off x="511820" y="2193811"/>
            <a:ext cx="150913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400" dirty="0"/>
              <a:t>Buenas prácticas de Reciclaje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xmlns="" id="{E5775F87-D00B-4254-82F7-77994B611685}"/>
              </a:ext>
            </a:extLst>
          </p:cNvPr>
          <p:cNvGrpSpPr/>
          <p:nvPr/>
        </p:nvGrpSpPr>
        <p:grpSpPr>
          <a:xfrm>
            <a:off x="505194" y="2937868"/>
            <a:ext cx="1522390" cy="1589008"/>
            <a:chOff x="5990817" y="1154191"/>
            <a:chExt cx="1522390" cy="1548378"/>
          </a:xfrm>
        </p:grpSpPr>
        <p:pic>
          <p:nvPicPr>
            <p:cNvPr id="2050" name="Picture 2" descr="Tesalia-CBC – Pacto Global">
              <a:extLst>
                <a:ext uri="{FF2B5EF4-FFF2-40B4-BE49-F238E27FC236}">
                  <a16:creationId xmlns:a16="http://schemas.microsoft.com/office/drawing/2014/main" xmlns="" id="{B126949B-27A6-46A0-BA8B-FF8930673A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9986" y="1361912"/>
              <a:ext cx="1197303" cy="624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xmlns="" id="{3AD0FF99-2A1C-4657-A517-20E94EDB05E9}"/>
                </a:ext>
              </a:extLst>
            </p:cNvPr>
            <p:cNvSpPr/>
            <p:nvPr/>
          </p:nvSpPr>
          <p:spPr>
            <a:xfrm>
              <a:off x="6004069" y="1154191"/>
              <a:ext cx="1509138" cy="15483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sp>
          <p:nvSpPr>
            <p:cNvPr id="18" name="TextBox 9">
              <a:extLst>
                <a:ext uri="{FF2B5EF4-FFF2-40B4-BE49-F238E27FC236}">
                  <a16:creationId xmlns:a16="http://schemas.microsoft.com/office/drawing/2014/main" xmlns="" id="{22718246-E1C9-4901-A9B4-A8E7F663C799}"/>
                </a:ext>
              </a:extLst>
            </p:cNvPr>
            <p:cNvSpPr txBox="1"/>
            <p:nvPr/>
          </p:nvSpPr>
          <p:spPr>
            <a:xfrm>
              <a:off x="5990817" y="1948663"/>
              <a:ext cx="150913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dirty="0"/>
                <a:t>Apoyo a recicladores de base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xmlns="" id="{9FB084AC-D60C-4BB4-BC65-0E36D9B1768D}"/>
              </a:ext>
            </a:extLst>
          </p:cNvPr>
          <p:cNvGrpSpPr/>
          <p:nvPr/>
        </p:nvGrpSpPr>
        <p:grpSpPr>
          <a:xfrm>
            <a:off x="2430970" y="1181879"/>
            <a:ext cx="1509138" cy="1630089"/>
            <a:chOff x="7904979" y="1097469"/>
            <a:chExt cx="1509138" cy="1630089"/>
          </a:xfrm>
        </p:grpSpPr>
        <p:pic>
          <p:nvPicPr>
            <p:cNvPr id="2052" name="Picture 4" descr="Teléfono Produbanco 01800 servicio al cliente - Asistencia en Español">
              <a:extLst>
                <a:ext uri="{FF2B5EF4-FFF2-40B4-BE49-F238E27FC236}">
                  <a16:creationId xmlns:a16="http://schemas.microsoft.com/office/drawing/2014/main" xmlns="" id="{F7444424-DF8A-40B2-8C6B-82D35BF63D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2597" y="1097469"/>
              <a:ext cx="1133901" cy="870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xmlns="" id="{B165D105-A520-4D5C-ADA3-87F9D87C832F}"/>
                </a:ext>
              </a:extLst>
            </p:cNvPr>
            <p:cNvSpPr/>
            <p:nvPr/>
          </p:nvSpPr>
          <p:spPr>
            <a:xfrm>
              <a:off x="7904979" y="1150698"/>
              <a:ext cx="1509138" cy="15768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1" name="TextBox 9">
              <a:extLst>
                <a:ext uri="{FF2B5EF4-FFF2-40B4-BE49-F238E27FC236}">
                  <a16:creationId xmlns:a16="http://schemas.microsoft.com/office/drawing/2014/main" xmlns="" id="{5FD780C8-E11D-446B-99A8-149C2CDF8658}"/>
                </a:ext>
              </a:extLst>
            </p:cNvPr>
            <p:cNvSpPr txBox="1"/>
            <p:nvPr/>
          </p:nvSpPr>
          <p:spPr>
            <a:xfrm>
              <a:off x="7904979" y="1825776"/>
              <a:ext cx="150913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dirty="0"/>
                <a:t>Créditos y financiamiento verde</a:t>
              </a:r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xmlns="" id="{D2FE110D-178E-4911-AB3A-B230AD98A3D9}"/>
              </a:ext>
            </a:extLst>
          </p:cNvPr>
          <p:cNvGrpSpPr/>
          <p:nvPr/>
        </p:nvGrpSpPr>
        <p:grpSpPr>
          <a:xfrm>
            <a:off x="6167101" y="1243222"/>
            <a:ext cx="1509138" cy="1589009"/>
            <a:chOff x="381687" y="3530818"/>
            <a:chExt cx="1509138" cy="1589009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xmlns="" id="{4B652243-6E09-40E9-BD2C-9C60F372EC9E}"/>
                </a:ext>
              </a:extLst>
            </p:cNvPr>
            <p:cNvSpPr/>
            <p:nvPr/>
          </p:nvSpPr>
          <p:spPr>
            <a:xfrm>
              <a:off x="381687" y="3530818"/>
              <a:ext cx="1509138" cy="15890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xmlns="" id="{D9675BDC-94A1-4FED-9EB6-01A4870360E4}"/>
                </a:ext>
              </a:extLst>
            </p:cNvPr>
            <p:cNvSpPr txBox="1"/>
            <p:nvPr/>
          </p:nvSpPr>
          <p:spPr>
            <a:xfrm>
              <a:off x="381687" y="3663604"/>
              <a:ext cx="1509138" cy="13234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b="1" dirty="0"/>
                <a:t>DECORMIMBRE</a:t>
              </a:r>
            </a:p>
            <a:p>
              <a:pPr algn="ctr">
                <a:spcBef>
                  <a:spcPts val="600"/>
                </a:spcBef>
              </a:pPr>
              <a:r>
                <a:rPr lang="es-419" sz="1400" b="1" dirty="0"/>
                <a:t>ECOYARN</a:t>
              </a:r>
            </a:p>
            <a:p>
              <a:pPr algn="ctr">
                <a:spcBef>
                  <a:spcPts val="600"/>
                </a:spcBef>
              </a:pPr>
              <a:r>
                <a:rPr lang="es-419" sz="1400" dirty="0"/>
                <a:t>Uso de hilos provenientes de </a:t>
              </a:r>
              <a:r>
                <a:rPr lang="es-419" sz="1400" dirty="0" err="1"/>
                <a:t>tetrapack</a:t>
              </a:r>
              <a:endParaRPr lang="es-419" sz="1400" dirty="0"/>
            </a:p>
          </p:txBody>
        </p:sp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xmlns="" id="{AF718B42-C650-4C84-804F-17D63C1C92E7}"/>
              </a:ext>
            </a:extLst>
          </p:cNvPr>
          <p:cNvGrpSpPr/>
          <p:nvPr/>
        </p:nvGrpSpPr>
        <p:grpSpPr>
          <a:xfrm>
            <a:off x="485316" y="4733166"/>
            <a:ext cx="1522390" cy="1589008"/>
            <a:chOff x="5990817" y="1154191"/>
            <a:chExt cx="1522390" cy="1548378"/>
          </a:xfrm>
        </p:grpSpPr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xmlns="" id="{6DF8FD23-8725-44DA-8A0F-54CB776CAE22}"/>
                </a:ext>
              </a:extLst>
            </p:cNvPr>
            <p:cNvSpPr/>
            <p:nvPr/>
          </p:nvSpPr>
          <p:spPr>
            <a:xfrm>
              <a:off x="6004069" y="1154191"/>
              <a:ext cx="1509138" cy="15483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sp>
          <p:nvSpPr>
            <p:cNvPr id="29" name="TextBox 9">
              <a:extLst>
                <a:ext uri="{FF2B5EF4-FFF2-40B4-BE49-F238E27FC236}">
                  <a16:creationId xmlns:a16="http://schemas.microsoft.com/office/drawing/2014/main" xmlns="" id="{33A7DC3F-7755-46EF-B4D6-D76BB1BCD0B3}"/>
                </a:ext>
              </a:extLst>
            </p:cNvPr>
            <p:cNvSpPr txBox="1"/>
            <p:nvPr/>
          </p:nvSpPr>
          <p:spPr>
            <a:xfrm>
              <a:off x="5990817" y="1948663"/>
              <a:ext cx="1509138" cy="50984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dirty="0"/>
                <a:t>Césped a partir de caucho</a:t>
              </a:r>
            </a:p>
          </p:txBody>
        </p:sp>
      </p:grpSp>
      <p:pic>
        <p:nvPicPr>
          <p:cNvPr id="2054" name="Picture 6" descr="Iniciativa Grin en gestión integral de neumáticos se expuso en Argentina |  Gestión">
            <a:extLst>
              <a:ext uri="{FF2B5EF4-FFF2-40B4-BE49-F238E27FC236}">
                <a16:creationId xmlns:a16="http://schemas.microsoft.com/office/drawing/2014/main" xmlns="" id="{32E280BF-0CC8-46CB-901C-2271B80D4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73" y="4947999"/>
            <a:ext cx="1079224" cy="41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upo 31">
            <a:extLst>
              <a:ext uri="{FF2B5EF4-FFF2-40B4-BE49-F238E27FC236}">
                <a16:creationId xmlns:a16="http://schemas.microsoft.com/office/drawing/2014/main" xmlns="" id="{F3006ED9-EA00-473B-8758-6CD5F1C00CA0}"/>
              </a:ext>
            </a:extLst>
          </p:cNvPr>
          <p:cNvGrpSpPr/>
          <p:nvPr/>
        </p:nvGrpSpPr>
        <p:grpSpPr>
          <a:xfrm>
            <a:off x="2430970" y="2937868"/>
            <a:ext cx="1509138" cy="1576860"/>
            <a:chOff x="7904979" y="1150698"/>
            <a:chExt cx="1509138" cy="157686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xmlns="" id="{F3FF7203-9ECF-48B7-9746-CE1B18A18CD4}"/>
                </a:ext>
              </a:extLst>
            </p:cNvPr>
            <p:cNvSpPr/>
            <p:nvPr/>
          </p:nvSpPr>
          <p:spPr>
            <a:xfrm>
              <a:off x="7904979" y="1150698"/>
              <a:ext cx="1509138" cy="15768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5" name="TextBox 9">
              <a:extLst>
                <a:ext uri="{FF2B5EF4-FFF2-40B4-BE49-F238E27FC236}">
                  <a16:creationId xmlns:a16="http://schemas.microsoft.com/office/drawing/2014/main" xmlns="" id="{BFD4E59D-2FB8-4F7E-BDFD-571AEF15112E}"/>
                </a:ext>
              </a:extLst>
            </p:cNvPr>
            <p:cNvSpPr txBox="1"/>
            <p:nvPr/>
          </p:nvSpPr>
          <p:spPr>
            <a:xfrm>
              <a:off x="7904979" y="1825776"/>
              <a:ext cx="150913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dirty="0"/>
                <a:t>Créditos responsabilidad social</a:t>
              </a:r>
            </a:p>
          </p:txBody>
        </p:sp>
      </p:grpSp>
      <p:pic>
        <p:nvPicPr>
          <p:cNvPr id="2056" name="Picture 8" descr="Cooprogreso – Actores del Desarrollo Sostenible">
            <a:extLst>
              <a:ext uri="{FF2B5EF4-FFF2-40B4-BE49-F238E27FC236}">
                <a16:creationId xmlns:a16="http://schemas.microsoft.com/office/drawing/2014/main" xmlns="" id="{CCAE6F72-AA7A-4D08-BC6E-D25C24F72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367" y="3249302"/>
            <a:ext cx="1308138" cy="26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xmlns="" id="{240A88FC-A10B-4591-9268-A827448CDF68}"/>
              </a:ext>
            </a:extLst>
          </p:cNvPr>
          <p:cNvGrpSpPr/>
          <p:nvPr/>
        </p:nvGrpSpPr>
        <p:grpSpPr>
          <a:xfrm>
            <a:off x="2430970" y="4733166"/>
            <a:ext cx="1509138" cy="1576860"/>
            <a:chOff x="7904979" y="1150698"/>
            <a:chExt cx="1509138" cy="1576860"/>
          </a:xfrm>
        </p:grpSpPr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xmlns="" id="{D5502257-E82D-4E0C-9BA6-2DDE858DE905}"/>
                </a:ext>
              </a:extLst>
            </p:cNvPr>
            <p:cNvSpPr/>
            <p:nvPr/>
          </p:nvSpPr>
          <p:spPr>
            <a:xfrm>
              <a:off x="7904979" y="1150698"/>
              <a:ext cx="1509138" cy="15768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9" name="TextBox 9">
              <a:extLst>
                <a:ext uri="{FF2B5EF4-FFF2-40B4-BE49-F238E27FC236}">
                  <a16:creationId xmlns:a16="http://schemas.microsoft.com/office/drawing/2014/main" xmlns="" id="{8E1B3ADD-D843-44DB-8F85-9CB1A937F87E}"/>
                </a:ext>
              </a:extLst>
            </p:cNvPr>
            <p:cNvSpPr txBox="1"/>
            <p:nvPr/>
          </p:nvSpPr>
          <p:spPr>
            <a:xfrm>
              <a:off x="7904979" y="1825776"/>
              <a:ext cx="1509138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dirty="0"/>
                <a:t>Educación financiera y créditos </a:t>
              </a:r>
            </a:p>
          </p:txBody>
        </p:sp>
      </p:grpSp>
      <p:pic>
        <p:nvPicPr>
          <p:cNvPr id="2058" name="Picture 10" descr="OSCUS Online - Cooperativa OSCUS Ltda. - Aplicaciones en Google Play">
            <a:extLst>
              <a:ext uri="{FF2B5EF4-FFF2-40B4-BE49-F238E27FC236}">
                <a16:creationId xmlns:a16="http://schemas.microsoft.com/office/drawing/2014/main" xmlns="" id="{135AF917-B341-45CA-BCF4-A9B92B555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694" y="4853051"/>
            <a:ext cx="1113183" cy="54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xmlns="" id="{80517060-40F2-4373-90D0-BE98E710F4D5}"/>
              </a:ext>
            </a:extLst>
          </p:cNvPr>
          <p:cNvGrpSpPr/>
          <p:nvPr/>
        </p:nvGrpSpPr>
        <p:grpSpPr>
          <a:xfrm>
            <a:off x="6167101" y="2928935"/>
            <a:ext cx="1509138" cy="1594725"/>
            <a:chOff x="381687" y="3530818"/>
            <a:chExt cx="1509138" cy="1594725"/>
          </a:xfrm>
        </p:grpSpPr>
        <p:sp>
          <p:nvSpPr>
            <p:cNvPr id="43" name="Rectángulo 42">
              <a:extLst>
                <a:ext uri="{FF2B5EF4-FFF2-40B4-BE49-F238E27FC236}">
                  <a16:creationId xmlns:a16="http://schemas.microsoft.com/office/drawing/2014/main" xmlns="" id="{314FF738-D198-462E-A095-A25539D26647}"/>
                </a:ext>
              </a:extLst>
            </p:cNvPr>
            <p:cNvSpPr/>
            <p:nvPr/>
          </p:nvSpPr>
          <p:spPr>
            <a:xfrm>
              <a:off x="381687" y="3530818"/>
              <a:ext cx="1509138" cy="15890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44" name="TextBox 9">
              <a:extLst>
                <a:ext uri="{FF2B5EF4-FFF2-40B4-BE49-F238E27FC236}">
                  <a16:creationId xmlns:a16="http://schemas.microsoft.com/office/drawing/2014/main" xmlns="" id="{C90612D2-5291-4D26-9216-B89B2C0E104E}"/>
                </a:ext>
              </a:extLst>
            </p:cNvPr>
            <p:cNvSpPr txBox="1"/>
            <p:nvPr/>
          </p:nvSpPr>
          <p:spPr>
            <a:xfrm>
              <a:off x="381687" y="3663604"/>
              <a:ext cx="1509138" cy="14619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b="1" dirty="0"/>
                <a:t>COMPOSTAJE RIOBAMBA</a:t>
              </a:r>
            </a:p>
            <a:p>
              <a:pPr algn="ctr">
                <a:spcBef>
                  <a:spcPts val="600"/>
                </a:spcBef>
              </a:pPr>
              <a:r>
                <a:rPr lang="es-419" sz="1400" dirty="0"/>
                <a:t>Cooperación, academia y asociaciones agricultores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xmlns="" id="{DCAC8982-DD4E-4C22-9A17-D26C2976D066}"/>
              </a:ext>
            </a:extLst>
          </p:cNvPr>
          <p:cNvGrpSpPr/>
          <p:nvPr/>
        </p:nvGrpSpPr>
        <p:grpSpPr>
          <a:xfrm>
            <a:off x="6167101" y="4751122"/>
            <a:ext cx="1509138" cy="1594725"/>
            <a:chOff x="381687" y="3530818"/>
            <a:chExt cx="1509138" cy="1594725"/>
          </a:xfrm>
        </p:grpSpPr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xmlns="" id="{DD8ADCCE-68A4-4C46-8791-25CA7F0476D6}"/>
                </a:ext>
              </a:extLst>
            </p:cNvPr>
            <p:cNvSpPr/>
            <p:nvPr/>
          </p:nvSpPr>
          <p:spPr>
            <a:xfrm>
              <a:off x="381687" y="3530818"/>
              <a:ext cx="1509138" cy="15890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47" name="TextBox 9">
              <a:extLst>
                <a:ext uri="{FF2B5EF4-FFF2-40B4-BE49-F238E27FC236}">
                  <a16:creationId xmlns:a16="http://schemas.microsoft.com/office/drawing/2014/main" xmlns="" id="{C967BF3C-B6BC-4EBB-9F06-421B9C172142}"/>
                </a:ext>
              </a:extLst>
            </p:cNvPr>
            <p:cNvSpPr txBox="1"/>
            <p:nvPr/>
          </p:nvSpPr>
          <p:spPr>
            <a:xfrm>
              <a:off x="381687" y="3663604"/>
              <a:ext cx="1509138" cy="14619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400" b="1" dirty="0"/>
                <a:t>BOTELLAS DE AMOR COLOMBIA</a:t>
              </a:r>
            </a:p>
            <a:p>
              <a:pPr algn="ctr">
                <a:spcBef>
                  <a:spcPts val="600"/>
                </a:spcBef>
              </a:pPr>
              <a:r>
                <a:rPr lang="es-419" sz="1400" dirty="0" err="1"/>
                <a:t>Ecoladrillos</a:t>
              </a:r>
              <a:r>
                <a:rPr lang="es-419" sz="1400" dirty="0"/>
                <a:t> – Asociación recicladores</a:t>
              </a:r>
            </a:p>
          </p:txBody>
        </p: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xmlns="" id="{AFEAB122-030E-4413-8F0C-B730222B3544}"/>
              </a:ext>
            </a:extLst>
          </p:cNvPr>
          <p:cNvGrpSpPr/>
          <p:nvPr/>
        </p:nvGrpSpPr>
        <p:grpSpPr>
          <a:xfrm>
            <a:off x="4278280" y="2937868"/>
            <a:ext cx="1509138" cy="1575239"/>
            <a:chOff x="3831489" y="1152318"/>
            <a:chExt cx="1509138" cy="1575239"/>
          </a:xfrm>
        </p:grpSpPr>
        <p:grpSp>
          <p:nvGrpSpPr>
            <p:cNvPr id="49" name="Grupo 48">
              <a:extLst>
                <a:ext uri="{FF2B5EF4-FFF2-40B4-BE49-F238E27FC236}">
                  <a16:creationId xmlns:a16="http://schemas.microsoft.com/office/drawing/2014/main" xmlns="" id="{981EAE0C-01F4-44BD-8E3C-38835F1D693A}"/>
                </a:ext>
              </a:extLst>
            </p:cNvPr>
            <p:cNvGrpSpPr/>
            <p:nvPr/>
          </p:nvGrpSpPr>
          <p:grpSpPr>
            <a:xfrm>
              <a:off x="3831489" y="1158811"/>
              <a:ext cx="1509138" cy="1483821"/>
              <a:chOff x="3831489" y="1030420"/>
              <a:chExt cx="1509138" cy="1483821"/>
            </a:xfrm>
          </p:grpSpPr>
          <p:sp>
            <p:nvSpPr>
              <p:cNvPr id="51" name="TextBox 9">
                <a:extLst>
                  <a:ext uri="{FF2B5EF4-FFF2-40B4-BE49-F238E27FC236}">
                    <a16:creationId xmlns:a16="http://schemas.microsoft.com/office/drawing/2014/main" xmlns="" id="{FD1D5844-EAC7-482F-83BA-0731AD537FA7}"/>
                  </a:ext>
                </a:extLst>
              </p:cNvPr>
              <p:cNvSpPr txBox="1"/>
              <p:nvPr/>
            </p:nvSpPr>
            <p:spPr>
              <a:xfrm>
                <a:off x="3831489" y="1775577"/>
                <a:ext cx="1509138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s-419" sz="1400" dirty="0"/>
                  <a:t>Estrategia de Economía Circular Chile</a:t>
                </a:r>
              </a:p>
            </p:txBody>
          </p:sp>
          <p:pic>
            <p:nvPicPr>
              <p:cNvPr id="52" name="Gráfico 51" descr="Banco con relleno sólido">
                <a:extLst>
                  <a:ext uri="{FF2B5EF4-FFF2-40B4-BE49-F238E27FC236}">
                    <a16:creationId xmlns:a16="http://schemas.microsoft.com/office/drawing/2014/main" xmlns="" id="{A7E41AF0-89F5-42B3-AB51-6EB9CE5677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4221623" y="1030420"/>
                <a:ext cx="738664" cy="738664"/>
              </a:xfrm>
              <a:prstGeom prst="rect">
                <a:avLst/>
              </a:prstGeom>
            </p:spPr>
          </p:pic>
        </p:grpSp>
        <p:sp>
          <p:nvSpPr>
            <p:cNvPr id="50" name="Rectángulo 49">
              <a:extLst>
                <a:ext uri="{FF2B5EF4-FFF2-40B4-BE49-F238E27FC236}">
                  <a16:creationId xmlns:a16="http://schemas.microsoft.com/office/drawing/2014/main" xmlns="" id="{C08EB82D-6952-4289-8204-0B0C39110F1A}"/>
                </a:ext>
              </a:extLst>
            </p:cNvPr>
            <p:cNvSpPr/>
            <p:nvPr/>
          </p:nvSpPr>
          <p:spPr>
            <a:xfrm>
              <a:off x="3831489" y="1152318"/>
              <a:ext cx="1509138" cy="15752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xmlns="" id="{82D413CF-246F-418C-8089-D82891474891}"/>
              </a:ext>
            </a:extLst>
          </p:cNvPr>
          <p:cNvGrpSpPr/>
          <p:nvPr/>
        </p:nvGrpSpPr>
        <p:grpSpPr>
          <a:xfrm>
            <a:off x="4278280" y="4723932"/>
            <a:ext cx="1509138" cy="1575239"/>
            <a:chOff x="3831489" y="1152318"/>
            <a:chExt cx="1509138" cy="1575239"/>
          </a:xfrm>
        </p:grpSpPr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xmlns="" id="{26F639C7-1C04-434F-8D39-F509175CCEE5}"/>
                </a:ext>
              </a:extLst>
            </p:cNvPr>
            <p:cNvGrpSpPr/>
            <p:nvPr/>
          </p:nvGrpSpPr>
          <p:grpSpPr>
            <a:xfrm>
              <a:off x="3831489" y="1158811"/>
              <a:ext cx="1509138" cy="1483821"/>
              <a:chOff x="3831489" y="1030420"/>
              <a:chExt cx="1509138" cy="1483821"/>
            </a:xfrm>
          </p:grpSpPr>
          <p:sp>
            <p:nvSpPr>
              <p:cNvPr id="56" name="TextBox 9">
                <a:extLst>
                  <a:ext uri="{FF2B5EF4-FFF2-40B4-BE49-F238E27FC236}">
                    <a16:creationId xmlns:a16="http://schemas.microsoft.com/office/drawing/2014/main" xmlns="" id="{DBE44CE8-FC4D-49AA-B9C6-D8455FB7E4BA}"/>
                  </a:ext>
                </a:extLst>
              </p:cNvPr>
              <p:cNvSpPr txBox="1"/>
              <p:nvPr/>
            </p:nvSpPr>
            <p:spPr>
              <a:xfrm>
                <a:off x="3831489" y="1775577"/>
                <a:ext cx="1509138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s-419" sz="1400" dirty="0"/>
                  <a:t>Estrategia Economía Circular Colombia</a:t>
                </a:r>
              </a:p>
            </p:txBody>
          </p:sp>
          <p:pic>
            <p:nvPicPr>
              <p:cNvPr id="57" name="Gráfico 56" descr="Banco con relleno sólido">
                <a:extLst>
                  <a:ext uri="{FF2B5EF4-FFF2-40B4-BE49-F238E27FC236}">
                    <a16:creationId xmlns:a16="http://schemas.microsoft.com/office/drawing/2014/main" xmlns="" id="{4CBBA268-C540-40DC-88FD-DD0A271F9F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4221623" y="1030420"/>
                <a:ext cx="738664" cy="738664"/>
              </a:xfrm>
              <a:prstGeom prst="rect">
                <a:avLst/>
              </a:prstGeom>
            </p:spPr>
          </p:pic>
        </p:grpSp>
        <p:sp>
          <p:nvSpPr>
            <p:cNvPr id="55" name="Rectángulo 54">
              <a:extLst>
                <a:ext uri="{FF2B5EF4-FFF2-40B4-BE49-F238E27FC236}">
                  <a16:creationId xmlns:a16="http://schemas.microsoft.com/office/drawing/2014/main" xmlns="" id="{9ABB1191-BA03-4CBB-8E81-F3E7C16452AF}"/>
                </a:ext>
              </a:extLst>
            </p:cNvPr>
            <p:cNvSpPr/>
            <p:nvPr/>
          </p:nvSpPr>
          <p:spPr>
            <a:xfrm>
              <a:off x="3831489" y="1152318"/>
              <a:ext cx="1509138" cy="15752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114741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523</Words>
  <Application>Microsoft Office PowerPoint</Application>
  <PresentationFormat>Panorámica</PresentationFormat>
  <Paragraphs>79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Caiza Karina Elizabeth</cp:lastModifiedBy>
  <cp:revision>8</cp:revision>
  <dcterms:created xsi:type="dcterms:W3CDTF">2021-07-29T14:23:10Z</dcterms:created>
  <dcterms:modified xsi:type="dcterms:W3CDTF">2021-10-07T02:04:18Z</dcterms:modified>
</cp:coreProperties>
</file>