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9" r:id="rId1"/>
  </p:sldMasterIdLst>
  <p:notesMasterIdLst>
    <p:notesMasterId r:id="rId22"/>
  </p:notesMasterIdLst>
  <p:sldIdLst>
    <p:sldId id="310" r:id="rId2"/>
    <p:sldId id="282" r:id="rId3"/>
    <p:sldId id="311" r:id="rId4"/>
    <p:sldId id="275" r:id="rId5"/>
    <p:sldId id="301" r:id="rId6"/>
    <p:sldId id="312" r:id="rId7"/>
    <p:sldId id="309" r:id="rId8"/>
    <p:sldId id="313" r:id="rId9"/>
    <p:sldId id="314" r:id="rId10"/>
    <p:sldId id="315" r:id="rId11"/>
    <p:sldId id="316" r:id="rId12"/>
    <p:sldId id="317" r:id="rId13"/>
    <p:sldId id="318" r:id="rId14"/>
    <p:sldId id="319" r:id="rId15"/>
    <p:sldId id="320" r:id="rId16"/>
    <p:sldId id="321" r:id="rId17"/>
    <p:sldId id="322" r:id="rId18"/>
    <p:sldId id="323" r:id="rId19"/>
    <p:sldId id="324" r:id="rId20"/>
    <p:sldId id="300"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7EC5C17D-0106-41FC-9776-B28905FE9E4F}">
          <p14:sldIdLst>
            <p14:sldId id="310"/>
            <p14:sldId id="282"/>
            <p14:sldId id="311"/>
            <p14:sldId id="275"/>
            <p14:sldId id="301"/>
            <p14:sldId id="312"/>
            <p14:sldId id="309"/>
            <p14:sldId id="313"/>
            <p14:sldId id="314"/>
            <p14:sldId id="315"/>
            <p14:sldId id="316"/>
            <p14:sldId id="317"/>
            <p14:sldId id="318"/>
            <p14:sldId id="319"/>
            <p14:sldId id="320"/>
            <p14:sldId id="321"/>
            <p14:sldId id="322"/>
            <p14:sldId id="323"/>
            <p14:sldId id="324"/>
            <p14:sldId id="300"/>
          </p14:sldIdLst>
        </p14:section>
        <p14:section name="Sección sin título" id="{5C5830F1-5886-4987-8220-F1DD8AEED98B}">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esa01" initials="C" lastIdx="5" clrIdx="0">
    <p:extLst>
      <p:ext uri="{19B8F6BF-5375-455C-9EA6-DF929625EA0E}">
        <p15:presenceInfo xmlns:p15="http://schemas.microsoft.com/office/powerpoint/2012/main" userId="Cesa01"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15" autoAdjust="0"/>
    <p:restoredTop sz="94291" autoAdjust="0"/>
  </p:normalViewPr>
  <p:slideViewPr>
    <p:cSldViewPr snapToGrid="0">
      <p:cViewPr varScale="1">
        <p:scale>
          <a:sx n="87" d="100"/>
          <a:sy n="87" d="100"/>
        </p:scale>
        <p:origin x="389"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Gabi\AppData\Roaming\Microsoft\Excel\TABULACION%20ENCUESTA%20A&#209;O%202019-2020%20VINCULACI&#211;N%20(version%201).xlsb"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marker"/>
        <c:varyColors val="0"/>
        <c:ser>
          <c:idx val="0"/>
          <c:order val="0"/>
          <c:spPr>
            <a:ln w="28575" cap="rnd">
              <a:solidFill>
                <a:schemeClr val="accent1"/>
              </a:solidFill>
              <a:round/>
            </a:ln>
            <a:effectLst/>
          </c:spPr>
          <c:marker>
            <c:symbol val="none"/>
          </c:marker>
          <c:cat>
            <c:strRef>
              <c:f>Hoja1!$B$4:$B$8</c:f>
              <c:strCache>
                <c:ptCount val="5"/>
                <c:pt idx="0">
                  <c:v>Poder de negociación de los proveedores</c:v>
                </c:pt>
                <c:pt idx="1">
                  <c:v>Poder de negociación de los clientes</c:v>
                </c:pt>
                <c:pt idx="2">
                  <c:v>Amenaza de nuevos competidores</c:v>
                </c:pt>
                <c:pt idx="3">
                  <c:v>Amenaza de productos/servicios sustitutos</c:v>
                </c:pt>
                <c:pt idx="4">
                  <c:v>Rivalidad entre los competidores existentes</c:v>
                </c:pt>
              </c:strCache>
            </c:strRef>
          </c:cat>
          <c:val>
            <c:numRef>
              <c:f>Hoja1!$C$4:$C$8</c:f>
              <c:numCache>
                <c:formatCode>General</c:formatCode>
                <c:ptCount val="5"/>
                <c:pt idx="0">
                  <c:v>0.91</c:v>
                </c:pt>
                <c:pt idx="1">
                  <c:v>0.45</c:v>
                </c:pt>
                <c:pt idx="2">
                  <c:v>0.96</c:v>
                </c:pt>
                <c:pt idx="3">
                  <c:v>0.1</c:v>
                </c:pt>
                <c:pt idx="4">
                  <c:v>0.71</c:v>
                </c:pt>
              </c:numCache>
            </c:numRef>
          </c:val>
          <c:extLst>
            <c:ext xmlns:c16="http://schemas.microsoft.com/office/drawing/2014/chart" uri="{C3380CC4-5D6E-409C-BE32-E72D297353CC}">
              <c16:uniqueId val="{00000000-F448-481E-96D0-2CB3A3B8870F}"/>
            </c:ext>
          </c:extLst>
        </c:ser>
        <c:dLbls>
          <c:showLegendKey val="0"/>
          <c:showVal val="0"/>
          <c:showCatName val="0"/>
          <c:showSerName val="0"/>
          <c:showPercent val="0"/>
          <c:showBubbleSize val="0"/>
        </c:dLbls>
        <c:axId val="1957440224"/>
        <c:axId val="1957436416"/>
      </c:radarChart>
      <c:catAx>
        <c:axId val="19574402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useo 900" panose="02000000000000000000"/>
                <a:ea typeface="+mn-ea"/>
                <a:cs typeface="Times New Roman" panose="02020603050405020304" pitchFamily="18" charset="0"/>
              </a:defRPr>
            </a:pPr>
            <a:endParaRPr lang="es-419"/>
          </a:p>
        </c:txPr>
        <c:crossAx val="1957436416"/>
        <c:crosses val="autoZero"/>
        <c:auto val="1"/>
        <c:lblAlgn val="ctr"/>
        <c:lblOffset val="100"/>
        <c:noMultiLvlLbl val="0"/>
      </c:catAx>
      <c:valAx>
        <c:axId val="19574364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useo 900" panose="02000000000000000000"/>
                <a:ea typeface="+mn-ea"/>
                <a:cs typeface="Times New Roman" panose="02020603050405020304" pitchFamily="18" charset="0"/>
              </a:defRPr>
            </a:pPr>
            <a:endParaRPr lang="es-419"/>
          </a:p>
        </c:txPr>
        <c:crossAx val="195744022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b="1">
          <a:latin typeface="Museo 900" panose="02000000000000000000"/>
          <a:cs typeface="Times New Roman" panose="02020603050405020304" pitchFamily="18" charset="0"/>
        </a:defRPr>
      </a:pPr>
      <a:endParaRPr lang="es-419"/>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'RESULTADOS GENERALES'!$B$252</c:f>
              <c:strCache>
                <c:ptCount val="1"/>
                <c:pt idx="0">
                  <c:v>DIARIO </c:v>
                </c:pt>
              </c:strCache>
            </c:strRef>
          </c:tx>
          <c:spPr>
            <a:ln w="28575" cap="rnd">
              <a:solidFill>
                <a:schemeClr val="accent1"/>
              </a:solidFill>
              <a:round/>
            </a:ln>
            <a:effectLst/>
          </c:spPr>
          <c:marker>
            <c:symbol val="none"/>
          </c:marker>
          <c:trendline>
            <c:spPr>
              <a:ln w="19050" cap="rnd">
                <a:solidFill>
                  <a:schemeClr val="accent1"/>
                </a:solidFill>
                <a:prstDash val="sysDot"/>
              </a:ln>
              <a:effectLst/>
            </c:spPr>
            <c:trendlineType val="linear"/>
            <c:forward val="4"/>
            <c:dispRSqr val="0"/>
            <c:dispEq val="0"/>
          </c:trendline>
          <c:cat>
            <c:numRef>
              <c:f>'RESULTADOS GENERALES'!$C$251:$D$251</c:f>
              <c:numCache>
                <c:formatCode>m/d/yyyy</c:formatCode>
                <c:ptCount val="2"/>
                <c:pt idx="0">
                  <c:v>43831</c:v>
                </c:pt>
                <c:pt idx="1">
                  <c:v>44075</c:v>
                </c:pt>
              </c:numCache>
            </c:numRef>
          </c:cat>
          <c:val>
            <c:numRef>
              <c:f>'RESULTADOS GENERALES'!$C$252:$D$252</c:f>
              <c:numCache>
                <c:formatCode>General</c:formatCode>
                <c:ptCount val="2"/>
                <c:pt idx="0">
                  <c:v>59</c:v>
                </c:pt>
                <c:pt idx="1">
                  <c:v>6</c:v>
                </c:pt>
              </c:numCache>
            </c:numRef>
          </c:val>
          <c:smooth val="0"/>
          <c:extLst>
            <c:ext xmlns:c16="http://schemas.microsoft.com/office/drawing/2014/chart" uri="{C3380CC4-5D6E-409C-BE32-E72D297353CC}">
              <c16:uniqueId val="{00000001-0D90-426C-B89F-0108005C262D}"/>
            </c:ext>
          </c:extLst>
        </c:ser>
        <c:ser>
          <c:idx val="1"/>
          <c:order val="1"/>
          <c:tx>
            <c:strRef>
              <c:f>'RESULTADOS GENERALES'!$B$253</c:f>
              <c:strCache>
                <c:ptCount val="1"/>
                <c:pt idx="0">
                  <c:v>SEMANAL </c:v>
                </c:pt>
              </c:strCache>
            </c:strRef>
          </c:tx>
          <c:spPr>
            <a:ln w="28575" cap="rnd">
              <a:solidFill>
                <a:schemeClr val="accent2"/>
              </a:solidFill>
              <a:round/>
            </a:ln>
            <a:effectLst/>
          </c:spPr>
          <c:marker>
            <c:symbol val="none"/>
          </c:marker>
          <c:trendline>
            <c:spPr>
              <a:ln w="19050" cap="rnd">
                <a:solidFill>
                  <a:schemeClr val="accent2"/>
                </a:solidFill>
                <a:prstDash val="sysDot"/>
              </a:ln>
              <a:effectLst/>
            </c:spPr>
            <c:trendlineType val="linear"/>
            <c:forward val="4"/>
            <c:dispRSqr val="0"/>
            <c:dispEq val="0"/>
          </c:trendline>
          <c:cat>
            <c:numRef>
              <c:f>'RESULTADOS GENERALES'!$C$251:$D$251</c:f>
              <c:numCache>
                <c:formatCode>m/d/yyyy</c:formatCode>
                <c:ptCount val="2"/>
                <c:pt idx="0">
                  <c:v>43831</c:v>
                </c:pt>
                <c:pt idx="1">
                  <c:v>44075</c:v>
                </c:pt>
              </c:numCache>
            </c:numRef>
          </c:cat>
          <c:val>
            <c:numRef>
              <c:f>'RESULTADOS GENERALES'!$C$253:$D$253</c:f>
              <c:numCache>
                <c:formatCode>General</c:formatCode>
                <c:ptCount val="2"/>
                <c:pt idx="0">
                  <c:v>68</c:v>
                </c:pt>
                <c:pt idx="1">
                  <c:v>30</c:v>
                </c:pt>
              </c:numCache>
            </c:numRef>
          </c:val>
          <c:smooth val="0"/>
          <c:extLst>
            <c:ext xmlns:c16="http://schemas.microsoft.com/office/drawing/2014/chart" uri="{C3380CC4-5D6E-409C-BE32-E72D297353CC}">
              <c16:uniqueId val="{00000003-0D90-426C-B89F-0108005C262D}"/>
            </c:ext>
          </c:extLst>
        </c:ser>
        <c:ser>
          <c:idx val="2"/>
          <c:order val="2"/>
          <c:tx>
            <c:strRef>
              <c:f>'RESULTADOS GENERALES'!$B$254</c:f>
              <c:strCache>
                <c:ptCount val="1"/>
                <c:pt idx="0">
                  <c:v>QUINCENAL </c:v>
                </c:pt>
              </c:strCache>
            </c:strRef>
          </c:tx>
          <c:spPr>
            <a:ln w="28575" cap="rnd">
              <a:solidFill>
                <a:schemeClr val="accent3"/>
              </a:solidFill>
              <a:round/>
            </a:ln>
            <a:effectLst/>
          </c:spPr>
          <c:marker>
            <c:symbol val="none"/>
          </c:marker>
          <c:trendline>
            <c:spPr>
              <a:ln w="19050" cap="rnd">
                <a:solidFill>
                  <a:schemeClr val="accent3"/>
                </a:solidFill>
                <a:prstDash val="sysDot"/>
              </a:ln>
              <a:effectLst/>
            </c:spPr>
            <c:trendlineType val="linear"/>
            <c:forward val="4"/>
            <c:dispRSqr val="0"/>
            <c:dispEq val="0"/>
          </c:trendline>
          <c:cat>
            <c:numRef>
              <c:f>'RESULTADOS GENERALES'!$C$251:$D$251</c:f>
              <c:numCache>
                <c:formatCode>m/d/yyyy</c:formatCode>
                <c:ptCount val="2"/>
                <c:pt idx="0">
                  <c:v>43831</c:v>
                </c:pt>
                <c:pt idx="1">
                  <c:v>44075</c:v>
                </c:pt>
              </c:numCache>
            </c:numRef>
          </c:cat>
          <c:val>
            <c:numRef>
              <c:f>'RESULTADOS GENERALES'!$C$254:$D$254</c:f>
              <c:numCache>
                <c:formatCode>General</c:formatCode>
                <c:ptCount val="2"/>
                <c:pt idx="0">
                  <c:v>48</c:v>
                </c:pt>
                <c:pt idx="1">
                  <c:v>35</c:v>
                </c:pt>
              </c:numCache>
            </c:numRef>
          </c:val>
          <c:smooth val="0"/>
          <c:extLst>
            <c:ext xmlns:c16="http://schemas.microsoft.com/office/drawing/2014/chart" uri="{C3380CC4-5D6E-409C-BE32-E72D297353CC}">
              <c16:uniqueId val="{00000005-0D90-426C-B89F-0108005C262D}"/>
            </c:ext>
          </c:extLst>
        </c:ser>
        <c:ser>
          <c:idx val="3"/>
          <c:order val="3"/>
          <c:tx>
            <c:strRef>
              <c:f>'RESULTADOS GENERALES'!$B$255</c:f>
              <c:strCache>
                <c:ptCount val="1"/>
                <c:pt idx="0">
                  <c:v>MENSUAL </c:v>
                </c:pt>
              </c:strCache>
            </c:strRef>
          </c:tx>
          <c:spPr>
            <a:ln w="28575" cap="rnd">
              <a:solidFill>
                <a:schemeClr val="accent4"/>
              </a:solidFill>
              <a:round/>
            </a:ln>
            <a:effectLst/>
          </c:spPr>
          <c:marker>
            <c:symbol val="none"/>
          </c:marker>
          <c:trendline>
            <c:spPr>
              <a:ln w="19050" cap="rnd">
                <a:solidFill>
                  <a:schemeClr val="accent4"/>
                </a:solidFill>
                <a:prstDash val="sysDot"/>
              </a:ln>
              <a:effectLst/>
            </c:spPr>
            <c:trendlineType val="linear"/>
            <c:forward val="4"/>
            <c:dispRSqr val="0"/>
            <c:dispEq val="0"/>
          </c:trendline>
          <c:cat>
            <c:numRef>
              <c:f>'RESULTADOS GENERALES'!$C$251:$D$251</c:f>
              <c:numCache>
                <c:formatCode>m/d/yyyy</c:formatCode>
                <c:ptCount val="2"/>
                <c:pt idx="0">
                  <c:v>43831</c:v>
                </c:pt>
                <c:pt idx="1">
                  <c:v>44075</c:v>
                </c:pt>
              </c:numCache>
            </c:numRef>
          </c:cat>
          <c:val>
            <c:numRef>
              <c:f>'RESULTADOS GENERALES'!$C$255:$D$255</c:f>
              <c:numCache>
                <c:formatCode>General</c:formatCode>
                <c:ptCount val="2"/>
                <c:pt idx="0">
                  <c:v>15</c:v>
                </c:pt>
                <c:pt idx="1">
                  <c:v>52</c:v>
                </c:pt>
              </c:numCache>
            </c:numRef>
          </c:val>
          <c:smooth val="0"/>
          <c:extLst>
            <c:ext xmlns:c16="http://schemas.microsoft.com/office/drawing/2014/chart" uri="{C3380CC4-5D6E-409C-BE32-E72D297353CC}">
              <c16:uniqueId val="{00000007-0D90-426C-B89F-0108005C262D}"/>
            </c:ext>
          </c:extLst>
        </c:ser>
        <c:dLbls>
          <c:showLegendKey val="0"/>
          <c:showVal val="0"/>
          <c:showCatName val="0"/>
          <c:showSerName val="0"/>
          <c:showPercent val="0"/>
          <c:showBubbleSize val="0"/>
        </c:dLbls>
        <c:smooth val="0"/>
        <c:axId val="1957439680"/>
        <c:axId val="1957436960"/>
      </c:lineChart>
      <c:dateAx>
        <c:axId val="1957439680"/>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s-419"/>
          </a:p>
        </c:txPr>
        <c:crossAx val="1957436960"/>
        <c:crosses val="autoZero"/>
        <c:auto val="1"/>
        <c:lblOffset val="100"/>
        <c:baseTimeUnit val="months"/>
      </c:dateAx>
      <c:valAx>
        <c:axId val="19574369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s-419"/>
          </a:p>
        </c:txPr>
        <c:crossAx val="195743968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s-419"/>
        </a:p>
      </c:txPr>
    </c:legend>
    <c:plotVisOnly val="1"/>
    <c:dispBlanksAs val="gap"/>
    <c:showDLblsOverMax val="0"/>
  </c:chart>
  <c:spPr>
    <a:noFill/>
    <a:ln>
      <a:noFill/>
    </a:ln>
    <a:effectLst/>
  </c:spPr>
  <c:txPr>
    <a:bodyPr/>
    <a:lstStyle/>
    <a:p>
      <a:pPr>
        <a:defRPr sz="1050">
          <a:latin typeface="Times New Roman" panose="02020603050405020304" pitchFamily="18" charset="0"/>
          <a:cs typeface="Times New Roman" panose="02020603050405020304" pitchFamily="18" charset="0"/>
        </a:defRPr>
      </a:pPr>
      <a:endParaRPr lang="es-419"/>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5A72A2-F1D2-47BE-9493-939B46FCCBC3}" type="doc">
      <dgm:prSet loTypeId="urn:microsoft.com/office/officeart/2005/8/layout/radial6" loCatId="cycle" qsTypeId="urn:microsoft.com/office/officeart/2005/8/quickstyle/simple3" qsCatId="simple" csTypeId="urn:microsoft.com/office/officeart/2005/8/colors/colorful2" csCatId="colorful" phldr="1"/>
      <dgm:spPr/>
      <dgm:t>
        <a:bodyPr/>
        <a:lstStyle/>
        <a:p>
          <a:endParaRPr lang="es-ES"/>
        </a:p>
      </dgm:t>
    </dgm:pt>
    <dgm:pt modelId="{1BA3595A-4218-4BB8-8AEF-666BC2B4E144}">
      <dgm:prSet phldrT="[Texto]" custT="1"/>
      <dgm:spPr/>
      <dgm:t>
        <a:bodyPr/>
        <a:lstStyle/>
        <a:p>
          <a:r>
            <a:rPr lang="es-ES" sz="1600" b="1" dirty="0"/>
            <a:t>1 Organización de consumidores</a:t>
          </a:r>
        </a:p>
        <a:p>
          <a:r>
            <a:rPr lang="es-ES" sz="1600" b="1" dirty="0"/>
            <a:t>5 Organizaciones de productores</a:t>
          </a:r>
        </a:p>
        <a:p>
          <a:r>
            <a:rPr lang="es-ES" sz="1600" b="1" dirty="0"/>
            <a:t>10 emprendimientos campesinos y familiares</a:t>
          </a:r>
        </a:p>
      </dgm:t>
    </dgm:pt>
    <dgm:pt modelId="{C4D25D08-0B20-4EBD-9713-1935D08BB419}" type="parTrans" cxnId="{228A0E9C-0389-4A64-B45D-DA6219DAA79D}">
      <dgm:prSet/>
      <dgm:spPr/>
      <dgm:t>
        <a:bodyPr/>
        <a:lstStyle/>
        <a:p>
          <a:endParaRPr lang="es-ES" sz="1400" b="1">
            <a:solidFill>
              <a:schemeClr val="bg1"/>
            </a:solidFill>
          </a:endParaRPr>
        </a:p>
      </dgm:t>
    </dgm:pt>
    <dgm:pt modelId="{18650ECD-1480-45AD-9005-4809959C2DD4}" type="sibTrans" cxnId="{228A0E9C-0389-4A64-B45D-DA6219DAA79D}">
      <dgm:prSet/>
      <dgm:spPr/>
      <dgm:t>
        <a:bodyPr/>
        <a:lstStyle/>
        <a:p>
          <a:endParaRPr lang="es-ES" sz="1400" b="1">
            <a:solidFill>
              <a:schemeClr val="bg1"/>
            </a:solidFill>
          </a:endParaRPr>
        </a:p>
      </dgm:t>
    </dgm:pt>
    <dgm:pt modelId="{B367A12E-2C8A-4100-A35D-165E2625359B}">
      <dgm:prSet phldrT="[Texto]" custT="1"/>
      <dgm:spPr/>
      <dgm:t>
        <a:bodyPr/>
        <a:lstStyle/>
        <a:p>
          <a:r>
            <a:rPr lang="es-ES" sz="1400" b="1" dirty="0"/>
            <a:t>MERCADO AGROECOLÓGICO (FERIAS) MADRE TIERRA</a:t>
          </a:r>
        </a:p>
      </dgm:t>
    </dgm:pt>
    <dgm:pt modelId="{06F95A3D-5918-47B0-AD53-2A25AAE73EEE}" type="parTrans" cxnId="{8E506570-EAC8-46B5-972E-3FCFBF3228CB}">
      <dgm:prSet/>
      <dgm:spPr/>
      <dgm:t>
        <a:bodyPr/>
        <a:lstStyle/>
        <a:p>
          <a:endParaRPr lang="es-ES" sz="1400" b="1">
            <a:solidFill>
              <a:schemeClr val="bg1"/>
            </a:solidFill>
          </a:endParaRPr>
        </a:p>
      </dgm:t>
    </dgm:pt>
    <dgm:pt modelId="{267BF233-69C5-4DBE-AB63-915F3CFD3415}" type="sibTrans" cxnId="{8E506570-EAC8-46B5-972E-3FCFBF3228CB}">
      <dgm:prSet/>
      <dgm:spPr/>
      <dgm:t>
        <a:bodyPr/>
        <a:lstStyle/>
        <a:p>
          <a:endParaRPr lang="es-ES" sz="1400" b="1">
            <a:solidFill>
              <a:schemeClr val="bg1"/>
            </a:solidFill>
          </a:endParaRPr>
        </a:p>
      </dgm:t>
    </dgm:pt>
    <dgm:pt modelId="{8133CF48-1659-449F-AC71-FAE533F91423}">
      <dgm:prSet phldrT="[Texto]" custT="1"/>
      <dgm:spPr/>
      <dgm:t>
        <a:bodyPr/>
        <a:lstStyle/>
        <a:p>
          <a:r>
            <a:rPr lang="es-ES" sz="1400" b="1" dirty="0"/>
            <a:t>RED DE BIO-TIENDAS</a:t>
          </a:r>
        </a:p>
        <a:p>
          <a:r>
            <a:rPr lang="es-ES" sz="1400" b="1" dirty="0"/>
            <a:t>FRANQUICIA SOCIAL</a:t>
          </a:r>
        </a:p>
      </dgm:t>
    </dgm:pt>
    <dgm:pt modelId="{ABCEA0F2-ADB3-43FE-BA41-BFB533085203}" type="parTrans" cxnId="{DAE7AF5E-E295-4063-B421-3C44371A15F5}">
      <dgm:prSet/>
      <dgm:spPr/>
      <dgm:t>
        <a:bodyPr/>
        <a:lstStyle/>
        <a:p>
          <a:endParaRPr lang="es-ES" sz="1400" b="1">
            <a:solidFill>
              <a:schemeClr val="bg1"/>
            </a:solidFill>
          </a:endParaRPr>
        </a:p>
      </dgm:t>
    </dgm:pt>
    <dgm:pt modelId="{1548AF90-7C84-412A-B7B2-DD64FDB4037F}" type="sibTrans" cxnId="{DAE7AF5E-E295-4063-B421-3C44371A15F5}">
      <dgm:prSet/>
      <dgm:spPr/>
      <dgm:t>
        <a:bodyPr/>
        <a:lstStyle/>
        <a:p>
          <a:endParaRPr lang="es-ES" sz="1400" b="1">
            <a:solidFill>
              <a:schemeClr val="bg1"/>
            </a:solidFill>
          </a:endParaRPr>
        </a:p>
      </dgm:t>
    </dgm:pt>
    <dgm:pt modelId="{4044A833-5DA4-4828-80EB-3ABE941DD370}">
      <dgm:prSet phldrT="[Texto]" custT="1"/>
      <dgm:spPr/>
      <dgm:t>
        <a:bodyPr/>
        <a:lstStyle/>
        <a:p>
          <a:r>
            <a:rPr lang="es-ES" sz="1400" b="1" dirty="0"/>
            <a:t>BIO-TIENDA ON LINE, PÁGINA WEB</a:t>
          </a:r>
        </a:p>
      </dgm:t>
    </dgm:pt>
    <dgm:pt modelId="{82DA0C29-FCC5-49C0-9463-6301CE52BE90}" type="parTrans" cxnId="{9D5DACD8-EFA9-4413-81CB-C76E597E9399}">
      <dgm:prSet/>
      <dgm:spPr/>
      <dgm:t>
        <a:bodyPr/>
        <a:lstStyle/>
        <a:p>
          <a:endParaRPr lang="es-ES" sz="1400" b="1">
            <a:solidFill>
              <a:schemeClr val="bg1"/>
            </a:solidFill>
          </a:endParaRPr>
        </a:p>
      </dgm:t>
    </dgm:pt>
    <dgm:pt modelId="{79F0388A-03C5-4323-8FF4-41F05CD3FD93}" type="sibTrans" cxnId="{9D5DACD8-EFA9-4413-81CB-C76E597E9399}">
      <dgm:prSet/>
      <dgm:spPr/>
      <dgm:t>
        <a:bodyPr/>
        <a:lstStyle/>
        <a:p>
          <a:endParaRPr lang="es-ES" sz="1400" b="1">
            <a:solidFill>
              <a:schemeClr val="bg1"/>
            </a:solidFill>
          </a:endParaRPr>
        </a:p>
      </dgm:t>
    </dgm:pt>
    <dgm:pt modelId="{3C75C1B5-43A6-4CE7-9EAA-669702DC2D01}">
      <dgm:prSet phldrT="[Texto]" custT="1"/>
      <dgm:spPr/>
      <dgm:t>
        <a:bodyPr/>
        <a:lstStyle/>
        <a:p>
          <a:r>
            <a:rPr lang="es-ES" sz="1400" b="1" dirty="0"/>
            <a:t>ECO-UNGÜI</a:t>
          </a:r>
        </a:p>
        <a:p>
          <a:r>
            <a:rPr lang="es-ES" sz="1400" b="1" dirty="0"/>
            <a:t>TRUEQUE Y MONEDA FERIA</a:t>
          </a:r>
        </a:p>
      </dgm:t>
    </dgm:pt>
    <dgm:pt modelId="{D7FF4E66-D13B-4066-A8D1-AF2B4C1CB00B}" type="sibTrans" cxnId="{1BB0BDB5-66BB-480D-AE4C-3C69DF9AD273}">
      <dgm:prSet/>
      <dgm:spPr/>
      <dgm:t>
        <a:bodyPr/>
        <a:lstStyle/>
        <a:p>
          <a:endParaRPr lang="es-ES" sz="1400" b="1"/>
        </a:p>
      </dgm:t>
    </dgm:pt>
    <dgm:pt modelId="{3CB56296-A237-432B-BE3D-B414AB1524BE}" type="parTrans" cxnId="{1BB0BDB5-66BB-480D-AE4C-3C69DF9AD273}">
      <dgm:prSet/>
      <dgm:spPr/>
      <dgm:t>
        <a:bodyPr/>
        <a:lstStyle/>
        <a:p>
          <a:endParaRPr lang="es-ES" sz="1400" b="1"/>
        </a:p>
      </dgm:t>
    </dgm:pt>
    <dgm:pt modelId="{C374ACFF-42EF-4BE6-8A4F-6319A1DD236F}" type="pres">
      <dgm:prSet presAssocID="{955A72A2-F1D2-47BE-9493-939B46FCCBC3}" presName="Name0" presStyleCnt="0">
        <dgm:presLayoutVars>
          <dgm:chMax val="1"/>
          <dgm:dir/>
          <dgm:animLvl val="ctr"/>
          <dgm:resizeHandles val="exact"/>
        </dgm:presLayoutVars>
      </dgm:prSet>
      <dgm:spPr/>
    </dgm:pt>
    <dgm:pt modelId="{0C5FE26A-5DCE-4B9F-BD72-2F394A6C4937}" type="pres">
      <dgm:prSet presAssocID="{1BA3595A-4218-4BB8-8AEF-666BC2B4E144}" presName="centerShape" presStyleLbl="node0" presStyleIdx="0" presStyleCnt="1" custScaleX="127883" custScaleY="122688"/>
      <dgm:spPr/>
    </dgm:pt>
    <dgm:pt modelId="{3CF9A6C6-A80A-4435-B45E-7BC759AF64E3}" type="pres">
      <dgm:prSet presAssocID="{B367A12E-2C8A-4100-A35D-165E2625359B}" presName="node" presStyleLbl="node1" presStyleIdx="0" presStyleCnt="4" custScaleX="140591" custRadScaleRad="98781">
        <dgm:presLayoutVars>
          <dgm:bulletEnabled val="1"/>
        </dgm:presLayoutVars>
      </dgm:prSet>
      <dgm:spPr/>
    </dgm:pt>
    <dgm:pt modelId="{B86C889B-8798-4570-84EE-18AC9F9C5179}" type="pres">
      <dgm:prSet presAssocID="{B367A12E-2C8A-4100-A35D-165E2625359B}" presName="dummy" presStyleCnt="0"/>
      <dgm:spPr/>
    </dgm:pt>
    <dgm:pt modelId="{4689F2EB-BE6A-4C20-AC2E-854587446AA0}" type="pres">
      <dgm:prSet presAssocID="{267BF233-69C5-4DBE-AB63-915F3CFD3415}" presName="sibTrans" presStyleLbl="sibTrans2D1" presStyleIdx="0" presStyleCnt="4"/>
      <dgm:spPr/>
    </dgm:pt>
    <dgm:pt modelId="{EED66F1E-5550-424D-994E-CCA58FF68C2B}" type="pres">
      <dgm:prSet presAssocID="{8133CF48-1659-449F-AC71-FAE533F91423}" presName="node" presStyleLbl="node1" presStyleIdx="1" presStyleCnt="4" custScaleX="124203" custRadScaleRad="110272" custRadScaleInc="-1209">
        <dgm:presLayoutVars>
          <dgm:bulletEnabled val="1"/>
        </dgm:presLayoutVars>
      </dgm:prSet>
      <dgm:spPr/>
    </dgm:pt>
    <dgm:pt modelId="{0F31838F-DD01-46AD-A636-59E3202A82B4}" type="pres">
      <dgm:prSet presAssocID="{8133CF48-1659-449F-AC71-FAE533F91423}" presName="dummy" presStyleCnt="0"/>
      <dgm:spPr/>
    </dgm:pt>
    <dgm:pt modelId="{0052D836-4AB0-4787-BD38-68E0E2D534FC}" type="pres">
      <dgm:prSet presAssocID="{1548AF90-7C84-412A-B7B2-DD64FDB4037F}" presName="sibTrans" presStyleLbl="sibTrans2D1" presStyleIdx="1" presStyleCnt="4"/>
      <dgm:spPr/>
    </dgm:pt>
    <dgm:pt modelId="{F34E8D5D-F38F-4517-835C-B8A62E08FE63}" type="pres">
      <dgm:prSet presAssocID="{4044A833-5DA4-4828-80EB-3ABE941DD370}" presName="node" presStyleLbl="node1" presStyleIdx="2" presStyleCnt="4" custScaleX="144716">
        <dgm:presLayoutVars>
          <dgm:bulletEnabled val="1"/>
        </dgm:presLayoutVars>
      </dgm:prSet>
      <dgm:spPr/>
    </dgm:pt>
    <dgm:pt modelId="{29DD0B6F-DE30-446D-B072-3369BB19886B}" type="pres">
      <dgm:prSet presAssocID="{4044A833-5DA4-4828-80EB-3ABE941DD370}" presName="dummy" presStyleCnt="0"/>
      <dgm:spPr/>
    </dgm:pt>
    <dgm:pt modelId="{7B31ADD4-1B36-4637-B4E6-E25BC48646C9}" type="pres">
      <dgm:prSet presAssocID="{79F0388A-03C5-4323-8FF4-41F05CD3FD93}" presName="sibTrans" presStyleLbl="sibTrans2D1" presStyleIdx="2" presStyleCnt="4"/>
      <dgm:spPr/>
    </dgm:pt>
    <dgm:pt modelId="{282B32A2-B299-40A1-B987-045624A06964}" type="pres">
      <dgm:prSet presAssocID="{3C75C1B5-43A6-4CE7-9EAA-669702DC2D01}" presName="node" presStyleLbl="node1" presStyleIdx="3" presStyleCnt="4" custScaleX="130514" custRadScaleRad="113251">
        <dgm:presLayoutVars>
          <dgm:bulletEnabled val="1"/>
        </dgm:presLayoutVars>
      </dgm:prSet>
      <dgm:spPr/>
    </dgm:pt>
    <dgm:pt modelId="{62CCBF42-2537-400D-9916-871B5B102D74}" type="pres">
      <dgm:prSet presAssocID="{3C75C1B5-43A6-4CE7-9EAA-669702DC2D01}" presName="dummy" presStyleCnt="0"/>
      <dgm:spPr/>
    </dgm:pt>
    <dgm:pt modelId="{6D143921-A7BB-40A3-9BF4-C7E950F40E33}" type="pres">
      <dgm:prSet presAssocID="{D7FF4E66-D13B-4066-A8D1-AF2B4C1CB00B}" presName="sibTrans" presStyleLbl="sibTrans2D1" presStyleIdx="3" presStyleCnt="4"/>
      <dgm:spPr/>
    </dgm:pt>
  </dgm:ptLst>
  <dgm:cxnLst>
    <dgm:cxn modelId="{29DD3518-CDA2-4604-83F0-48832A5A610F}" type="presOf" srcId="{267BF233-69C5-4DBE-AB63-915F3CFD3415}" destId="{4689F2EB-BE6A-4C20-AC2E-854587446AA0}" srcOrd="0" destOrd="0" presId="urn:microsoft.com/office/officeart/2005/8/layout/radial6"/>
    <dgm:cxn modelId="{B387F22A-3F61-4B96-B9E5-E6A57CE8A075}" type="presOf" srcId="{955A72A2-F1D2-47BE-9493-939B46FCCBC3}" destId="{C374ACFF-42EF-4BE6-8A4F-6319A1DD236F}" srcOrd="0" destOrd="0" presId="urn:microsoft.com/office/officeart/2005/8/layout/radial6"/>
    <dgm:cxn modelId="{478DDC33-EB53-4224-947A-A300B99CE9EB}" type="presOf" srcId="{B367A12E-2C8A-4100-A35D-165E2625359B}" destId="{3CF9A6C6-A80A-4435-B45E-7BC759AF64E3}" srcOrd="0" destOrd="0" presId="urn:microsoft.com/office/officeart/2005/8/layout/radial6"/>
    <dgm:cxn modelId="{DAE7AF5E-E295-4063-B421-3C44371A15F5}" srcId="{1BA3595A-4218-4BB8-8AEF-666BC2B4E144}" destId="{8133CF48-1659-449F-AC71-FAE533F91423}" srcOrd="1" destOrd="0" parTransId="{ABCEA0F2-ADB3-43FE-BA41-BFB533085203}" sibTransId="{1548AF90-7C84-412A-B7B2-DD64FDB4037F}"/>
    <dgm:cxn modelId="{ADDDCF6A-5A9C-4A5A-ABF1-47DF053CBFD1}" type="presOf" srcId="{8133CF48-1659-449F-AC71-FAE533F91423}" destId="{EED66F1E-5550-424D-994E-CCA58FF68C2B}" srcOrd="0" destOrd="0" presId="urn:microsoft.com/office/officeart/2005/8/layout/radial6"/>
    <dgm:cxn modelId="{8E506570-EAC8-46B5-972E-3FCFBF3228CB}" srcId="{1BA3595A-4218-4BB8-8AEF-666BC2B4E144}" destId="{B367A12E-2C8A-4100-A35D-165E2625359B}" srcOrd="0" destOrd="0" parTransId="{06F95A3D-5918-47B0-AD53-2A25AAE73EEE}" sibTransId="{267BF233-69C5-4DBE-AB63-915F3CFD3415}"/>
    <dgm:cxn modelId="{91A79581-D805-4F93-88C3-0EEC457CFA79}" type="presOf" srcId="{4044A833-5DA4-4828-80EB-3ABE941DD370}" destId="{F34E8D5D-F38F-4517-835C-B8A62E08FE63}" srcOrd="0" destOrd="0" presId="urn:microsoft.com/office/officeart/2005/8/layout/radial6"/>
    <dgm:cxn modelId="{B5E86A8B-D788-4408-B0BA-15A8AE07DBB3}" type="presOf" srcId="{3C75C1B5-43A6-4CE7-9EAA-669702DC2D01}" destId="{282B32A2-B299-40A1-B987-045624A06964}" srcOrd="0" destOrd="0" presId="urn:microsoft.com/office/officeart/2005/8/layout/radial6"/>
    <dgm:cxn modelId="{228A0E9C-0389-4A64-B45D-DA6219DAA79D}" srcId="{955A72A2-F1D2-47BE-9493-939B46FCCBC3}" destId="{1BA3595A-4218-4BB8-8AEF-666BC2B4E144}" srcOrd="0" destOrd="0" parTransId="{C4D25D08-0B20-4EBD-9713-1935D08BB419}" sibTransId="{18650ECD-1480-45AD-9005-4809959C2DD4}"/>
    <dgm:cxn modelId="{3A9036B1-7C1C-4F51-A079-B252FF584904}" type="presOf" srcId="{D7FF4E66-D13B-4066-A8D1-AF2B4C1CB00B}" destId="{6D143921-A7BB-40A3-9BF4-C7E950F40E33}" srcOrd="0" destOrd="0" presId="urn:microsoft.com/office/officeart/2005/8/layout/radial6"/>
    <dgm:cxn modelId="{1BB0BDB5-66BB-480D-AE4C-3C69DF9AD273}" srcId="{1BA3595A-4218-4BB8-8AEF-666BC2B4E144}" destId="{3C75C1B5-43A6-4CE7-9EAA-669702DC2D01}" srcOrd="3" destOrd="0" parTransId="{3CB56296-A237-432B-BE3D-B414AB1524BE}" sibTransId="{D7FF4E66-D13B-4066-A8D1-AF2B4C1CB00B}"/>
    <dgm:cxn modelId="{9D5DACD8-EFA9-4413-81CB-C76E597E9399}" srcId="{1BA3595A-4218-4BB8-8AEF-666BC2B4E144}" destId="{4044A833-5DA4-4828-80EB-3ABE941DD370}" srcOrd="2" destOrd="0" parTransId="{82DA0C29-FCC5-49C0-9463-6301CE52BE90}" sibTransId="{79F0388A-03C5-4323-8FF4-41F05CD3FD93}"/>
    <dgm:cxn modelId="{FE8958DC-5172-4768-A722-CCEBA686010D}" type="presOf" srcId="{1BA3595A-4218-4BB8-8AEF-666BC2B4E144}" destId="{0C5FE26A-5DCE-4B9F-BD72-2F394A6C4937}" srcOrd="0" destOrd="0" presId="urn:microsoft.com/office/officeart/2005/8/layout/radial6"/>
    <dgm:cxn modelId="{787D89DC-5D25-4067-A191-8360AA96817A}" type="presOf" srcId="{1548AF90-7C84-412A-B7B2-DD64FDB4037F}" destId="{0052D836-4AB0-4787-BD38-68E0E2D534FC}" srcOrd="0" destOrd="0" presId="urn:microsoft.com/office/officeart/2005/8/layout/radial6"/>
    <dgm:cxn modelId="{DA021DF3-4B0B-4B51-987C-AC0A607EE703}" type="presOf" srcId="{79F0388A-03C5-4323-8FF4-41F05CD3FD93}" destId="{7B31ADD4-1B36-4637-B4E6-E25BC48646C9}" srcOrd="0" destOrd="0" presId="urn:microsoft.com/office/officeart/2005/8/layout/radial6"/>
    <dgm:cxn modelId="{2DFCBBDA-387C-4342-BD81-739C20CDC229}" type="presParOf" srcId="{C374ACFF-42EF-4BE6-8A4F-6319A1DD236F}" destId="{0C5FE26A-5DCE-4B9F-BD72-2F394A6C4937}" srcOrd="0" destOrd="0" presId="urn:microsoft.com/office/officeart/2005/8/layout/radial6"/>
    <dgm:cxn modelId="{724231DA-C795-4FC4-8F9D-35ABE1C4A177}" type="presParOf" srcId="{C374ACFF-42EF-4BE6-8A4F-6319A1DD236F}" destId="{3CF9A6C6-A80A-4435-B45E-7BC759AF64E3}" srcOrd="1" destOrd="0" presId="urn:microsoft.com/office/officeart/2005/8/layout/radial6"/>
    <dgm:cxn modelId="{85CA7A5D-94A4-41C5-893C-EBDC4F083948}" type="presParOf" srcId="{C374ACFF-42EF-4BE6-8A4F-6319A1DD236F}" destId="{B86C889B-8798-4570-84EE-18AC9F9C5179}" srcOrd="2" destOrd="0" presId="urn:microsoft.com/office/officeart/2005/8/layout/radial6"/>
    <dgm:cxn modelId="{8907BD11-9F6B-4205-9725-58156C66F86F}" type="presParOf" srcId="{C374ACFF-42EF-4BE6-8A4F-6319A1DD236F}" destId="{4689F2EB-BE6A-4C20-AC2E-854587446AA0}" srcOrd="3" destOrd="0" presId="urn:microsoft.com/office/officeart/2005/8/layout/radial6"/>
    <dgm:cxn modelId="{44CA7F37-DFD2-42B5-86BE-E3813A19931A}" type="presParOf" srcId="{C374ACFF-42EF-4BE6-8A4F-6319A1DD236F}" destId="{EED66F1E-5550-424D-994E-CCA58FF68C2B}" srcOrd="4" destOrd="0" presId="urn:microsoft.com/office/officeart/2005/8/layout/radial6"/>
    <dgm:cxn modelId="{82B6D97D-A0E9-4B20-BC14-F6E9366144BC}" type="presParOf" srcId="{C374ACFF-42EF-4BE6-8A4F-6319A1DD236F}" destId="{0F31838F-DD01-46AD-A636-59E3202A82B4}" srcOrd="5" destOrd="0" presId="urn:microsoft.com/office/officeart/2005/8/layout/radial6"/>
    <dgm:cxn modelId="{9F3747E2-A6CE-4516-834B-CA2AADCF07D2}" type="presParOf" srcId="{C374ACFF-42EF-4BE6-8A4F-6319A1DD236F}" destId="{0052D836-4AB0-4787-BD38-68E0E2D534FC}" srcOrd="6" destOrd="0" presId="urn:microsoft.com/office/officeart/2005/8/layout/radial6"/>
    <dgm:cxn modelId="{0E251CCA-142E-41E3-8B44-49E95466631F}" type="presParOf" srcId="{C374ACFF-42EF-4BE6-8A4F-6319A1DD236F}" destId="{F34E8D5D-F38F-4517-835C-B8A62E08FE63}" srcOrd="7" destOrd="0" presId="urn:microsoft.com/office/officeart/2005/8/layout/radial6"/>
    <dgm:cxn modelId="{FCFC7768-259B-4A60-A647-1BDAB1CB8806}" type="presParOf" srcId="{C374ACFF-42EF-4BE6-8A4F-6319A1DD236F}" destId="{29DD0B6F-DE30-446D-B072-3369BB19886B}" srcOrd="8" destOrd="0" presId="urn:microsoft.com/office/officeart/2005/8/layout/radial6"/>
    <dgm:cxn modelId="{6E59D629-F4B0-4864-A9D2-808504F0F71B}" type="presParOf" srcId="{C374ACFF-42EF-4BE6-8A4F-6319A1DD236F}" destId="{7B31ADD4-1B36-4637-B4E6-E25BC48646C9}" srcOrd="9" destOrd="0" presId="urn:microsoft.com/office/officeart/2005/8/layout/radial6"/>
    <dgm:cxn modelId="{0B978F70-131C-4CCE-8640-22AC74FC7A27}" type="presParOf" srcId="{C374ACFF-42EF-4BE6-8A4F-6319A1DD236F}" destId="{282B32A2-B299-40A1-B987-045624A06964}" srcOrd="10" destOrd="0" presId="urn:microsoft.com/office/officeart/2005/8/layout/radial6"/>
    <dgm:cxn modelId="{24C58E8F-2320-479D-A6EE-D8188A1EC0D8}" type="presParOf" srcId="{C374ACFF-42EF-4BE6-8A4F-6319A1DD236F}" destId="{62CCBF42-2537-400D-9916-871B5B102D74}" srcOrd="11" destOrd="0" presId="urn:microsoft.com/office/officeart/2005/8/layout/radial6"/>
    <dgm:cxn modelId="{473AB413-37E6-4CC2-851F-5E8098829DF5}" type="presParOf" srcId="{C374ACFF-42EF-4BE6-8A4F-6319A1DD236F}" destId="{6D143921-A7BB-40A3-9BF4-C7E950F40E33}" srcOrd="12" destOrd="0" presId="urn:microsoft.com/office/officeart/2005/8/layout/radial6"/>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5E8701F-EC94-4BA5-9C93-7C4D97B9CB1F}" type="doc">
      <dgm:prSet loTypeId="urn:microsoft.com/office/officeart/2005/8/layout/matrix2" loCatId="matrix" qsTypeId="urn:microsoft.com/office/officeart/2005/8/quickstyle/simple3" qsCatId="simple" csTypeId="urn:microsoft.com/office/officeart/2005/8/colors/colorful4" csCatId="colorful" phldr="1"/>
      <dgm:spPr/>
      <dgm:t>
        <a:bodyPr/>
        <a:lstStyle/>
        <a:p>
          <a:endParaRPr lang="es-EC"/>
        </a:p>
      </dgm:t>
    </dgm:pt>
    <dgm:pt modelId="{E63C52B4-B485-4B48-938B-70EFB9AC01A2}">
      <dgm:prSet phldrT="[Texto]" custT="1"/>
      <dgm:spPr/>
      <dgm:t>
        <a:bodyPr/>
        <a:lstStyle/>
        <a:p>
          <a:r>
            <a:rPr lang="es-ES" sz="2000" b="1" dirty="0"/>
            <a:t>INVESTIGACIÓN</a:t>
          </a:r>
          <a:endParaRPr lang="es-EC" sz="2000" b="1" dirty="0"/>
        </a:p>
      </dgm:t>
    </dgm:pt>
    <dgm:pt modelId="{31710F5E-6F49-44D0-9CE4-9C8AB2A1EA46}" type="parTrans" cxnId="{1F6BA420-9BC0-4E1B-AB1A-121903FD3223}">
      <dgm:prSet/>
      <dgm:spPr/>
      <dgm:t>
        <a:bodyPr/>
        <a:lstStyle/>
        <a:p>
          <a:endParaRPr lang="es-EC" sz="1800" b="1"/>
        </a:p>
      </dgm:t>
    </dgm:pt>
    <dgm:pt modelId="{A9825A8E-D071-4B54-A72D-7B8C0854E30C}" type="sibTrans" cxnId="{1F6BA420-9BC0-4E1B-AB1A-121903FD3223}">
      <dgm:prSet/>
      <dgm:spPr/>
      <dgm:t>
        <a:bodyPr/>
        <a:lstStyle/>
        <a:p>
          <a:endParaRPr lang="es-EC" sz="1800" b="1"/>
        </a:p>
      </dgm:t>
    </dgm:pt>
    <dgm:pt modelId="{7E75DB55-0C51-4999-AADC-D1A229C57C0E}">
      <dgm:prSet phldrT="[Texto]" custT="1"/>
      <dgm:spPr/>
      <dgm:t>
        <a:bodyPr/>
        <a:lstStyle/>
        <a:p>
          <a:r>
            <a:rPr lang="es-ES" sz="2000" b="1" dirty="0"/>
            <a:t>FORMACIÓN</a:t>
          </a:r>
          <a:endParaRPr lang="es-EC" sz="2000" b="1" dirty="0"/>
        </a:p>
      </dgm:t>
    </dgm:pt>
    <dgm:pt modelId="{7504FF1F-DA11-4442-9EE1-040BABE24DFC}" type="parTrans" cxnId="{4CCC085B-8169-46F2-8003-69FA9BD506BF}">
      <dgm:prSet/>
      <dgm:spPr/>
      <dgm:t>
        <a:bodyPr/>
        <a:lstStyle/>
        <a:p>
          <a:endParaRPr lang="es-EC" sz="1800" b="1"/>
        </a:p>
      </dgm:t>
    </dgm:pt>
    <dgm:pt modelId="{24D82B2C-CC3C-476C-AC73-5AFA76ABF490}" type="sibTrans" cxnId="{4CCC085B-8169-46F2-8003-69FA9BD506BF}">
      <dgm:prSet/>
      <dgm:spPr/>
      <dgm:t>
        <a:bodyPr/>
        <a:lstStyle/>
        <a:p>
          <a:endParaRPr lang="es-EC" sz="1800" b="1"/>
        </a:p>
      </dgm:t>
    </dgm:pt>
    <dgm:pt modelId="{BC5941D2-FB17-4A7F-9494-9202CBB0B5A9}">
      <dgm:prSet phldrT="[Texto]" custT="1"/>
      <dgm:spPr/>
      <dgm:t>
        <a:bodyPr/>
        <a:lstStyle/>
        <a:p>
          <a:r>
            <a:rPr lang="es-ES" sz="2000" b="1" dirty="0"/>
            <a:t>ACCIÓN PARTICIPATIVA</a:t>
          </a:r>
          <a:endParaRPr lang="es-EC" sz="2000" b="1" dirty="0"/>
        </a:p>
      </dgm:t>
    </dgm:pt>
    <dgm:pt modelId="{4B40496B-865A-4915-A61D-5B773E53616C}" type="parTrans" cxnId="{AFD5464C-D17B-4CA1-A04D-EC44D00107E9}">
      <dgm:prSet/>
      <dgm:spPr/>
      <dgm:t>
        <a:bodyPr/>
        <a:lstStyle/>
        <a:p>
          <a:endParaRPr lang="es-EC" sz="1800" b="1"/>
        </a:p>
      </dgm:t>
    </dgm:pt>
    <dgm:pt modelId="{8310F857-CEFF-41AF-9E81-5AADE6A8C923}" type="sibTrans" cxnId="{AFD5464C-D17B-4CA1-A04D-EC44D00107E9}">
      <dgm:prSet/>
      <dgm:spPr/>
      <dgm:t>
        <a:bodyPr/>
        <a:lstStyle/>
        <a:p>
          <a:endParaRPr lang="es-EC" sz="1800" b="1"/>
        </a:p>
      </dgm:t>
    </dgm:pt>
    <dgm:pt modelId="{E87098B7-4561-4688-9B34-21D2B54C10DB}">
      <dgm:prSet phldrT="[Texto]" custT="1"/>
      <dgm:spPr/>
      <dgm:t>
        <a:bodyPr/>
        <a:lstStyle/>
        <a:p>
          <a:r>
            <a:rPr lang="es-ES" sz="2000" b="1" dirty="0"/>
            <a:t>POLÍTICAS PÚBLICAS</a:t>
          </a:r>
          <a:endParaRPr lang="es-EC" sz="2000" b="1" dirty="0"/>
        </a:p>
      </dgm:t>
    </dgm:pt>
    <dgm:pt modelId="{70D17CB9-5810-420D-8EC7-6FE4194530A6}" type="parTrans" cxnId="{E4C34C9C-F845-48A3-BFB8-CCAFF3887CCF}">
      <dgm:prSet/>
      <dgm:spPr/>
      <dgm:t>
        <a:bodyPr/>
        <a:lstStyle/>
        <a:p>
          <a:endParaRPr lang="es-EC" sz="1800" b="1"/>
        </a:p>
      </dgm:t>
    </dgm:pt>
    <dgm:pt modelId="{223FF8EB-4F6F-47A0-8AA1-45B96773A53A}" type="sibTrans" cxnId="{E4C34C9C-F845-48A3-BFB8-CCAFF3887CCF}">
      <dgm:prSet/>
      <dgm:spPr/>
      <dgm:t>
        <a:bodyPr/>
        <a:lstStyle/>
        <a:p>
          <a:endParaRPr lang="es-EC" sz="1800" b="1"/>
        </a:p>
      </dgm:t>
    </dgm:pt>
    <dgm:pt modelId="{461C9B9D-05F5-4C23-A80D-8AED0B5A29F3}" type="pres">
      <dgm:prSet presAssocID="{D5E8701F-EC94-4BA5-9C93-7C4D97B9CB1F}" presName="matrix" presStyleCnt="0">
        <dgm:presLayoutVars>
          <dgm:chMax val="1"/>
          <dgm:dir/>
          <dgm:resizeHandles val="exact"/>
        </dgm:presLayoutVars>
      </dgm:prSet>
      <dgm:spPr/>
    </dgm:pt>
    <dgm:pt modelId="{8F1A9354-919D-4CCE-9AA6-1BD7EA17696A}" type="pres">
      <dgm:prSet presAssocID="{D5E8701F-EC94-4BA5-9C93-7C4D97B9CB1F}" presName="axisShape" presStyleLbl="bgShp" presStyleIdx="0" presStyleCnt="1"/>
      <dgm:spPr/>
    </dgm:pt>
    <dgm:pt modelId="{012F9819-5497-4A21-B797-3FB0FE84879A}" type="pres">
      <dgm:prSet presAssocID="{D5E8701F-EC94-4BA5-9C93-7C4D97B9CB1F}" presName="rect1" presStyleLbl="node1" presStyleIdx="0" presStyleCnt="4">
        <dgm:presLayoutVars>
          <dgm:chMax val="0"/>
          <dgm:chPref val="0"/>
          <dgm:bulletEnabled val="1"/>
        </dgm:presLayoutVars>
      </dgm:prSet>
      <dgm:spPr/>
    </dgm:pt>
    <dgm:pt modelId="{3E920FC1-6B90-4B9E-A8E5-D4FB6C33FB8C}" type="pres">
      <dgm:prSet presAssocID="{D5E8701F-EC94-4BA5-9C93-7C4D97B9CB1F}" presName="rect2" presStyleLbl="node1" presStyleIdx="1" presStyleCnt="4">
        <dgm:presLayoutVars>
          <dgm:chMax val="0"/>
          <dgm:chPref val="0"/>
          <dgm:bulletEnabled val="1"/>
        </dgm:presLayoutVars>
      </dgm:prSet>
      <dgm:spPr/>
    </dgm:pt>
    <dgm:pt modelId="{B1071025-1E5D-474D-9A1A-BBE16D7F0DEF}" type="pres">
      <dgm:prSet presAssocID="{D5E8701F-EC94-4BA5-9C93-7C4D97B9CB1F}" presName="rect3" presStyleLbl="node1" presStyleIdx="2" presStyleCnt="4">
        <dgm:presLayoutVars>
          <dgm:chMax val="0"/>
          <dgm:chPref val="0"/>
          <dgm:bulletEnabled val="1"/>
        </dgm:presLayoutVars>
      </dgm:prSet>
      <dgm:spPr/>
    </dgm:pt>
    <dgm:pt modelId="{FCAA11F3-618A-4678-B8CF-1036DE7A567A}" type="pres">
      <dgm:prSet presAssocID="{D5E8701F-EC94-4BA5-9C93-7C4D97B9CB1F}" presName="rect4" presStyleLbl="node1" presStyleIdx="3" presStyleCnt="4">
        <dgm:presLayoutVars>
          <dgm:chMax val="0"/>
          <dgm:chPref val="0"/>
          <dgm:bulletEnabled val="1"/>
        </dgm:presLayoutVars>
      </dgm:prSet>
      <dgm:spPr/>
    </dgm:pt>
  </dgm:ptLst>
  <dgm:cxnLst>
    <dgm:cxn modelId="{1F6BA420-9BC0-4E1B-AB1A-121903FD3223}" srcId="{D5E8701F-EC94-4BA5-9C93-7C4D97B9CB1F}" destId="{E63C52B4-B485-4B48-938B-70EFB9AC01A2}" srcOrd="0" destOrd="0" parTransId="{31710F5E-6F49-44D0-9CE4-9C8AB2A1EA46}" sibTransId="{A9825A8E-D071-4B54-A72D-7B8C0854E30C}"/>
    <dgm:cxn modelId="{CF05623D-F2BB-4508-9B3A-D97DE3E09AFA}" type="presOf" srcId="{E63C52B4-B485-4B48-938B-70EFB9AC01A2}" destId="{012F9819-5497-4A21-B797-3FB0FE84879A}" srcOrd="0" destOrd="0" presId="urn:microsoft.com/office/officeart/2005/8/layout/matrix2"/>
    <dgm:cxn modelId="{4CCC085B-8169-46F2-8003-69FA9BD506BF}" srcId="{D5E8701F-EC94-4BA5-9C93-7C4D97B9CB1F}" destId="{7E75DB55-0C51-4999-AADC-D1A229C57C0E}" srcOrd="1" destOrd="0" parTransId="{7504FF1F-DA11-4442-9EE1-040BABE24DFC}" sibTransId="{24D82B2C-CC3C-476C-AC73-5AFA76ABF490}"/>
    <dgm:cxn modelId="{33EB8B4B-8F53-4E86-99A2-493350003EA2}" type="presOf" srcId="{E87098B7-4561-4688-9B34-21D2B54C10DB}" destId="{FCAA11F3-618A-4678-B8CF-1036DE7A567A}" srcOrd="0" destOrd="0" presId="urn:microsoft.com/office/officeart/2005/8/layout/matrix2"/>
    <dgm:cxn modelId="{AFD5464C-D17B-4CA1-A04D-EC44D00107E9}" srcId="{D5E8701F-EC94-4BA5-9C93-7C4D97B9CB1F}" destId="{BC5941D2-FB17-4A7F-9494-9202CBB0B5A9}" srcOrd="2" destOrd="0" parTransId="{4B40496B-865A-4915-A61D-5B773E53616C}" sibTransId="{8310F857-CEFF-41AF-9E81-5AADE6A8C923}"/>
    <dgm:cxn modelId="{33FC9455-0E22-4C8E-9A34-D7218B2254D6}" type="presOf" srcId="{BC5941D2-FB17-4A7F-9494-9202CBB0B5A9}" destId="{B1071025-1E5D-474D-9A1A-BBE16D7F0DEF}" srcOrd="0" destOrd="0" presId="urn:microsoft.com/office/officeart/2005/8/layout/matrix2"/>
    <dgm:cxn modelId="{C7C20F8E-8078-4A77-AC8D-E958C116144C}" type="presOf" srcId="{D5E8701F-EC94-4BA5-9C93-7C4D97B9CB1F}" destId="{461C9B9D-05F5-4C23-A80D-8AED0B5A29F3}" srcOrd="0" destOrd="0" presId="urn:microsoft.com/office/officeart/2005/8/layout/matrix2"/>
    <dgm:cxn modelId="{E4C34C9C-F845-48A3-BFB8-CCAFF3887CCF}" srcId="{D5E8701F-EC94-4BA5-9C93-7C4D97B9CB1F}" destId="{E87098B7-4561-4688-9B34-21D2B54C10DB}" srcOrd="3" destOrd="0" parTransId="{70D17CB9-5810-420D-8EC7-6FE4194530A6}" sibTransId="{223FF8EB-4F6F-47A0-8AA1-45B96773A53A}"/>
    <dgm:cxn modelId="{BD89B6F0-2A9A-4BD7-86A5-B11E2D725CEA}" type="presOf" srcId="{7E75DB55-0C51-4999-AADC-D1A229C57C0E}" destId="{3E920FC1-6B90-4B9E-A8E5-D4FB6C33FB8C}" srcOrd="0" destOrd="0" presId="urn:microsoft.com/office/officeart/2005/8/layout/matrix2"/>
    <dgm:cxn modelId="{EFC470A5-C4CB-4A15-B27B-4B8B6483A2DE}" type="presParOf" srcId="{461C9B9D-05F5-4C23-A80D-8AED0B5A29F3}" destId="{8F1A9354-919D-4CCE-9AA6-1BD7EA17696A}" srcOrd="0" destOrd="0" presId="urn:microsoft.com/office/officeart/2005/8/layout/matrix2"/>
    <dgm:cxn modelId="{EE9A62EA-D452-4E39-93DC-37AA6851A451}" type="presParOf" srcId="{461C9B9D-05F5-4C23-A80D-8AED0B5A29F3}" destId="{012F9819-5497-4A21-B797-3FB0FE84879A}" srcOrd="1" destOrd="0" presId="urn:microsoft.com/office/officeart/2005/8/layout/matrix2"/>
    <dgm:cxn modelId="{DAA3E396-CD63-4E67-A686-E5A09E5CDB3D}" type="presParOf" srcId="{461C9B9D-05F5-4C23-A80D-8AED0B5A29F3}" destId="{3E920FC1-6B90-4B9E-A8E5-D4FB6C33FB8C}" srcOrd="2" destOrd="0" presId="urn:microsoft.com/office/officeart/2005/8/layout/matrix2"/>
    <dgm:cxn modelId="{D0BF0E03-9F2D-4561-BA79-1BF0E92C29EC}" type="presParOf" srcId="{461C9B9D-05F5-4C23-A80D-8AED0B5A29F3}" destId="{B1071025-1E5D-474D-9A1A-BBE16D7F0DEF}" srcOrd="3" destOrd="0" presId="urn:microsoft.com/office/officeart/2005/8/layout/matrix2"/>
    <dgm:cxn modelId="{A59387D8-8C63-4225-A92E-DD0250E6B651}" type="presParOf" srcId="{461C9B9D-05F5-4C23-A80D-8AED0B5A29F3}" destId="{FCAA11F3-618A-4678-B8CF-1036DE7A567A}"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B135D46-032E-4B9C-B636-53E726F2775E}" type="doc">
      <dgm:prSet loTypeId="urn:microsoft.com/office/officeart/2005/8/layout/hList1" loCatId="list" qsTypeId="urn:microsoft.com/office/officeart/2005/8/quickstyle/simple1" qsCatId="simple" csTypeId="urn:microsoft.com/office/officeart/2005/8/colors/colorful2" csCatId="colorful" phldr="1"/>
      <dgm:spPr/>
      <dgm:t>
        <a:bodyPr/>
        <a:lstStyle/>
        <a:p>
          <a:endParaRPr lang="es-ES"/>
        </a:p>
      </dgm:t>
    </dgm:pt>
    <dgm:pt modelId="{E0746F54-0307-44BD-85E0-ADB3F1693099}">
      <dgm:prSet phldrT="[Texto]" custT="1"/>
      <dgm:spPr/>
      <dgm:t>
        <a:bodyPr/>
        <a:lstStyle/>
        <a:p>
          <a:pPr>
            <a:lnSpc>
              <a:spcPts val="3000"/>
            </a:lnSpc>
          </a:pPr>
          <a:r>
            <a:rPr lang="es-ES" sz="2000" b="1" cap="small" baseline="0" dirty="0">
              <a:solidFill>
                <a:schemeClr val="tx1"/>
              </a:solidFill>
              <a:latin typeface="Myanmar Text" panose="020B0502040204020203" pitchFamily="34" charset="0"/>
              <a:cs typeface="Myanmar Text" panose="020B0502040204020203" pitchFamily="34" charset="0"/>
            </a:rPr>
            <a:t>Estrategia de Asocio</a:t>
          </a:r>
        </a:p>
      </dgm:t>
    </dgm:pt>
    <dgm:pt modelId="{1E885B40-F8FB-4DE5-967C-0DD0ECBE8286}" type="parTrans" cxnId="{1F3CBE21-777E-4D9D-80FF-BFEFB3A94FBB}">
      <dgm:prSet/>
      <dgm:spPr/>
      <dgm:t>
        <a:bodyPr/>
        <a:lstStyle/>
        <a:p>
          <a:pPr>
            <a:lnSpc>
              <a:spcPts val="3000"/>
            </a:lnSpc>
          </a:pPr>
          <a:endParaRPr lang="es-ES">
            <a:latin typeface="Myanmar Text" panose="020B0502040204020203" pitchFamily="34" charset="0"/>
            <a:cs typeface="Myanmar Text" panose="020B0502040204020203" pitchFamily="34" charset="0"/>
          </a:endParaRPr>
        </a:p>
      </dgm:t>
    </dgm:pt>
    <dgm:pt modelId="{73CD20BB-F9C0-4DAC-9D28-EFE23BBDAFBA}" type="sibTrans" cxnId="{1F3CBE21-777E-4D9D-80FF-BFEFB3A94FBB}">
      <dgm:prSet/>
      <dgm:spPr/>
      <dgm:t>
        <a:bodyPr/>
        <a:lstStyle/>
        <a:p>
          <a:pPr>
            <a:lnSpc>
              <a:spcPts val="3000"/>
            </a:lnSpc>
          </a:pPr>
          <a:endParaRPr lang="es-ES">
            <a:latin typeface="Myanmar Text" panose="020B0502040204020203" pitchFamily="34" charset="0"/>
            <a:cs typeface="Myanmar Text" panose="020B0502040204020203" pitchFamily="34" charset="0"/>
          </a:endParaRPr>
        </a:p>
      </dgm:t>
    </dgm:pt>
    <dgm:pt modelId="{8A1F3FFB-1169-4129-B59A-5D7E9C801492}">
      <dgm:prSet phldrT="[Texto]" custT="1"/>
      <dgm:spPr/>
      <dgm:t>
        <a:bodyPr/>
        <a:lstStyle/>
        <a:p>
          <a:pPr>
            <a:lnSpc>
              <a:spcPts val="3000"/>
            </a:lnSpc>
          </a:pPr>
          <a:r>
            <a:rPr lang="es-ES" sz="2000" dirty="0">
              <a:latin typeface="Myanmar Text" panose="020B0502040204020203" pitchFamily="34" charset="0"/>
              <a:cs typeface="Myanmar Text" panose="020B0502040204020203" pitchFamily="34" charset="0"/>
            </a:rPr>
            <a:t>Organización de base de productores y consumidores</a:t>
          </a:r>
        </a:p>
      </dgm:t>
    </dgm:pt>
    <dgm:pt modelId="{FA193351-62C7-41FC-9D26-47A422211FB2}" type="parTrans" cxnId="{B600B111-3EC5-406D-956C-8FDA379A4AFE}">
      <dgm:prSet/>
      <dgm:spPr/>
      <dgm:t>
        <a:bodyPr/>
        <a:lstStyle/>
        <a:p>
          <a:pPr>
            <a:lnSpc>
              <a:spcPts val="3000"/>
            </a:lnSpc>
          </a:pPr>
          <a:endParaRPr lang="es-ES">
            <a:latin typeface="Myanmar Text" panose="020B0502040204020203" pitchFamily="34" charset="0"/>
            <a:cs typeface="Myanmar Text" panose="020B0502040204020203" pitchFamily="34" charset="0"/>
          </a:endParaRPr>
        </a:p>
      </dgm:t>
    </dgm:pt>
    <dgm:pt modelId="{EA79A74E-8522-4631-AE78-CB810C68425B}" type="sibTrans" cxnId="{B600B111-3EC5-406D-956C-8FDA379A4AFE}">
      <dgm:prSet/>
      <dgm:spPr/>
      <dgm:t>
        <a:bodyPr/>
        <a:lstStyle/>
        <a:p>
          <a:pPr>
            <a:lnSpc>
              <a:spcPts val="3000"/>
            </a:lnSpc>
          </a:pPr>
          <a:endParaRPr lang="es-ES">
            <a:latin typeface="Myanmar Text" panose="020B0502040204020203" pitchFamily="34" charset="0"/>
            <a:cs typeface="Myanmar Text" panose="020B0502040204020203" pitchFamily="34" charset="0"/>
          </a:endParaRPr>
        </a:p>
      </dgm:t>
    </dgm:pt>
    <dgm:pt modelId="{87AAFF14-99F9-4C86-8A3E-F8D5F9E48090}">
      <dgm:prSet phldrT="[Texto]" custT="1"/>
      <dgm:spPr/>
      <dgm:t>
        <a:bodyPr/>
        <a:lstStyle/>
        <a:p>
          <a:pPr>
            <a:lnSpc>
              <a:spcPts val="3000"/>
            </a:lnSpc>
          </a:pPr>
          <a:r>
            <a:rPr lang="es-ES" sz="2000" dirty="0">
              <a:latin typeface="Myanmar Text" panose="020B0502040204020203" pitchFamily="34" charset="0"/>
              <a:cs typeface="Myanmar Text" panose="020B0502040204020203" pitchFamily="34" charset="0"/>
            </a:rPr>
            <a:t>Asocio en Red para la Comercialización Asociativa, todos </a:t>
          </a:r>
          <a:r>
            <a:rPr lang="es-ES" sz="2000" dirty="0" err="1">
              <a:latin typeface="Myanmar Text" panose="020B0502040204020203" pitchFamily="34" charset="0"/>
              <a:cs typeface="Myanmar Text" panose="020B0502040204020203" pitchFamily="34" charset="0"/>
            </a:rPr>
            <a:t>co</a:t>
          </a:r>
          <a:r>
            <a:rPr lang="es-ES" sz="2000" dirty="0">
              <a:latin typeface="Myanmar Text" panose="020B0502040204020203" pitchFamily="34" charset="0"/>
              <a:cs typeface="Myanmar Text" panose="020B0502040204020203" pitchFamily="34" charset="0"/>
            </a:rPr>
            <a:t>-productores</a:t>
          </a:r>
        </a:p>
      </dgm:t>
    </dgm:pt>
    <dgm:pt modelId="{5F5E4B46-53EC-438C-9FE8-79BB17D68C94}" type="parTrans" cxnId="{1D85BB7B-950D-4027-875B-3AEA72CD0D6A}">
      <dgm:prSet/>
      <dgm:spPr/>
      <dgm:t>
        <a:bodyPr/>
        <a:lstStyle/>
        <a:p>
          <a:pPr>
            <a:lnSpc>
              <a:spcPts val="3000"/>
            </a:lnSpc>
          </a:pPr>
          <a:endParaRPr lang="es-ES">
            <a:latin typeface="Myanmar Text" panose="020B0502040204020203" pitchFamily="34" charset="0"/>
            <a:cs typeface="Myanmar Text" panose="020B0502040204020203" pitchFamily="34" charset="0"/>
          </a:endParaRPr>
        </a:p>
      </dgm:t>
    </dgm:pt>
    <dgm:pt modelId="{42E5B2EB-EB3F-4D0F-89DC-94F062FD65E6}" type="sibTrans" cxnId="{1D85BB7B-950D-4027-875B-3AEA72CD0D6A}">
      <dgm:prSet/>
      <dgm:spPr/>
      <dgm:t>
        <a:bodyPr/>
        <a:lstStyle/>
        <a:p>
          <a:pPr>
            <a:lnSpc>
              <a:spcPts val="3000"/>
            </a:lnSpc>
          </a:pPr>
          <a:endParaRPr lang="es-ES">
            <a:latin typeface="Myanmar Text" panose="020B0502040204020203" pitchFamily="34" charset="0"/>
            <a:cs typeface="Myanmar Text" panose="020B0502040204020203" pitchFamily="34" charset="0"/>
          </a:endParaRPr>
        </a:p>
      </dgm:t>
    </dgm:pt>
    <dgm:pt modelId="{5BEB0705-24E8-4D0B-A49F-2A55FC41E98A}">
      <dgm:prSet phldrT="[Texto]" custT="1"/>
      <dgm:spPr/>
      <dgm:t>
        <a:bodyPr/>
        <a:lstStyle/>
        <a:p>
          <a:pPr>
            <a:lnSpc>
              <a:spcPts val="3000"/>
            </a:lnSpc>
          </a:pPr>
          <a:r>
            <a:rPr lang="es-ES" sz="2000" b="1" cap="small" baseline="0" dirty="0">
              <a:solidFill>
                <a:schemeClr val="tx1"/>
              </a:solidFill>
              <a:latin typeface="Myanmar Text" panose="020B0502040204020203" pitchFamily="34" charset="0"/>
              <a:cs typeface="Myanmar Text" panose="020B0502040204020203" pitchFamily="34" charset="0"/>
            </a:rPr>
            <a:t>Enfoque Sistémico</a:t>
          </a:r>
        </a:p>
      </dgm:t>
    </dgm:pt>
    <dgm:pt modelId="{1FB3BBDD-3F56-4824-A747-9F8B89CBCFCF}" type="parTrans" cxnId="{C303C010-83D1-4061-8B43-A21E5342C8CA}">
      <dgm:prSet/>
      <dgm:spPr/>
      <dgm:t>
        <a:bodyPr/>
        <a:lstStyle/>
        <a:p>
          <a:pPr>
            <a:lnSpc>
              <a:spcPts val="3000"/>
            </a:lnSpc>
          </a:pPr>
          <a:endParaRPr lang="es-ES">
            <a:latin typeface="Myanmar Text" panose="020B0502040204020203" pitchFamily="34" charset="0"/>
            <a:cs typeface="Myanmar Text" panose="020B0502040204020203" pitchFamily="34" charset="0"/>
          </a:endParaRPr>
        </a:p>
      </dgm:t>
    </dgm:pt>
    <dgm:pt modelId="{A6B40A84-959E-4F7C-AFA3-5E2D8A967268}" type="sibTrans" cxnId="{C303C010-83D1-4061-8B43-A21E5342C8CA}">
      <dgm:prSet/>
      <dgm:spPr/>
      <dgm:t>
        <a:bodyPr/>
        <a:lstStyle/>
        <a:p>
          <a:pPr>
            <a:lnSpc>
              <a:spcPts val="3000"/>
            </a:lnSpc>
          </a:pPr>
          <a:endParaRPr lang="es-ES">
            <a:latin typeface="Myanmar Text" panose="020B0502040204020203" pitchFamily="34" charset="0"/>
            <a:cs typeface="Myanmar Text" panose="020B0502040204020203" pitchFamily="34" charset="0"/>
          </a:endParaRPr>
        </a:p>
      </dgm:t>
    </dgm:pt>
    <dgm:pt modelId="{E990C1D4-CE4E-4C8C-98C7-1F3B7B765A62}">
      <dgm:prSet phldrT="[Texto]" custT="1"/>
      <dgm:spPr/>
      <dgm:t>
        <a:bodyPr/>
        <a:lstStyle/>
        <a:p>
          <a:pPr>
            <a:lnSpc>
              <a:spcPts val="3000"/>
            </a:lnSpc>
          </a:pPr>
          <a:r>
            <a:rPr lang="es-ES" sz="2400" dirty="0">
              <a:latin typeface="Myanmar Text" panose="020B0502040204020203" pitchFamily="34" charset="0"/>
              <a:cs typeface="Myanmar Text" panose="020B0502040204020203" pitchFamily="34" charset="0"/>
            </a:rPr>
            <a:t>Mirada integral de los procesos, mecanismos y acciones que sostienen el Sistema de Distribución</a:t>
          </a:r>
        </a:p>
      </dgm:t>
    </dgm:pt>
    <dgm:pt modelId="{0B6086EA-3E4F-43D3-9158-C86C1210B838}" type="parTrans" cxnId="{845336E8-DC22-4653-82E1-BB983B64624A}">
      <dgm:prSet/>
      <dgm:spPr/>
      <dgm:t>
        <a:bodyPr/>
        <a:lstStyle/>
        <a:p>
          <a:pPr>
            <a:lnSpc>
              <a:spcPts val="3000"/>
            </a:lnSpc>
          </a:pPr>
          <a:endParaRPr lang="es-ES">
            <a:latin typeface="Myanmar Text" panose="020B0502040204020203" pitchFamily="34" charset="0"/>
            <a:cs typeface="Myanmar Text" panose="020B0502040204020203" pitchFamily="34" charset="0"/>
          </a:endParaRPr>
        </a:p>
      </dgm:t>
    </dgm:pt>
    <dgm:pt modelId="{63530CF7-8ACF-4011-AAB8-C82F51279BCA}" type="sibTrans" cxnId="{845336E8-DC22-4653-82E1-BB983B64624A}">
      <dgm:prSet/>
      <dgm:spPr/>
      <dgm:t>
        <a:bodyPr/>
        <a:lstStyle/>
        <a:p>
          <a:pPr>
            <a:lnSpc>
              <a:spcPts val="3000"/>
            </a:lnSpc>
          </a:pPr>
          <a:endParaRPr lang="es-ES">
            <a:latin typeface="Myanmar Text" panose="020B0502040204020203" pitchFamily="34" charset="0"/>
            <a:cs typeface="Myanmar Text" panose="020B0502040204020203" pitchFamily="34" charset="0"/>
          </a:endParaRPr>
        </a:p>
      </dgm:t>
    </dgm:pt>
    <dgm:pt modelId="{40283436-7B95-48F9-9AFC-6E72A3D1E5DE}">
      <dgm:prSet phldrT="[Texto]" custT="1"/>
      <dgm:spPr/>
      <dgm:t>
        <a:bodyPr/>
        <a:lstStyle/>
        <a:p>
          <a:pPr>
            <a:lnSpc>
              <a:spcPts val="3000"/>
            </a:lnSpc>
          </a:pPr>
          <a:r>
            <a:rPr lang="es-ES" sz="2000" b="1" cap="small" baseline="0" dirty="0">
              <a:solidFill>
                <a:schemeClr val="tx1"/>
              </a:solidFill>
              <a:latin typeface="Myanmar Text" panose="020B0502040204020203" pitchFamily="34" charset="0"/>
              <a:cs typeface="Myanmar Text" panose="020B0502040204020203" pitchFamily="34" charset="0"/>
            </a:rPr>
            <a:t>Construcción de Metodología Gestión</a:t>
          </a:r>
        </a:p>
      </dgm:t>
    </dgm:pt>
    <dgm:pt modelId="{8A008EEB-59D0-491E-95A2-0A60B1C5A98F}" type="parTrans" cxnId="{70BC221E-263E-4E42-9222-6E127EF37371}">
      <dgm:prSet/>
      <dgm:spPr/>
      <dgm:t>
        <a:bodyPr/>
        <a:lstStyle/>
        <a:p>
          <a:pPr>
            <a:lnSpc>
              <a:spcPts val="3000"/>
            </a:lnSpc>
          </a:pPr>
          <a:endParaRPr lang="es-ES">
            <a:latin typeface="Myanmar Text" panose="020B0502040204020203" pitchFamily="34" charset="0"/>
            <a:cs typeface="Myanmar Text" panose="020B0502040204020203" pitchFamily="34" charset="0"/>
          </a:endParaRPr>
        </a:p>
      </dgm:t>
    </dgm:pt>
    <dgm:pt modelId="{044F6241-C28E-42B2-A3B7-346C11ABF4F4}" type="sibTrans" cxnId="{70BC221E-263E-4E42-9222-6E127EF37371}">
      <dgm:prSet/>
      <dgm:spPr/>
      <dgm:t>
        <a:bodyPr/>
        <a:lstStyle/>
        <a:p>
          <a:pPr>
            <a:lnSpc>
              <a:spcPts val="3000"/>
            </a:lnSpc>
          </a:pPr>
          <a:endParaRPr lang="es-ES">
            <a:latin typeface="Myanmar Text" panose="020B0502040204020203" pitchFamily="34" charset="0"/>
            <a:cs typeface="Myanmar Text" panose="020B0502040204020203" pitchFamily="34" charset="0"/>
          </a:endParaRPr>
        </a:p>
      </dgm:t>
    </dgm:pt>
    <dgm:pt modelId="{72050917-5137-4CAD-B8BE-8932D0B62749}">
      <dgm:prSet phldrT="[Texto]" custT="1"/>
      <dgm:spPr/>
      <dgm:t>
        <a:bodyPr/>
        <a:lstStyle/>
        <a:p>
          <a:pPr>
            <a:lnSpc>
              <a:spcPts val="3000"/>
            </a:lnSpc>
          </a:pPr>
          <a:r>
            <a:rPr lang="es-ES" sz="2000" dirty="0">
              <a:latin typeface="Myanmar Text" panose="020B0502040204020203" pitchFamily="34" charset="0"/>
              <a:cs typeface="Myanmar Text" panose="020B0502040204020203" pitchFamily="34" charset="0"/>
            </a:rPr>
            <a:t>Base socio productiva – SPG</a:t>
          </a:r>
        </a:p>
      </dgm:t>
    </dgm:pt>
    <dgm:pt modelId="{4463CA19-69B5-4E1B-A25D-E2F73D41EF01}" type="parTrans" cxnId="{5CD0B8E1-8C9A-4980-B31C-704C11EE21D7}">
      <dgm:prSet/>
      <dgm:spPr/>
      <dgm:t>
        <a:bodyPr/>
        <a:lstStyle/>
        <a:p>
          <a:pPr>
            <a:lnSpc>
              <a:spcPts val="3000"/>
            </a:lnSpc>
          </a:pPr>
          <a:endParaRPr lang="es-ES">
            <a:latin typeface="Myanmar Text" panose="020B0502040204020203" pitchFamily="34" charset="0"/>
            <a:cs typeface="Myanmar Text" panose="020B0502040204020203" pitchFamily="34" charset="0"/>
          </a:endParaRPr>
        </a:p>
      </dgm:t>
    </dgm:pt>
    <dgm:pt modelId="{A76911CB-FE1F-4CC7-9BEA-3EA94F7DD871}" type="sibTrans" cxnId="{5CD0B8E1-8C9A-4980-B31C-704C11EE21D7}">
      <dgm:prSet/>
      <dgm:spPr/>
      <dgm:t>
        <a:bodyPr/>
        <a:lstStyle/>
        <a:p>
          <a:pPr>
            <a:lnSpc>
              <a:spcPts val="3000"/>
            </a:lnSpc>
          </a:pPr>
          <a:endParaRPr lang="es-ES">
            <a:latin typeface="Myanmar Text" panose="020B0502040204020203" pitchFamily="34" charset="0"/>
            <a:cs typeface="Myanmar Text" panose="020B0502040204020203" pitchFamily="34" charset="0"/>
          </a:endParaRPr>
        </a:p>
      </dgm:t>
    </dgm:pt>
    <dgm:pt modelId="{FC20BBA4-FF48-4367-9BDC-271E8D4095E9}">
      <dgm:prSet phldrT="[Texto]" custT="1"/>
      <dgm:spPr/>
      <dgm:t>
        <a:bodyPr/>
        <a:lstStyle/>
        <a:p>
          <a:pPr>
            <a:lnSpc>
              <a:spcPts val="3000"/>
            </a:lnSpc>
          </a:pPr>
          <a:r>
            <a:rPr lang="es-ES" sz="2000" dirty="0">
              <a:latin typeface="Myanmar Text" panose="020B0502040204020203" pitchFamily="34" charset="0"/>
              <a:cs typeface="Myanmar Text" panose="020B0502040204020203" pitchFamily="34" charset="0"/>
            </a:rPr>
            <a:t>Consumo responsable</a:t>
          </a:r>
        </a:p>
      </dgm:t>
    </dgm:pt>
    <dgm:pt modelId="{AF8460A4-7A3C-4548-B300-A117459C06B5}" type="parTrans" cxnId="{C72B4674-63E3-44A3-A571-77A0A2EC3BCF}">
      <dgm:prSet/>
      <dgm:spPr/>
      <dgm:t>
        <a:bodyPr/>
        <a:lstStyle/>
        <a:p>
          <a:pPr>
            <a:lnSpc>
              <a:spcPts val="3000"/>
            </a:lnSpc>
          </a:pPr>
          <a:endParaRPr lang="es-ES">
            <a:latin typeface="Myanmar Text" panose="020B0502040204020203" pitchFamily="34" charset="0"/>
            <a:cs typeface="Myanmar Text" panose="020B0502040204020203" pitchFamily="34" charset="0"/>
          </a:endParaRPr>
        </a:p>
      </dgm:t>
    </dgm:pt>
    <dgm:pt modelId="{1C979D9A-1002-45E1-A103-4DE8E7879EFF}" type="sibTrans" cxnId="{C72B4674-63E3-44A3-A571-77A0A2EC3BCF}">
      <dgm:prSet/>
      <dgm:spPr/>
      <dgm:t>
        <a:bodyPr/>
        <a:lstStyle/>
        <a:p>
          <a:pPr>
            <a:lnSpc>
              <a:spcPts val="3000"/>
            </a:lnSpc>
          </a:pPr>
          <a:endParaRPr lang="es-ES">
            <a:latin typeface="Myanmar Text" panose="020B0502040204020203" pitchFamily="34" charset="0"/>
            <a:cs typeface="Myanmar Text" panose="020B0502040204020203" pitchFamily="34" charset="0"/>
          </a:endParaRPr>
        </a:p>
      </dgm:t>
    </dgm:pt>
    <dgm:pt modelId="{A358886A-5923-45BB-A1CC-B530E763E880}">
      <dgm:prSet phldrT="[Texto]" custT="1"/>
      <dgm:spPr/>
      <dgm:t>
        <a:bodyPr/>
        <a:lstStyle/>
        <a:p>
          <a:pPr>
            <a:lnSpc>
              <a:spcPts val="3000"/>
            </a:lnSpc>
          </a:pPr>
          <a:r>
            <a:rPr lang="es-ES" sz="2000" dirty="0">
              <a:latin typeface="Myanmar Text" panose="020B0502040204020203" pitchFamily="34" charset="0"/>
              <a:cs typeface="Myanmar Text" panose="020B0502040204020203" pitchFamily="34" charset="0"/>
            </a:rPr>
            <a:t>Asamblea Semestral</a:t>
          </a:r>
        </a:p>
      </dgm:t>
    </dgm:pt>
    <dgm:pt modelId="{7A99C6B2-B628-4AA0-89EB-E70345A3357D}" type="parTrans" cxnId="{C6C13309-8082-4A86-A566-113CA342F539}">
      <dgm:prSet/>
      <dgm:spPr/>
      <dgm:t>
        <a:bodyPr/>
        <a:lstStyle/>
        <a:p>
          <a:pPr>
            <a:lnSpc>
              <a:spcPts val="3000"/>
            </a:lnSpc>
          </a:pPr>
          <a:endParaRPr lang="es-ES"/>
        </a:p>
      </dgm:t>
    </dgm:pt>
    <dgm:pt modelId="{7AB3CCFD-009A-4D7A-8778-9A3B416027D6}" type="sibTrans" cxnId="{C6C13309-8082-4A86-A566-113CA342F539}">
      <dgm:prSet/>
      <dgm:spPr/>
      <dgm:t>
        <a:bodyPr/>
        <a:lstStyle/>
        <a:p>
          <a:pPr>
            <a:lnSpc>
              <a:spcPts val="3000"/>
            </a:lnSpc>
          </a:pPr>
          <a:endParaRPr lang="es-ES"/>
        </a:p>
      </dgm:t>
    </dgm:pt>
    <dgm:pt modelId="{321883E0-A960-4BB4-80E6-D1E5B27FDA51}">
      <dgm:prSet phldrT="[Texto]" custT="1"/>
      <dgm:spPr/>
      <dgm:t>
        <a:bodyPr/>
        <a:lstStyle/>
        <a:p>
          <a:pPr>
            <a:lnSpc>
              <a:spcPts val="3000"/>
            </a:lnSpc>
          </a:pPr>
          <a:r>
            <a:rPr lang="es-ES" sz="2000" dirty="0">
              <a:latin typeface="Myanmar Text" panose="020B0502040204020203" pitchFamily="34" charset="0"/>
              <a:cs typeface="Myanmar Text" panose="020B0502040204020203" pitchFamily="34" charset="0"/>
            </a:rPr>
            <a:t>Arraigo Social Urbano: moneda feria, huertos urbanos, ferias temáticas.</a:t>
          </a:r>
        </a:p>
      </dgm:t>
    </dgm:pt>
    <dgm:pt modelId="{5D4BC016-C0B5-4E53-95EA-9C4228563AFA}" type="parTrans" cxnId="{39A4379A-B670-4051-8CD6-E005E20DBE2B}">
      <dgm:prSet/>
      <dgm:spPr/>
      <dgm:t>
        <a:bodyPr/>
        <a:lstStyle/>
        <a:p>
          <a:pPr>
            <a:lnSpc>
              <a:spcPts val="3000"/>
            </a:lnSpc>
          </a:pPr>
          <a:endParaRPr lang="es-ES"/>
        </a:p>
      </dgm:t>
    </dgm:pt>
    <dgm:pt modelId="{21E57A98-CD6E-4377-9B0C-4B8583323937}" type="sibTrans" cxnId="{39A4379A-B670-4051-8CD6-E005E20DBE2B}">
      <dgm:prSet/>
      <dgm:spPr/>
      <dgm:t>
        <a:bodyPr/>
        <a:lstStyle/>
        <a:p>
          <a:pPr>
            <a:lnSpc>
              <a:spcPts val="3000"/>
            </a:lnSpc>
          </a:pPr>
          <a:endParaRPr lang="es-ES"/>
        </a:p>
      </dgm:t>
    </dgm:pt>
    <dgm:pt modelId="{B7F61D40-993E-4C10-9BF9-8770EAB9E400}" type="pres">
      <dgm:prSet presAssocID="{9B135D46-032E-4B9C-B636-53E726F2775E}" presName="Name0" presStyleCnt="0">
        <dgm:presLayoutVars>
          <dgm:dir/>
          <dgm:animLvl val="lvl"/>
          <dgm:resizeHandles val="exact"/>
        </dgm:presLayoutVars>
      </dgm:prSet>
      <dgm:spPr/>
    </dgm:pt>
    <dgm:pt modelId="{4FE3A334-8B3E-4A0A-A20E-CE30305B0F75}" type="pres">
      <dgm:prSet presAssocID="{E0746F54-0307-44BD-85E0-ADB3F1693099}" presName="composite" presStyleCnt="0"/>
      <dgm:spPr/>
    </dgm:pt>
    <dgm:pt modelId="{2DB5E852-D22E-43B0-A39B-04388AFF97F3}" type="pres">
      <dgm:prSet presAssocID="{E0746F54-0307-44BD-85E0-ADB3F1693099}" presName="parTx" presStyleLbl="alignNode1" presStyleIdx="0" presStyleCnt="3" custScaleY="144178" custLinFactY="-115617" custLinFactNeighborY="-200000">
        <dgm:presLayoutVars>
          <dgm:chMax val="0"/>
          <dgm:chPref val="0"/>
          <dgm:bulletEnabled val="1"/>
        </dgm:presLayoutVars>
      </dgm:prSet>
      <dgm:spPr/>
    </dgm:pt>
    <dgm:pt modelId="{920DAD2E-A173-42AF-BB24-30A38005BE1F}" type="pres">
      <dgm:prSet presAssocID="{E0746F54-0307-44BD-85E0-ADB3F1693099}" presName="desTx" presStyleLbl="alignAccFollowNode1" presStyleIdx="0" presStyleCnt="3" custLinFactNeighborY="-15065">
        <dgm:presLayoutVars>
          <dgm:bulletEnabled val="1"/>
        </dgm:presLayoutVars>
      </dgm:prSet>
      <dgm:spPr/>
    </dgm:pt>
    <dgm:pt modelId="{E7EBF1B7-A2BE-459D-9642-05C678A14A82}" type="pres">
      <dgm:prSet presAssocID="{73CD20BB-F9C0-4DAC-9D28-EFE23BBDAFBA}" presName="space" presStyleCnt="0"/>
      <dgm:spPr/>
    </dgm:pt>
    <dgm:pt modelId="{2097CF5F-E0EF-4201-99F3-CAB68AFE3055}" type="pres">
      <dgm:prSet presAssocID="{5BEB0705-24E8-4D0B-A49F-2A55FC41E98A}" presName="composite" presStyleCnt="0"/>
      <dgm:spPr/>
    </dgm:pt>
    <dgm:pt modelId="{25FE5A8C-08DA-4F9E-B545-B38AFA0D941C}" type="pres">
      <dgm:prSet presAssocID="{5BEB0705-24E8-4D0B-A49F-2A55FC41E98A}" presName="parTx" presStyleLbl="alignNode1" presStyleIdx="1" presStyleCnt="3" custScaleY="144178" custLinFactNeighborY="-87742">
        <dgm:presLayoutVars>
          <dgm:chMax val="0"/>
          <dgm:chPref val="0"/>
          <dgm:bulletEnabled val="1"/>
        </dgm:presLayoutVars>
      </dgm:prSet>
      <dgm:spPr/>
    </dgm:pt>
    <dgm:pt modelId="{09D9CF2E-8595-4501-9887-8F22FD7AAF84}" type="pres">
      <dgm:prSet presAssocID="{5BEB0705-24E8-4D0B-A49F-2A55FC41E98A}" presName="desTx" presStyleLbl="alignAccFollowNode1" presStyleIdx="1" presStyleCnt="3" custLinFactNeighborY="-15065">
        <dgm:presLayoutVars>
          <dgm:bulletEnabled val="1"/>
        </dgm:presLayoutVars>
      </dgm:prSet>
      <dgm:spPr/>
    </dgm:pt>
    <dgm:pt modelId="{B6EAAA26-2B5B-4C99-BDDA-E94CBEB61B00}" type="pres">
      <dgm:prSet presAssocID="{A6B40A84-959E-4F7C-AFA3-5E2D8A967268}" presName="space" presStyleCnt="0"/>
      <dgm:spPr/>
    </dgm:pt>
    <dgm:pt modelId="{5BEDC3B2-8C89-4509-8754-B7E66FAD3FB0}" type="pres">
      <dgm:prSet presAssocID="{40283436-7B95-48F9-9AFC-6E72A3D1E5DE}" presName="composite" presStyleCnt="0"/>
      <dgm:spPr/>
    </dgm:pt>
    <dgm:pt modelId="{FC489C15-C1F5-4325-8E92-8D24D1044F4A}" type="pres">
      <dgm:prSet presAssocID="{40283436-7B95-48F9-9AFC-6E72A3D1E5DE}" presName="parTx" presStyleLbl="alignNode1" presStyleIdx="2" presStyleCnt="3" custScaleY="144178" custLinFactNeighborY="-87742">
        <dgm:presLayoutVars>
          <dgm:chMax val="0"/>
          <dgm:chPref val="0"/>
          <dgm:bulletEnabled val="1"/>
        </dgm:presLayoutVars>
      </dgm:prSet>
      <dgm:spPr/>
    </dgm:pt>
    <dgm:pt modelId="{2FB7B1D9-D235-4BDA-94C1-5A7AA47347A4}" type="pres">
      <dgm:prSet presAssocID="{40283436-7B95-48F9-9AFC-6E72A3D1E5DE}" presName="desTx" presStyleLbl="alignAccFollowNode1" presStyleIdx="2" presStyleCnt="3" custLinFactNeighborY="-15065">
        <dgm:presLayoutVars>
          <dgm:bulletEnabled val="1"/>
        </dgm:presLayoutVars>
      </dgm:prSet>
      <dgm:spPr/>
    </dgm:pt>
  </dgm:ptLst>
  <dgm:cxnLst>
    <dgm:cxn modelId="{C6C13309-8082-4A86-A566-113CA342F539}" srcId="{40283436-7B95-48F9-9AFC-6E72A3D1E5DE}" destId="{A358886A-5923-45BB-A1CC-B530E763E880}" srcOrd="1" destOrd="0" parTransId="{7A99C6B2-B628-4AA0-89EB-E70345A3357D}" sibTransId="{7AB3CCFD-009A-4D7A-8778-9A3B416027D6}"/>
    <dgm:cxn modelId="{BCCA4A0F-7A6A-442C-B370-B557C8C60F71}" type="presOf" srcId="{5BEB0705-24E8-4D0B-A49F-2A55FC41E98A}" destId="{25FE5A8C-08DA-4F9E-B545-B38AFA0D941C}" srcOrd="0" destOrd="0" presId="urn:microsoft.com/office/officeart/2005/8/layout/hList1"/>
    <dgm:cxn modelId="{C303C010-83D1-4061-8B43-A21E5342C8CA}" srcId="{9B135D46-032E-4B9C-B636-53E726F2775E}" destId="{5BEB0705-24E8-4D0B-A49F-2A55FC41E98A}" srcOrd="1" destOrd="0" parTransId="{1FB3BBDD-3F56-4824-A747-9F8B89CBCFCF}" sibTransId="{A6B40A84-959E-4F7C-AFA3-5E2D8A967268}"/>
    <dgm:cxn modelId="{B600B111-3EC5-406D-956C-8FDA379A4AFE}" srcId="{E0746F54-0307-44BD-85E0-ADB3F1693099}" destId="{8A1F3FFB-1169-4129-B59A-5D7E9C801492}" srcOrd="0" destOrd="0" parTransId="{FA193351-62C7-41FC-9D26-47A422211FB2}" sibTransId="{EA79A74E-8522-4631-AE78-CB810C68425B}"/>
    <dgm:cxn modelId="{70BC221E-263E-4E42-9222-6E127EF37371}" srcId="{9B135D46-032E-4B9C-B636-53E726F2775E}" destId="{40283436-7B95-48F9-9AFC-6E72A3D1E5DE}" srcOrd="2" destOrd="0" parTransId="{8A008EEB-59D0-491E-95A2-0A60B1C5A98F}" sibTransId="{044F6241-C28E-42B2-A3B7-346C11ABF4F4}"/>
    <dgm:cxn modelId="{80817020-1D63-4185-BE72-F46901E365DA}" type="presOf" srcId="{40283436-7B95-48F9-9AFC-6E72A3D1E5DE}" destId="{FC489C15-C1F5-4325-8E92-8D24D1044F4A}" srcOrd="0" destOrd="0" presId="urn:microsoft.com/office/officeart/2005/8/layout/hList1"/>
    <dgm:cxn modelId="{1F3CBE21-777E-4D9D-80FF-BFEFB3A94FBB}" srcId="{9B135D46-032E-4B9C-B636-53E726F2775E}" destId="{E0746F54-0307-44BD-85E0-ADB3F1693099}" srcOrd="0" destOrd="0" parTransId="{1E885B40-F8FB-4DE5-967C-0DD0ECBE8286}" sibTransId="{73CD20BB-F9C0-4DAC-9D28-EFE23BBDAFBA}"/>
    <dgm:cxn modelId="{35CB4030-0161-4453-A778-0E1628E76DD7}" type="presOf" srcId="{E990C1D4-CE4E-4C8C-98C7-1F3B7B765A62}" destId="{09D9CF2E-8595-4501-9887-8F22FD7AAF84}" srcOrd="0" destOrd="0" presId="urn:microsoft.com/office/officeart/2005/8/layout/hList1"/>
    <dgm:cxn modelId="{EFCDF75D-3CB4-435F-9BA1-6296CA69679F}" type="presOf" srcId="{87AAFF14-99F9-4C86-8A3E-F8D5F9E48090}" destId="{920DAD2E-A173-42AF-BB24-30A38005BE1F}" srcOrd="0" destOrd="1" presId="urn:microsoft.com/office/officeart/2005/8/layout/hList1"/>
    <dgm:cxn modelId="{5D74C849-1D76-40ED-8230-BE1FD43CD227}" type="presOf" srcId="{9B135D46-032E-4B9C-B636-53E726F2775E}" destId="{B7F61D40-993E-4C10-9BF9-8770EAB9E400}" srcOrd="0" destOrd="0" presId="urn:microsoft.com/office/officeart/2005/8/layout/hList1"/>
    <dgm:cxn modelId="{F48BBA52-01DE-4B1F-8544-621C5E34E5EC}" type="presOf" srcId="{E0746F54-0307-44BD-85E0-ADB3F1693099}" destId="{2DB5E852-D22E-43B0-A39B-04388AFF97F3}" srcOrd="0" destOrd="0" presId="urn:microsoft.com/office/officeart/2005/8/layout/hList1"/>
    <dgm:cxn modelId="{C72B4674-63E3-44A3-A571-77A0A2EC3BCF}" srcId="{40283436-7B95-48F9-9AFC-6E72A3D1E5DE}" destId="{FC20BBA4-FF48-4367-9BDC-271E8D4095E9}" srcOrd="2" destOrd="0" parTransId="{AF8460A4-7A3C-4548-B300-A117459C06B5}" sibTransId="{1C979D9A-1002-45E1-A103-4DE8E7879EFF}"/>
    <dgm:cxn modelId="{EE854B7B-35B0-482E-9C5E-3D1BD6E17546}" type="presOf" srcId="{FC20BBA4-FF48-4367-9BDC-271E8D4095E9}" destId="{2FB7B1D9-D235-4BDA-94C1-5A7AA47347A4}" srcOrd="0" destOrd="2" presId="urn:microsoft.com/office/officeart/2005/8/layout/hList1"/>
    <dgm:cxn modelId="{1D85BB7B-950D-4027-875B-3AEA72CD0D6A}" srcId="{E0746F54-0307-44BD-85E0-ADB3F1693099}" destId="{87AAFF14-99F9-4C86-8A3E-F8D5F9E48090}" srcOrd="1" destOrd="0" parTransId="{5F5E4B46-53EC-438C-9FE8-79BB17D68C94}" sibTransId="{42E5B2EB-EB3F-4D0F-89DC-94F062FD65E6}"/>
    <dgm:cxn modelId="{F213C480-FA6B-4469-A82F-A42D38AF1174}" type="presOf" srcId="{8A1F3FFB-1169-4129-B59A-5D7E9C801492}" destId="{920DAD2E-A173-42AF-BB24-30A38005BE1F}" srcOrd="0" destOrd="0" presId="urn:microsoft.com/office/officeart/2005/8/layout/hList1"/>
    <dgm:cxn modelId="{39A4379A-B670-4051-8CD6-E005E20DBE2B}" srcId="{40283436-7B95-48F9-9AFC-6E72A3D1E5DE}" destId="{321883E0-A960-4BB4-80E6-D1E5B27FDA51}" srcOrd="3" destOrd="0" parTransId="{5D4BC016-C0B5-4E53-95EA-9C4228563AFA}" sibTransId="{21E57A98-CD6E-4377-9B0C-4B8583323937}"/>
    <dgm:cxn modelId="{B177B6A9-07A4-45FC-84AC-15F0445D9385}" type="presOf" srcId="{321883E0-A960-4BB4-80E6-D1E5B27FDA51}" destId="{2FB7B1D9-D235-4BDA-94C1-5A7AA47347A4}" srcOrd="0" destOrd="3" presId="urn:microsoft.com/office/officeart/2005/8/layout/hList1"/>
    <dgm:cxn modelId="{F8B61DBD-DC9A-4CA3-ABAD-AD9E4C7ACE18}" type="presOf" srcId="{72050917-5137-4CAD-B8BE-8932D0B62749}" destId="{2FB7B1D9-D235-4BDA-94C1-5A7AA47347A4}" srcOrd="0" destOrd="0" presId="urn:microsoft.com/office/officeart/2005/8/layout/hList1"/>
    <dgm:cxn modelId="{3E60FDC0-A043-4D03-BFE0-74A3C58C4EE2}" type="presOf" srcId="{A358886A-5923-45BB-A1CC-B530E763E880}" destId="{2FB7B1D9-D235-4BDA-94C1-5A7AA47347A4}" srcOrd="0" destOrd="1" presId="urn:microsoft.com/office/officeart/2005/8/layout/hList1"/>
    <dgm:cxn modelId="{5CD0B8E1-8C9A-4980-B31C-704C11EE21D7}" srcId="{40283436-7B95-48F9-9AFC-6E72A3D1E5DE}" destId="{72050917-5137-4CAD-B8BE-8932D0B62749}" srcOrd="0" destOrd="0" parTransId="{4463CA19-69B5-4E1B-A25D-E2F73D41EF01}" sibTransId="{A76911CB-FE1F-4CC7-9BEA-3EA94F7DD871}"/>
    <dgm:cxn modelId="{845336E8-DC22-4653-82E1-BB983B64624A}" srcId="{5BEB0705-24E8-4D0B-A49F-2A55FC41E98A}" destId="{E990C1D4-CE4E-4C8C-98C7-1F3B7B765A62}" srcOrd="0" destOrd="0" parTransId="{0B6086EA-3E4F-43D3-9158-C86C1210B838}" sibTransId="{63530CF7-8ACF-4011-AAB8-C82F51279BCA}"/>
    <dgm:cxn modelId="{07CF6EB2-776A-4955-A579-92646C1BBF2B}" type="presParOf" srcId="{B7F61D40-993E-4C10-9BF9-8770EAB9E400}" destId="{4FE3A334-8B3E-4A0A-A20E-CE30305B0F75}" srcOrd="0" destOrd="0" presId="urn:microsoft.com/office/officeart/2005/8/layout/hList1"/>
    <dgm:cxn modelId="{D0515DC0-320F-46D9-8789-1A33FDDCC38C}" type="presParOf" srcId="{4FE3A334-8B3E-4A0A-A20E-CE30305B0F75}" destId="{2DB5E852-D22E-43B0-A39B-04388AFF97F3}" srcOrd="0" destOrd="0" presId="urn:microsoft.com/office/officeart/2005/8/layout/hList1"/>
    <dgm:cxn modelId="{21CAFE8A-C639-4F83-A693-05B03849032F}" type="presParOf" srcId="{4FE3A334-8B3E-4A0A-A20E-CE30305B0F75}" destId="{920DAD2E-A173-42AF-BB24-30A38005BE1F}" srcOrd="1" destOrd="0" presId="urn:microsoft.com/office/officeart/2005/8/layout/hList1"/>
    <dgm:cxn modelId="{3C37A2F7-2D4A-433D-9D2E-9E02BCDB60C6}" type="presParOf" srcId="{B7F61D40-993E-4C10-9BF9-8770EAB9E400}" destId="{E7EBF1B7-A2BE-459D-9642-05C678A14A82}" srcOrd="1" destOrd="0" presId="urn:microsoft.com/office/officeart/2005/8/layout/hList1"/>
    <dgm:cxn modelId="{0F49C264-80DD-4E33-B32C-E5370A2D1A71}" type="presParOf" srcId="{B7F61D40-993E-4C10-9BF9-8770EAB9E400}" destId="{2097CF5F-E0EF-4201-99F3-CAB68AFE3055}" srcOrd="2" destOrd="0" presId="urn:microsoft.com/office/officeart/2005/8/layout/hList1"/>
    <dgm:cxn modelId="{A34956FA-6D06-4836-ABC4-1E52326A567C}" type="presParOf" srcId="{2097CF5F-E0EF-4201-99F3-CAB68AFE3055}" destId="{25FE5A8C-08DA-4F9E-B545-B38AFA0D941C}" srcOrd="0" destOrd="0" presId="urn:microsoft.com/office/officeart/2005/8/layout/hList1"/>
    <dgm:cxn modelId="{DFC3AD48-2811-42C6-A69F-9826ED6EF633}" type="presParOf" srcId="{2097CF5F-E0EF-4201-99F3-CAB68AFE3055}" destId="{09D9CF2E-8595-4501-9887-8F22FD7AAF84}" srcOrd="1" destOrd="0" presId="urn:microsoft.com/office/officeart/2005/8/layout/hList1"/>
    <dgm:cxn modelId="{80501515-216E-44E7-94E6-BCCEC7191EDF}" type="presParOf" srcId="{B7F61D40-993E-4C10-9BF9-8770EAB9E400}" destId="{B6EAAA26-2B5B-4C99-BDDA-E94CBEB61B00}" srcOrd="3" destOrd="0" presId="urn:microsoft.com/office/officeart/2005/8/layout/hList1"/>
    <dgm:cxn modelId="{13ACA734-DE1C-4BE9-8AE7-662E5CC26BA6}" type="presParOf" srcId="{B7F61D40-993E-4C10-9BF9-8770EAB9E400}" destId="{5BEDC3B2-8C89-4509-8754-B7E66FAD3FB0}" srcOrd="4" destOrd="0" presId="urn:microsoft.com/office/officeart/2005/8/layout/hList1"/>
    <dgm:cxn modelId="{727D51B9-82A1-4516-8D94-9AE4D9A513C8}" type="presParOf" srcId="{5BEDC3B2-8C89-4509-8754-B7E66FAD3FB0}" destId="{FC489C15-C1F5-4325-8E92-8D24D1044F4A}" srcOrd="0" destOrd="0" presId="urn:microsoft.com/office/officeart/2005/8/layout/hList1"/>
    <dgm:cxn modelId="{9E247B79-C06F-4FA4-B130-328D7C6AD698}" type="presParOf" srcId="{5BEDC3B2-8C89-4509-8754-B7E66FAD3FB0}" destId="{2FB7B1D9-D235-4BDA-94C1-5A7AA47347A4}"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143921-A7BB-40A3-9BF4-C7E950F40E33}">
      <dsp:nvSpPr>
        <dsp:cNvPr id="0" name=""/>
        <dsp:cNvSpPr/>
      </dsp:nvSpPr>
      <dsp:spPr>
        <a:xfrm>
          <a:off x="2141312" y="644034"/>
          <a:ext cx="4244054" cy="4244054"/>
        </a:xfrm>
        <a:prstGeom prst="blockArc">
          <a:avLst>
            <a:gd name="adj1" fmla="val 10811588"/>
            <a:gd name="adj2" fmla="val 16656899"/>
            <a:gd name="adj3" fmla="val 4641"/>
          </a:avLst>
        </a:prstGeom>
        <a:gradFill rotWithShape="0">
          <a:gsLst>
            <a:gs pos="0">
              <a:schemeClr val="accent2">
                <a:hueOff val="-1455363"/>
                <a:satOff val="-83928"/>
                <a:lumOff val="8628"/>
                <a:alphaOff val="0"/>
                <a:lumMod val="110000"/>
                <a:satMod val="105000"/>
                <a:tint val="67000"/>
              </a:schemeClr>
            </a:gs>
            <a:gs pos="50000">
              <a:schemeClr val="accent2">
                <a:hueOff val="-1455363"/>
                <a:satOff val="-83928"/>
                <a:lumOff val="8628"/>
                <a:alphaOff val="0"/>
                <a:lumMod val="105000"/>
                <a:satMod val="103000"/>
                <a:tint val="73000"/>
              </a:schemeClr>
            </a:gs>
            <a:gs pos="100000">
              <a:schemeClr val="accent2">
                <a:hueOff val="-1455363"/>
                <a:satOff val="-83928"/>
                <a:lumOff val="8628"/>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7B31ADD4-1B36-4637-B4E6-E25BC48646C9}">
      <dsp:nvSpPr>
        <dsp:cNvPr id="0" name=""/>
        <dsp:cNvSpPr/>
      </dsp:nvSpPr>
      <dsp:spPr>
        <a:xfrm>
          <a:off x="2141243" y="655337"/>
          <a:ext cx="4244054" cy="4244054"/>
        </a:xfrm>
        <a:prstGeom prst="blockArc">
          <a:avLst>
            <a:gd name="adj1" fmla="val 4942985"/>
            <a:gd name="adj2" fmla="val 10830333"/>
            <a:gd name="adj3" fmla="val 4641"/>
          </a:avLst>
        </a:prstGeom>
        <a:gradFill rotWithShape="0">
          <a:gsLst>
            <a:gs pos="0">
              <a:schemeClr val="accent2">
                <a:hueOff val="-970242"/>
                <a:satOff val="-55952"/>
                <a:lumOff val="5752"/>
                <a:alphaOff val="0"/>
                <a:lumMod val="110000"/>
                <a:satMod val="105000"/>
                <a:tint val="67000"/>
              </a:schemeClr>
            </a:gs>
            <a:gs pos="50000">
              <a:schemeClr val="accent2">
                <a:hueOff val="-970242"/>
                <a:satOff val="-55952"/>
                <a:lumOff val="5752"/>
                <a:alphaOff val="0"/>
                <a:lumMod val="105000"/>
                <a:satMod val="103000"/>
                <a:tint val="73000"/>
              </a:schemeClr>
            </a:gs>
            <a:gs pos="100000">
              <a:schemeClr val="accent2">
                <a:hueOff val="-970242"/>
                <a:satOff val="-55952"/>
                <a:lumOff val="5752"/>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0052D836-4AB0-4787-BD38-68E0E2D534FC}">
      <dsp:nvSpPr>
        <dsp:cNvPr id="0" name=""/>
        <dsp:cNvSpPr/>
      </dsp:nvSpPr>
      <dsp:spPr>
        <a:xfrm>
          <a:off x="2629016" y="648023"/>
          <a:ext cx="4244054" cy="4244054"/>
        </a:xfrm>
        <a:prstGeom prst="blockArc">
          <a:avLst>
            <a:gd name="adj1" fmla="val 21557798"/>
            <a:gd name="adj2" fmla="val 5753933"/>
            <a:gd name="adj3" fmla="val 4641"/>
          </a:avLst>
        </a:prstGeom>
        <a:gradFill rotWithShape="0">
          <a:gsLst>
            <a:gs pos="0">
              <a:schemeClr val="accent2">
                <a:hueOff val="-485121"/>
                <a:satOff val="-27976"/>
                <a:lumOff val="2876"/>
                <a:alphaOff val="0"/>
                <a:lumMod val="110000"/>
                <a:satMod val="105000"/>
                <a:tint val="67000"/>
              </a:schemeClr>
            </a:gs>
            <a:gs pos="50000">
              <a:schemeClr val="accent2">
                <a:hueOff val="-485121"/>
                <a:satOff val="-27976"/>
                <a:lumOff val="2876"/>
                <a:alphaOff val="0"/>
                <a:lumMod val="105000"/>
                <a:satMod val="103000"/>
                <a:tint val="73000"/>
              </a:schemeClr>
            </a:gs>
            <a:gs pos="100000">
              <a:schemeClr val="accent2">
                <a:hueOff val="-485121"/>
                <a:satOff val="-27976"/>
                <a:lumOff val="2876"/>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4689F2EB-BE6A-4C20-AC2E-854587446AA0}">
      <dsp:nvSpPr>
        <dsp:cNvPr id="0" name=""/>
        <dsp:cNvSpPr/>
      </dsp:nvSpPr>
      <dsp:spPr>
        <a:xfrm>
          <a:off x="2629060" y="651334"/>
          <a:ext cx="4244054" cy="4244054"/>
        </a:xfrm>
        <a:prstGeom prst="blockArc">
          <a:avLst>
            <a:gd name="adj1" fmla="val 15845994"/>
            <a:gd name="adj2" fmla="val 21552306"/>
            <a:gd name="adj3" fmla="val 4641"/>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sp>
    <dsp:sp modelId="{0C5FE26A-5DCE-4B9F-BD72-2F394A6C4937}">
      <dsp:nvSpPr>
        <dsp:cNvPr id="0" name=""/>
        <dsp:cNvSpPr/>
      </dsp:nvSpPr>
      <dsp:spPr>
        <a:xfrm>
          <a:off x="3288671" y="1560481"/>
          <a:ext cx="2498691" cy="2397186"/>
        </a:xfrm>
        <a:prstGeom prst="ellips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s-ES" sz="1600" b="1" kern="1200" dirty="0"/>
            <a:t>1 Organización de consumidores</a:t>
          </a:r>
        </a:p>
        <a:p>
          <a:pPr marL="0" lvl="0" indent="0" algn="ctr" defTabSz="711200">
            <a:lnSpc>
              <a:spcPct val="90000"/>
            </a:lnSpc>
            <a:spcBef>
              <a:spcPct val="0"/>
            </a:spcBef>
            <a:spcAft>
              <a:spcPct val="35000"/>
            </a:spcAft>
            <a:buNone/>
          </a:pPr>
          <a:r>
            <a:rPr lang="es-ES" sz="1600" b="1" kern="1200" dirty="0"/>
            <a:t>5 Organizaciones de productores</a:t>
          </a:r>
        </a:p>
        <a:p>
          <a:pPr marL="0" lvl="0" indent="0" algn="ctr" defTabSz="711200">
            <a:lnSpc>
              <a:spcPct val="90000"/>
            </a:lnSpc>
            <a:spcBef>
              <a:spcPct val="0"/>
            </a:spcBef>
            <a:spcAft>
              <a:spcPct val="35000"/>
            </a:spcAft>
            <a:buNone/>
          </a:pPr>
          <a:r>
            <a:rPr lang="es-ES" sz="1600" b="1" kern="1200" dirty="0"/>
            <a:t>10 emprendimientos campesinos y familiares</a:t>
          </a:r>
        </a:p>
      </dsp:txBody>
      <dsp:txXfrm>
        <a:off x="3654596" y="1911541"/>
        <a:ext cx="1766841" cy="1695066"/>
      </dsp:txXfrm>
    </dsp:sp>
    <dsp:sp modelId="{3CF9A6C6-A80A-4435-B45E-7BC759AF64E3}">
      <dsp:nvSpPr>
        <dsp:cNvPr id="0" name=""/>
        <dsp:cNvSpPr/>
      </dsp:nvSpPr>
      <dsp:spPr>
        <a:xfrm>
          <a:off x="3576569" y="27692"/>
          <a:ext cx="1922893" cy="1367721"/>
        </a:xfrm>
        <a:prstGeom prst="ellipse">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ES" sz="1400" b="1" kern="1200" dirty="0"/>
            <a:t>MERCADO AGROECOLÓGICO (FERIAS) MADRE TIERRA</a:t>
          </a:r>
        </a:p>
      </dsp:txBody>
      <dsp:txXfrm>
        <a:off x="3858170" y="227990"/>
        <a:ext cx="1359691" cy="967125"/>
      </dsp:txXfrm>
    </dsp:sp>
    <dsp:sp modelId="{EED66F1E-5550-424D-994E-CCA58FF68C2B}">
      <dsp:nvSpPr>
        <dsp:cNvPr id="0" name=""/>
        <dsp:cNvSpPr/>
      </dsp:nvSpPr>
      <dsp:spPr>
        <a:xfrm>
          <a:off x="5974301" y="2060744"/>
          <a:ext cx="1698751" cy="1367721"/>
        </a:xfrm>
        <a:prstGeom prst="ellipse">
          <a:avLst/>
        </a:prstGeom>
        <a:gradFill rotWithShape="0">
          <a:gsLst>
            <a:gs pos="0">
              <a:schemeClr val="accent2">
                <a:hueOff val="-485121"/>
                <a:satOff val="-27976"/>
                <a:lumOff val="2876"/>
                <a:alphaOff val="0"/>
                <a:lumMod val="110000"/>
                <a:satMod val="105000"/>
                <a:tint val="67000"/>
              </a:schemeClr>
            </a:gs>
            <a:gs pos="50000">
              <a:schemeClr val="accent2">
                <a:hueOff val="-485121"/>
                <a:satOff val="-27976"/>
                <a:lumOff val="2876"/>
                <a:alphaOff val="0"/>
                <a:lumMod val="105000"/>
                <a:satMod val="103000"/>
                <a:tint val="73000"/>
              </a:schemeClr>
            </a:gs>
            <a:gs pos="100000">
              <a:schemeClr val="accent2">
                <a:hueOff val="-485121"/>
                <a:satOff val="-27976"/>
                <a:lumOff val="2876"/>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ES" sz="1400" b="1" kern="1200" dirty="0"/>
            <a:t>RED DE BIO-TIENDAS</a:t>
          </a:r>
        </a:p>
        <a:p>
          <a:pPr marL="0" lvl="0" indent="0" algn="ctr" defTabSz="622300">
            <a:lnSpc>
              <a:spcPct val="90000"/>
            </a:lnSpc>
            <a:spcBef>
              <a:spcPct val="0"/>
            </a:spcBef>
            <a:spcAft>
              <a:spcPct val="35000"/>
            </a:spcAft>
            <a:buNone/>
          </a:pPr>
          <a:r>
            <a:rPr lang="es-ES" sz="1400" b="1" kern="1200" dirty="0"/>
            <a:t>FRANQUICIA SOCIAL</a:t>
          </a:r>
        </a:p>
      </dsp:txBody>
      <dsp:txXfrm>
        <a:off x="6223077" y="2261042"/>
        <a:ext cx="1201199" cy="967125"/>
      </dsp:txXfrm>
    </dsp:sp>
    <dsp:sp modelId="{F34E8D5D-F38F-4517-835C-B8A62E08FE63}">
      <dsp:nvSpPr>
        <dsp:cNvPr id="0" name=""/>
        <dsp:cNvSpPr/>
      </dsp:nvSpPr>
      <dsp:spPr>
        <a:xfrm>
          <a:off x="3548360" y="4148003"/>
          <a:ext cx="1979312" cy="1367721"/>
        </a:xfrm>
        <a:prstGeom prst="ellipse">
          <a:avLst/>
        </a:prstGeom>
        <a:gradFill rotWithShape="0">
          <a:gsLst>
            <a:gs pos="0">
              <a:schemeClr val="accent2">
                <a:hueOff val="-970242"/>
                <a:satOff val="-55952"/>
                <a:lumOff val="5752"/>
                <a:alphaOff val="0"/>
                <a:lumMod val="110000"/>
                <a:satMod val="105000"/>
                <a:tint val="67000"/>
              </a:schemeClr>
            </a:gs>
            <a:gs pos="50000">
              <a:schemeClr val="accent2">
                <a:hueOff val="-970242"/>
                <a:satOff val="-55952"/>
                <a:lumOff val="5752"/>
                <a:alphaOff val="0"/>
                <a:lumMod val="105000"/>
                <a:satMod val="103000"/>
                <a:tint val="73000"/>
              </a:schemeClr>
            </a:gs>
            <a:gs pos="100000">
              <a:schemeClr val="accent2">
                <a:hueOff val="-970242"/>
                <a:satOff val="-55952"/>
                <a:lumOff val="5752"/>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ES" sz="1400" b="1" kern="1200" dirty="0"/>
            <a:t>BIO-TIENDA ON LINE, PÁGINA WEB</a:t>
          </a:r>
        </a:p>
      </dsp:txBody>
      <dsp:txXfrm>
        <a:off x="3838224" y="4348301"/>
        <a:ext cx="1399584" cy="967125"/>
      </dsp:txXfrm>
    </dsp:sp>
    <dsp:sp modelId="{282B32A2-B299-40A1-B987-045624A06964}">
      <dsp:nvSpPr>
        <dsp:cNvPr id="0" name=""/>
        <dsp:cNvSpPr/>
      </dsp:nvSpPr>
      <dsp:spPr>
        <a:xfrm>
          <a:off x="1298027" y="2075214"/>
          <a:ext cx="1785068" cy="1367721"/>
        </a:xfrm>
        <a:prstGeom prst="ellipse">
          <a:avLst/>
        </a:prstGeom>
        <a:gradFill rotWithShape="0">
          <a:gsLst>
            <a:gs pos="0">
              <a:schemeClr val="accent2">
                <a:hueOff val="-1455363"/>
                <a:satOff val="-83928"/>
                <a:lumOff val="8628"/>
                <a:alphaOff val="0"/>
                <a:lumMod val="110000"/>
                <a:satMod val="105000"/>
                <a:tint val="67000"/>
              </a:schemeClr>
            </a:gs>
            <a:gs pos="50000">
              <a:schemeClr val="accent2">
                <a:hueOff val="-1455363"/>
                <a:satOff val="-83928"/>
                <a:lumOff val="8628"/>
                <a:alphaOff val="0"/>
                <a:lumMod val="105000"/>
                <a:satMod val="103000"/>
                <a:tint val="73000"/>
              </a:schemeClr>
            </a:gs>
            <a:gs pos="100000">
              <a:schemeClr val="accent2">
                <a:hueOff val="-1455363"/>
                <a:satOff val="-83928"/>
                <a:lumOff val="862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ES" sz="1400" b="1" kern="1200" dirty="0"/>
            <a:t>ECO-UNGÜI</a:t>
          </a:r>
        </a:p>
        <a:p>
          <a:pPr marL="0" lvl="0" indent="0" algn="ctr" defTabSz="622300">
            <a:lnSpc>
              <a:spcPct val="90000"/>
            </a:lnSpc>
            <a:spcBef>
              <a:spcPct val="0"/>
            </a:spcBef>
            <a:spcAft>
              <a:spcPct val="35000"/>
            </a:spcAft>
            <a:buNone/>
          </a:pPr>
          <a:r>
            <a:rPr lang="es-ES" sz="1400" b="1" kern="1200" dirty="0"/>
            <a:t>TRUEQUE Y MONEDA FERIA</a:t>
          </a:r>
        </a:p>
      </dsp:txBody>
      <dsp:txXfrm>
        <a:off x="1559444" y="2275512"/>
        <a:ext cx="1262234" cy="9671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1A9354-919D-4CCE-9AA6-1BD7EA17696A}">
      <dsp:nvSpPr>
        <dsp:cNvPr id="0" name=""/>
        <dsp:cNvSpPr/>
      </dsp:nvSpPr>
      <dsp:spPr>
        <a:xfrm>
          <a:off x="1354666" y="0"/>
          <a:ext cx="5418667" cy="5418667"/>
        </a:xfrm>
        <a:prstGeom prst="quadArrow">
          <a:avLst>
            <a:gd name="adj1" fmla="val 2000"/>
            <a:gd name="adj2" fmla="val 4000"/>
            <a:gd name="adj3" fmla="val 5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 modelId="{012F9819-5497-4A21-B797-3FB0FE84879A}">
      <dsp:nvSpPr>
        <dsp:cNvPr id="0" name=""/>
        <dsp:cNvSpPr/>
      </dsp:nvSpPr>
      <dsp:spPr>
        <a:xfrm>
          <a:off x="1706879" y="352213"/>
          <a:ext cx="2167466" cy="2167466"/>
        </a:xfrm>
        <a:prstGeom prst="roundRect">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t>INVESTIGACIÓN</a:t>
          </a:r>
          <a:endParaRPr lang="es-EC" sz="2000" b="1" kern="1200" dirty="0"/>
        </a:p>
      </dsp:txBody>
      <dsp:txXfrm>
        <a:off x="1812686" y="458020"/>
        <a:ext cx="1955852" cy="1955852"/>
      </dsp:txXfrm>
    </dsp:sp>
    <dsp:sp modelId="{3E920FC1-6B90-4B9E-A8E5-D4FB6C33FB8C}">
      <dsp:nvSpPr>
        <dsp:cNvPr id="0" name=""/>
        <dsp:cNvSpPr/>
      </dsp:nvSpPr>
      <dsp:spPr>
        <a:xfrm>
          <a:off x="4253653" y="352213"/>
          <a:ext cx="2167466" cy="2167466"/>
        </a:xfrm>
        <a:prstGeom prst="roundRect">
          <a:avLst/>
        </a:prstGeom>
        <a:gradFill rotWithShape="0">
          <a:gsLst>
            <a:gs pos="0">
              <a:schemeClr val="accent4">
                <a:hueOff val="3266964"/>
                <a:satOff val="-13592"/>
                <a:lumOff val="3203"/>
                <a:alphaOff val="0"/>
                <a:lumMod val="110000"/>
                <a:satMod val="105000"/>
                <a:tint val="67000"/>
              </a:schemeClr>
            </a:gs>
            <a:gs pos="50000">
              <a:schemeClr val="accent4">
                <a:hueOff val="3266964"/>
                <a:satOff val="-13592"/>
                <a:lumOff val="3203"/>
                <a:alphaOff val="0"/>
                <a:lumMod val="105000"/>
                <a:satMod val="103000"/>
                <a:tint val="73000"/>
              </a:schemeClr>
            </a:gs>
            <a:gs pos="100000">
              <a:schemeClr val="accent4">
                <a:hueOff val="3266964"/>
                <a:satOff val="-13592"/>
                <a:lumOff val="3203"/>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t>FORMACIÓN</a:t>
          </a:r>
          <a:endParaRPr lang="es-EC" sz="2000" b="1" kern="1200" dirty="0"/>
        </a:p>
      </dsp:txBody>
      <dsp:txXfrm>
        <a:off x="4359460" y="458020"/>
        <a:ext cx="1955852" cy="1955852"/>
      </dsp:txXfrm>
    </dsp:sp>
    <dsp:sp modelId="{B1071025-1E5D-474D-9A1A-BBE16D7F0DEF}">
      <dsp:nvSpPr>
        <dsp:cNvPr id="0" name=""/>
        <dsp:cNvSpPr/>
      </dsp:nvSpPr>
      <dsp:spPr>
        <a:xfrm>
          <a:off x="1706879" y="2898986"/>
          <a:ext cx="2167466" cy="2167466"/>
        </a:xfrm>
        <a:prstGeom prst="roundRect">
          <a:avLst/>
        </a:prstGeom>
        <a:gradFill rotWithShape="0">
          <a:gsLst>
            <a:gs pos="0">
              <a:schemeClr val="accent4">
                <a:hueOff val="6533927"/>
                <a:satOff val="-27185"/>
                <a:lumOff val="6405"/>
                <a:alphaOff val="0"/>
                <a:lumMod val="110000"/>
                <a:satMod val="105000"/>
                <a:tint val="67000"/>
              </a:schemeClr>
            </a:gs>
            <a:gs pos="50000">
              <a:schemeClr val="accent4">
                <a:hueOff val="6533927"/>
                <a:satOff val="-27185"/>
                <a:lumOff val="6405"/>
                <a:alphaOff val="0"/>
                <a:lumMod val="105000"/>
                <a:satMod val="103000"/>
                <a:tint val="73000"/>
              </a:schemeClr>
            </a:gs>
            <a:gs pos="100000">
              <a:schemeClr val="accent4">
                <a:hueOff val="6533927"/>
                <a:satOff val="-27185"/>
                <a:lumOff val="6405"/>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t>ACCIÓN PARTICIPATIVA</a:t>
          </a:r>
          <a:endParaRPr lang="es-EC" sz="2000" b="1" kern="1200" dirty="0"/>
        </a:p>
      </dsp:txBody>
      <dsp:txXfrm>
        <a:off x="1812686" y="3004793"/>
        <a:ext cx="1955852" cy="1955852"/>
      </dsp:txXfrm>
    </dsp:sp>
    <dsp:sp modelId="{FCAA11F3-618A-4678-B8CF-1036DE7A567A}">
      <dsp:nvSpPr>
        <dsp:cNvPr id="0" name=""/>
        <dsp:cNvSpPr/>
      </dsp:nvSpPr>
      <dsp:spPr>
        <a:xfrm>
          <a:off x="4253653" y="2898986"/>
          <a:ext cx="2167466" cy="2167466"/>
        </a:xfrm>
        <a:prstGeom prst="roundRect">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t>POLÍTICAS PÚBLICAS</a:t>
          </a:r>
          <a:endParaRPr lang="es-EC" sz="2000" b="1" kern="1200" dirty="0"/>
        </a:p>
      </dsp:txBody>
      <dsp:txXfrm>
        <a:off x="4359460" y="3004793"/>
        <a:ext cx="1955852" cy="195585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B5E852-D22E-43B0-A39B-04388AFF97F3}">
      <dsp:nvSpPr>
        <dsp:cNvPr id="0" name=""/>
        <dsp:cNvSpPr/>
      </dsp:nvSpPr>
      <dsp:spPr>
        <a:xfrm>
          <a:off x="3096" y="0"/>
          <a:ext cx="3019340" cy="1207736"/>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ts val="3000"/>
            </a:lnSpc>
            <a:spcBef>
              <a:spcPct val="0"/>
            </a:spcBef>
            <a:spcAft>
              <a:spcPct val="35000"/>
            </a:spcAft>
            <a:buNone/>
          </a:pPr>
          <a:r>
            <a:rPr lang="es-ES" sz="2000" b="1" kern="1200" cap="small" baseline="0" dirty="0">
              <a:solidFill>
                <a:schemeClr val="tx1"/>
              </a:solidFill>
              <a:latin typeface="Myanmar Text" panose="020B0502040204020203" pitchFamily="34" charset="0"/>
              <a:cs typeface="Myanmar Text" panose="020B0502040204020203" pitchFamily="34" charset="0"/>
            </a:rPr>
            <a:t>Estrategia de Asocio</a:t>
          </a:r>
        </a:p>
      </dsp:txBody>
      <dsp:txXfrm>
        <a:off x="3096" y="0"/>
        <a:ext cx="3019340" cy="1207736"/>
      </dsp:txXfrm>
    </dsp:sp>
    <dsp:sp modelId="{920DAD2E-A173-42AF-BB24-30A38005BE1F}">
      <dsp:nvSpPr>
        <dsp:cNvPr id="0" name=""/>
        <dsp:cNvSpPr/>
      </dsp:nvSpPr>
      <dsp:spPr>
        <a:xfrm>
          <a:off x="3096" y="1190995"/>
          <a:ext cx="3019340" cy="3563768"/>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ts val="3000"/>
            </a:lnSpc>
            <a:spcBef>
              <a:spcPct val="0"/>
            </a:spcBef>
            <a:spcAft>
              <a:spcPct val="15000"/>
            </a:spcAft>
            <a:buChar char="•"/>
          </a:pPr>
          <a:r>
            <a:rPr lang="es-ES" sz="2000" kern="1200" dirty="0">
              <a:latin typeface="Myanmar Text" panose="020B0502040204020203" pitchFamily="34" charset="0"/>
              <a:cs typeface="Myanmar Text" panose="020B0502040204020203" pitchFamily="34" charset="0"/>
            </a:rPr>
            <a:t>Organización de base de productores y consumidores</a:t>
          </a:r>
        </a:p>
        <a:p>
          <a:pPr marL="228600" lvl="1" indent="-228600" algn="l" defTabSz="889000">
            <a:lnSpc>
              <a:spcPts val="3000"/>
            </a:lnSpc>
            <a:spcBef>
              <a:spcPct val="0"/>
            </a:spcBef>
            <a:spcAft>
              <a:spcPct val="15000"/>
            </a:spcAft>
            <a:buChar char="•"/>
          </a:pPr>
          <a:r>
            <a:rPr lang="es-ES" sz="2000" kern="1200" dirty="0">
              <a:latin typeface="Myanmar Text" panose="020B0502040204020203" pitchFamily="34" charset="0"/>
              <a:cs typeface="Myanmar Text" panose="020B0502040204020203" pitchFamily="34" charset="0"/>
            </a:rPr>
            <a:t>Asocio en Red para la Comercialización Asociativa, todos </a:t>
          </a:r>
          <a:r>
            <a:rPr lang="es-ES" sz="2000" kern="1200" dirty="0" err="1">
              <a:latin typeface="Myanmar Text" panose="020B0502040204020203" pitchFamily="34" charset="0"/>
              <a:cs typeface="Myanmar Text" panose="020B0502040204020203" pitchFamily="34" charset="0"/>
            </a:rPr>
            <a:t>co</a:t>
          </a:r>
          <a:r>
            <a:rPr lang="es-ES" sz="2000" kern="1200" dirty="0">
              <a:latin typeface="Myanmar Text" panose="020B0502040204020203" pitchFamily="34" charset="0"/>
              <a:cs typeface="Myanmar Text" panose="020B0502040204020203" pitchFamily="34" charset="0"/>
            </a:rPr>
            <a:t>-productores</a:t>
          </a:r>
        </a:p>
      </dsp:txBody>
      <dsp:txXfrm>
        <a:off x="3096" y="1190995"/>
        <a:ext cx="3019340" cy="3563768"/>
      </dsp:txXfrm>
    </dsp:sp>
    <dsp:sp modelId="{25FE5A8C-08DA-4F9E-B545-B38AFA0D941C}">
      <dsp:nvSpPr>
        <dsp:cNvPr id="0" name=""/>
        <dsp:cNvSpPr/>
      </dsp:nvSpPr>
      <dsp:spPr>
        <a:xfrm>
          <a:off x="3445144" y="0"/>
          <a:ext cx="3019340" cy="1207736"/>
        </a:xfrm>
        <a:prstGeom prst="rect">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ts val="3000"/>
            </a:lnSpc>
            <a:spcBef>
              <a:spcPct val="0"/>
            </a:spcBef>
            <a:spcAft>
              <a:spcPct val="35000"/>
            </a:spcAft>
            <a:buNone/>
          </a:pPr>
          <a:r>
            <a:rPr lang="es-ES" sz="2000" b="1" kern="1200" cap="small" baseline="0" dirty="0">
              <a:solidFill>
                <a:schemeClr val="tx1"/>
              </a:solidFill>
              <a:latin typeface="Myanmar Text" panose="020B0502040204020203" pitchFamily="34" charset="0"/>
              <a:cs typeface="Myanmar Text" panose="020B0502040204020203" pitchFamily="34" charset="0"/>
            </a:rPr>
            <a:t>Enfoque Sistémico</a:t>
          </a:r>
        </a:p>
      </dsp:txBody>
      <dsp:txXfrm>
        <a:off x="3445144" y="0"/>
        <a:ext cx="3019340" cy="1207736"/>
      </dsp:txXfrm>
    </dsp:sp>
    <dsp:sp modelId="{09D9CF2E-8595-4501-9887-8F22FD7AAF84}">
      <dsp:nvSpPr>
        <dsp:cNvPr id="0" name=""/>
        <dsp:cNvSpPr/>
      </dsp:nvSpPr>
      <dsp:spPr>
        <a:xfrm>
          <a:off x="3445144" y="1190995"/>
          <a:ext cx="3019340" cy="3563768"/>
        </a:xfrm>
        <a:prstGeom prst="rect">
          <a:avLst/>
        </a:prstGeom>
        <a:solidFill>
          <a:schemeClr val="accent2">
            <a:tint val="40000"/>
            <a:alpha val="90000"/>
            <a:hueOff val="-424613"/>
            <a:satOff val="-37673"/>
            <a:lumOff val="-385"/>
            <a:alphaOff val="0"/>
          </a:schemeClr>
        </a:solidFill>
        <a:ln w="12700" cap="flat" cmpd="sng" algn="ctr">
          <a:solidFill>
            <a:schemeClr val="accent2">
              <a:tint val="40000"/>
              <a:alpha val="90000"/>
              <a:hueOff val="-424613"/>
              <a:satOff val="-37673"/>
              <a:lumOff val="-38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ts val="3000"/>
            </a:lnSpc>
            <a:spcBef>
              <a:spcPct val="0"/>
            </a:spcBef>
            <a:spcAft>
              <a:spcPct val="15000"/>
            </a:spcAft>
            <a:buChar char="•"/>
          </a:pPr>
          <a:r>
            <a:rPr lang="es-ES" sz="2400" kern="1200" dirty="0">
              <a:latin typeface="Myanmar Text" panose="020B0502040204020203" pitchFamily="34" charset="0"/>
              <a:cs typeface="Myanmar Text" panose="020B0502040204020203" pitchFamily="34" charset="0"/>
            </a:rPr>
            <a:t>Mirada integral de los procesos, mecanismos y acciones que sostienen el Sistema de Distribución</a:t>
          </a:r>
        </a:p>
      </dsp:txBody>
      <dsp:txXfrm>
        <a:off x="3445144" y="1190995"/>
        <a:ext cx="3019340" cy="3563768"/>
      </dsp:txXfrm>
    </dsp:sp>
    <dsp:sp modelId="{FC489C15-C1F5-4325-8E92-8D24D1044F4A}">
      <dsp:nvSpPr>
        <dsp:cNvPr id="0" name=""/>
        <dsp:cNvSpPr/>
      </dsp:nvSpPr>
      <dsp:spPr>
        <a:xfrm>
          <a:off x="6887192" y="0"/>
          <a:ext cx="3019340" cy="1207736"/>
        </a:xfrm>
        <a:prstGeom prst="rect">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ts val="3000"/>
            </a:lnSpc>
            <a:spcBef>
              <a:spcPct val="0"/>
            </a:spcBef>
            <a:spcAft>
              <a:spcPct val="35000"/>
            </a:spcAft>
            <a:buNone/>
          </a:pPr>
          <a:r>
            <a:rPr lang="es-ES" sz="2000" b="1" kern="1200" cap="small" baseline="0" dirty="0">
              <a:solidFill>
                <a:schemeClr val="tx1"/>
              </a:solidFill>
              <a:latin typeface="Myanmar Text" panose="020B0502040204020203" pitchFamily="34" charset="0"/>
              <a:cs typeface="Myanmar Text" panose="020B0502040204020203" pitchFamily="34" charset="0"/>
            </a:rPr>
            <a:t>Construcción de Metodología Gestión</a:t>
          </a:r>
        </a:p>
      </dsp:txBody>
      <dsp:txXfrm>
        <a:off x="6887192" y="0"/>
        <a:ext cx="3019340" cy="1207736"/>
      </dsp:txXfrm>
    </dsp:sp>
    <dsp:sp modelId="{2FB7B1D9-D235-4BDA-94C1-5A7AA47347A4}">
      <dsp:nvSpPr>
        <dsp:cNvPr id="0" name=""/>
        <dsp:cNvSpPr/>
      </dsp:nvSpPr>
      <dsp:spPr>
        <a:xfrm>
          <a:off x="6887192" y="1190995"/>
          <a:ext cx="3019340" cy="3563768"/>
        </a:xfrm>
        <a:prstGeom prst="rect">
          <a:avLst/>
        </a:prstGeom>
        <a:solidFill>
          <a:schemeClr val="accent2">
            <a:tint val="40000"/>
            <a:alpha val="90000"/>
            <a:hueOff val="-849226"/>
            <a:satOff val="-75346"/>
            <a:lumOff val="-769"/>
            <a:alphaOff val="0"/>
          </a:schemeClr>
        </a:solidFill>
        <a:ln w="12700" cap="flat" cmpd="sng" algn="ctr">
          <a:solidFill>
            <a:schemeClr val="accent2">
              <a:tint val="40000"/>
              <a:alpha val="90000"/>
              <a:hueOff val="-849226"/>
              <a:satOff val="-75346"/>
              <a:lumOff val="-7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ts val="3000"/>
            </a:lnSpc>
            <a:spcBef>
              <a:spcPct val="0"/>
            </a:spcBef>
            <a:spcAft>
              <a:spcPct val="15000"/>
            </a:spcAft>
            <a:buChar char="•"/>
          </a:pPr>
          <a:r>
            <a:rPr lang="es-ES" sz="2000" kern="1200" dirty="0">
              <a:latin typeface="Myanmar Text" panose="020B0502040204020203" pitchFamily="34" charset="0"/>
              <a:cs typeface="Myanmar Text" panose="020B0502040204020203" pitchFamily="34" charset="0"/>
            </a:rPr>
            <a:t>Base socio productiva – SPG</a:t>
          </a:r>
        </a:p>
        <a:p>
          <a:pPr marL="228600" lvl="1" indent="-228600" algn="l" defTabSz="889000">
            <a:lnSpc>
              <a:spcPts val="3000"/>
            </a:lnSpc>
            <a:spcBef>
              <a:spcPct val="0"/>
            </a:spcBef>
            <a:spcAft>
              <a:spcPct val="15000"/>
            </a:spcAft>
            <a:buChar char="•"/>
          </a:pPr>
          <a:r>
            <a:rPr lang="es-ES" sz="2000" kern="1200" dirty="0">
              <a:latin typeface="Myanmar Text" panose="020B0502040204020203" pitchFamily="34" charset="0"/>
              <a:cs typeface="Myanmar Text" panose="020B0502040204020203" pitchFamily="34" charset="0"/>
            </a:rPr>
            <a:t>Asamblea Semestral</a:t>
          </a:r>
        </a:p>
        <a:p>
          <a:pPr marL="228600" lvl="1" indent="-228600" algn="l" defTabSz="889000">
            <a:lnSpc>
              <a:spcPts val="3000"/>
            </a:lnSpc>
            <a:spcBef>
              <a:spcPct val="0"/>
            </a:spcBef>
            <a:spcAft>
              <a:spcPct val="15000"/>
            </a:spcAft>
            <a:buChar char="•"/>
          </a:pPr>
          <a:r>
            <a:rPr lang="es-ES" sz="2000" kern="1200" dirty="0">
              <a:latin typeface="Myanmar Text" panose="020B0502040204020203" pitchFamily="34" charset="0"/>
              <a:cs typeface="Myanmar Text" panose="020B0502040204020203" pitchFamily="34" charset="0"/>
            </a:rPr>
            <a:t>Consumo responsable</a:t>
          </a:r>
        </a:p>
        <a:p>
          <a:pPr marL="228600" lvl="1" indent="-228600" algn="l" defTabSz="889000">
            <a:lnSpc>
              <a:spcPts val="3000"/>
            </a:lnSpc>
            <a:spcBef>
              <a:spcPct val="0"/>
            </a:spcBef>
            <a:spcAft>
              <a:spcPct val="15000"/>
            </a:spcAft>
            <a:buChar char="•"/>
          </a:pPr>
          <a:r>
            <a:rPr lang="es-ES" sz="2000" kern="1200" dirty="0">
              <a:latin typeface="Myanmar Text" panose="020B0502040204020203" pitchFamily="34" charset="0"/>
              <a:cs typeface="Myanmar Text" panose="020B0502040204020203" pitchFamily="34" charset="0"/>
            </a:rPr>
            <a:t>Arraigo Social Urbano: moneda feria, huertos urbanos, ferias temáticas.</a:t>
          </a:r>
        </a:p>
      </dsp:txBody>
      <dsp:txXfrm>
        <a:off x="6887192" y="1190995"/>
        <a:ext cx="3019340" cy="3563768"/>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C"/>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EA6EEB-BC1F-449E-9681-D0A1CC418455}" type="datetimeFigureOut">
              <a:rPr lang="es-EC" smtClean="0"/>
              <a:t>11/10/2021</a:t>
            </a:fld>
            <a:endParaRPr lang="es-EC"/>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C"/>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C"/>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C11782-807E-4B72-AD27-40B014652EA6}" type="slidenum">
              <a:rPr lang="es-EC" smtClean="0"/>
              <a:t>‹#›</a:t>
            </a:fld>
            <a:endParaRPr lang="es-EC"/>
          </a:p>
        </p:txBody>
      </p:sp>
    </p:spTree>
    <p:extLst>
      <p:ext uri="{BB962C8B-B14F-4D97-AF65-F5344CB8AC3E}">
        <p14:creationId xmlns:p14="http://schemas.microsoft.com/office/powerpoint/2010/main" val="9048824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8BA3F834-B364-4DFB-A769-EB8B44EBCDA3}" type="datetimeFigureOut">
              <a:rPr lang="es-EC" smtClean="0"/>
              <a:t>11/10/2021</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3C7E2770-EAA3-49D9-A104-4E035472DA06}" type="slidenum">
              <a:rPr lang="es-EC" smtClean="0"/>
              <a:t>‹#›</a:t>
            </a:fld>
            <a:endParaRPr lang="es-EC"/>
          </a:p>
        </p:txBody>
      </p:sp>
    </p:spTree>
    <p:extLst>
      <p:ext uri="{BB962C8B-B14F-4D97-AF65-F5344CB8AC3E}">
        <p14:creationId xmlns:p14="http://schemas.microsoft.com/office/powerpoint/2010/main" val="646215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BA3F834-B364-4DFB-A769-EB8B44EBCDA3}" type="datetimeFigureOut">
              <a:rPr lang="es-EC" smtClean="0"/>
              <a:t>11/10/2021</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3C7E2770-EAA3-49D9-A104-4E035472DA06}" type="slidenum">
              <a:rPr lang="es-EC" smtClean="0"/>
              <a:t>‹#›</a:t>
            </a:fld>
            <a:endParaRPr lang="es-EC"/>
          </a:p>
        </p:txBody>
      </p:sp>
    </p:spTree>
    <p:extLst>
      <p:ext uri="{BB962C8B-B14F-4D97-AF65-F5344CB8AC3E}">
        <p14:creationId xmlns:p14="http://schemas.microsoft.com/office/powerpoint/2010/main" val="2993214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BA3F834-B364-4DFB-A769-EB8B44EBCDA3}" type="datetimeFigureOut">
              <a:rPr lang="es-EC" smtClean="0"/>
              <a:t>11/10/2021</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3C7E2770-EAA3-49D9-A104-4E035472DA06}" type="slidenum">
              <a:rPr lang="es-EC" smtClean="0"/>
              <a:t>‹#›</a:t>
            </a:fld>
            <a:endParaRPr lang="es-EC"/>
          </a:p>
        </p:txBody>
      </p:sp>
    </p:spTree>
    <p:extLst>
      <p:ext uri="{BB962C8B-B14F-4D97-AF65-F5344CB8AC3E}">
        <p14:creationId xmlns:p14="http://schemas.microsoft.com/office/powerpoint/2010/main" val="21608810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8BA3F834-B364-4DFB-A769-EB8B44EBCDA3}" type="datetimeFigureOut">
              <a:rPr lang="es-EC" smtClean="0"/>
              <a:t>11/10/2021</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3C7E2770-EAA3-49D9-A104-4E035472DA06}" type="slidenum">
              <a:rPr lang="es-EC" smtClean="0"/>
              <a:t>‹#›</a:t>
            </a:fld>
            <a:endParaRPr lang="es-EC"/>
          </a:p>
        </p:txBody>
      </p:sp>
    </p:spTree>
    <p:extLst>
      <p:ext uri="{BB962C8B-B14F-4D97-AF65-F5344CB8AC3E}">
        <p14:creationId xmlns:p14="http://schemas.microsoft.com/office/powerpoint/2010/main" val="3181704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BA3F834-B364-4DFB-A769-EB8B44EBCDA3}" type="datetimeFigureOut">
              <a:rPr lang="es-EC" smtClean="0"/>
              <a:t>11/10/2021</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3C7E2770-EAA3-49D9-A104-4E035472DA06}" type="slidenum">
              <a:rPr lang="es-EC" smtClean="0"/>
              <a:t>‹#›</a:t>
            </a:fld>
            <a:endParaRPr lang="es-EC"/>
          </a:p>
        </p:txBody>
      </p:sp>
    </p:spTree>
    <p:extLst>
      <p:ext uri="{BB962C8B-B14F-4D97-AF65-F5344CB8AC3E}">
        <p14:creationId xmlns:p14="http://schemas.microsoft.com/office/powerpoint/2010/main" val="2617379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8BA3F834-B364-4DFB-A769-EB8B44EBCDA3}" type="datetimeFigureOut">
              <a:rPr lang="es-EC" smtClean="0"/>
              <a:t>11/10/2021</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3C7E2770-EAA3-49D9-A104-4E035472DA06}" type="slidenum">
              <a:rPr lang="es-EC" smtClean="0"/>
              <a:t>‹#›</a:t>
            </a:fld>
            <a:endParaRPr lang="es-EC"/>
          </a:p>
        </p:txBody>
      </p:sp>
    </p:spTree>
    <p:extLst>
      <p:ext uri="{BB962C8B-B14F-4D97-AF65-F5344CB8AC3E}">
        <p14:creationId xmlns:p14="http://schemas.microsoft.com/office/powerpoint/2010/main" val="22430025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8BA3F834-B364-4DFB-A769-EB8B44EBCDA3}" type="datetimeFigureOut">
              <a:rPr lang="es-EC" smtClean="0"/>
              <a:t>11/10/2021</a:t>
            </a:fld>
            <a:endParaRPr lang="es-EC"/>
          </a:p>
        </p:txBody>
      </p:sp>
      <p:sp>
        <p:nvSpPr>
          <p:cNvPr id="6" name="Footer Placeholder 5"/>
          <p:cNvSpPr>
            <a:spLocks noGrp="1"/>
          </p:cNvSpPr>
          <p:nvPr>
            <p:ph type="ftr" sz="quarter" idx="11"/>
          </p:nvPr>
        </p:nvSpPr>
        <p:spPr/>
        <p:txBody>
          <a:bodyPr/>
          <a:lstStyle/>
          <a:p>
            <a:endParaRPr lang="es-EC"/>
          </a:p>
        </p:txBody>
      </p:sp>
      <p:sp>
        <p:nvSpPr>
          <p:cNvPr id="7" name="Slide Number Placeholder 6"/>
          <p:cNvSpPr>
            <a:spLocks noGrp="1"/>
          </p:cNvSpPr>
          <p:nvPr>
            <p:ph type="sldNum" sz="quarter" idx="12"/>
          </p:nvPr>
        </p:nvSpPr>
        <p:spPr/>
        <p:txBody>
          <a:bodyPr/>
          <a:lstStyle/>
          <a:p>
            <a:fld id="{3C7E2770-EAA3-49D9-A104-4E035472DA06}" type="slidenum">
              <a:rPr lang="es-EC" smtClean="0"/>
              <a:t>‹#›</a:t>
            </a:fld>
            <a:endParaRPr lang="es-EC"/>
          </a:p>
        </p:txBody>
      </p:sp>
    </p:spTree>
    <p:extLst>
      <p:ext uri="{BB962C8B-B14F-4D97-AF65-F5344CB8AC3E}">
        <p14:creationId xmlns:p14="http://schemas.microsoft.com/office/powerpoint/2010/main" val="248376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8BA3F834-B364-4DFB-A769-EB8B44EBCDA3}" type="datetimeFigureOut">
              <a:rPr lang="es-EC" smtClean="0"/>
              <a:t>11/10/2021</a:t>
            </a:fld>
            <a:endParaRPr lang="es-EC"/>
          </a:p>
        </p:txBody>
      </p:sp>
      <p:sp>
        <p:nvSpPr>
          <p:cNvPr id="8" name="Footer Placeholder 7"/>
          <p:cNvSpPr>
            <a:spLocks noGrp="1"/>
          </p:cNvSpPr>
          <p:nvPr>
            <p:ph type="ftr" sz="quarter" idx="11"/>
          </p:nvPr>
        </p:nvSpPr>
        <p:spPr/>
        <p:txBody>
          <a:bodyPr/>
          <a:lstStyle/>
          <a:p>
            <a:endParaRPr lang="es-EC"/>
          </a:p>
        </p:txBody>
      </p:sp>
      <p:sp>
        <p:nvSpPr>
          <p:cNvPr id="9" name="Slide Number Placeholder 8"/>
          <p:cNvSpPr>
            <a:spLocks noGrp="1"/>
          </p:cNvSpPr>
          <p:nvPr>
            <p:ph type="sldNum" sz="quarter" idx="12"/>
          </p:nvPr>
        </p:nvSpPr>
        <p:spPr/>
        <p:txBody>
          <a:bodyPr/>
          <a:lstStyle/>
          <a:p>
            <a:fld id="{3C7E2770-EAA3-49D9-A104-4E035472DA06}" type="slidenum">
              <a:rPr lang="es-EC" smtClean="0"/>
              <a:t>‹#›</a:t>
            </a:fld>
            <a:endParaRPr lang="es-EC"/>
          </a:p>
        </p:txBody>
      </p:sp>
    </p:spTree>
    <p:extLst>
      <p:ext uri="{BB962C8B-B14F-4D97-AF65-F5344CB8AC3E}">
        <p14:creationId xmlns:p14="http://schemas.microsoft.com/office/powerpoint/2010/main" val="15877598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8BA3F834-B364-4DFB-A769-EB8B44EBCDA3}" type="datetimeFigureOut">
              <a:rPr lang="es-EC" smtClean="0"/>
              <a:t>11/10/2021</a:t>
            </a:fld>
            <a:endParaRPr lang="es-EC"/>
          </a:p>
        </p:txBody>
      </p:sp>
      <p:sp>
        <p:nvSpPr>
          <p:cNvPr id="4" name="Footer Placeholder 3"/>
          <p:cNvSpPr>
            <a:spLocks noGrp="1"/>
          </p:cNvSpPr>
          <p:nvPr>
            <p:ph type="ftr" sz="quarter" idx="11"/>
          </p:nvPr>
        </p:nvSpPr>
        <p:spPr/>
        <p:txBody>
          <a:bodyPr/>
          <a:lstStyle/>
          <a:p>
            <a:endParaRPr lang="es-EC"/>
          </a:p>
        </p:txBody>
      </p:sp>
      <p:sp>
        <p:nvSpPr>
          <p:cNvPr id="5" name="Slide Number Placeholder 4"/>
          <p:cNvSpPr>
            <a:spLocks noGrp="1"/>
          </p:cNvSpPr>
          <p:nvPr>
            <p:ph type="sldNum" sz="quarter" idx="12"/>
          </p:nvPr>
        </p:nvSpPr>
        <p:spPr/>
        <p:txBody>
          <a:bodyPr/>
          <a:lstStyle/>
          <a:p>
            <a:fld id="{3C7E2770-EAA3-49D9-A104-4E035472DA06}" type="slidenum">
              <a:rPr lang="es-EC" smtClean="0"/>
              <a:t>‹#›</a:t>
            </a:fld>
            <a:endParaRPr lang="es-EC"/>
          </a:p>
        </p:txBody>
      </p:sp>
    </p:spTree>
    <p:extLst>
      <p:ext uri="{BB962C8B-B14F-4D97-AF65-F5344CB8AC3E}">
        <p14:creationId xmlns:p14="http://schemas.microsoft.com/office/powerpoint/2010/main" val="28527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A3F834-B364-4DFB-A769-EB8B44EBCDA3}" type="datetimeFigureOut">
              <a:rPr lang="es-EC" smtClean="0"/>
              <a:t>11/10/2021</a:t>
            </a:fld>
            <a:endParaRPr lang="es-EC"/>
          </a:p>
        </p:txBody>
      </p:sp>
      <p:sp>
        <p:nvSpPr>
          <p:cNvPr id="3" name="Footer Placeholder 2"/>
          <p:cNvSpPr>
            <a:spLocks noGrp="1"/>
          </p:cNvSpPr>
          <p:nvPr>
            <p:ph type="ftr" sz="quarter" idx="11"/>
          </p:nvPr>
        </p:nvSpPr>
        <p:spPr/>
        <p:txBody>
          <a:bodyPr/>
          <a:lstStyle/>
          <a:p>
            <a:endParaRPr lang="es-EC"/>
          </a:p>
        </p:txBody>
      </p:sp>
      <p:sp>
        <p:nvSpPr>
          <p:cNvPr id="4" name="Slide Number Placeholder 3"/>
          <p:cNvSpPr>
            <a:spLocks noGrp="1"/>
          </p:cNvSpPr>
          <p:nvPr>
            <p:ph type="sldNum" sz="quarter" idx="12"/>
          </p:nvPr>
        </p:nvSpPr>
        <p:spPr/>
        <p:txBody>
          <a:bodyPr/>
          <a:lstStyle/>
          <a:p>
            <a:fld id="{3C7E2770-EAA3-49D9-A104-4E035472DA06}" type="slidenum">
              <a:rPr lang="es-EC" smtClean="0"/>
              <a:t>‹#›</a:t>
            </a:fld>
            <a:endParaRPr lang="es-EC"/>
          </a:p>
        </p:txBody>
      </p:sp>
    </p:spTree>
    <p:extLst>
      <p:ext uri="{BB962C8B-B14F-4D97-AF65-F5344CB8AC3E}">
        <p14:creationId xmlns:p14="http://schemas.microsoft.com/office/powerpoint/2010/main" val="31481020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8BA3F834-B364-4DFB-A769-EB8B44EBCDA3}" type="datetimeFigureOut">
              <a:rPr lang="es-EC" smtClean="0"/>
              <a:t>11/10/2021</a:t>
            </a:fld>
            <a:endParaRPr lang="es-EC"/>
          </a:p>
        </p:txBody>
      </p:sp>
      <p:sp>
        <p:nvSpPr>
          <p:cNvPr id="6" name="Footer Placeholder 5"/>
          <p:cNvSpPr>
            <a:spLocks noGrp="1"/>
          </p:cNvSpPr>
          <p:nvPr>
            <p:ph type="ftr" sz="quarter" idx="11"/>
          </p:nvPr>
        </p:nvSpPr>
        <p:spPr/>
        <p:txBody>
          <a:bodyPr/>
          <a:lstStyle/>
          <a:p>
            <a:endParaRPr lang="es-EC"/>
          </a:p>
        </p:txBody>
      </p:sp>
      <p:sp>
        <p:nvSpPr>
          <p:cNvPr id="7" name="Slide Number Placeholder 6"/>
          <p:cNvSpPr>
            <a:spLocks noGrp="1"/>
          </p:cNvSpPr>
          <p:nvPr>
            <p:ph type="sldNum" sz="quarter" idx="12"/>
          </p:nvPr>
        </p:nvSpPr>
        <p:spPr/>
        <p:txBody>
          <a:bodyPr/>
          <a:lstStyle/>
          <a:p>
            <a:fld id="{3C7E2770-EAA3-49D9-A104-4E035472DA06}" type="slidenum">
              <a:rPr lang="es-EC" smtClean="0"/>
              <a:t>‹#›</a:t>
            </a:fld>
            <a:endParaRPr lang="es-EC"/>
          </a:p>
        </p:txBody>
      </p:sp>
    </p:spTree>
    <p:extLst>
      <p:ext uri="{BB962C8B-B14F-4D97-AF65-F5344CB8AC3E}">
        <p14:creationId xmlns:p14="http://schemas.microsoft.com/office/powerpoint/2010/main" val="35740417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8BA3F834-B364-4DFB-A769-EB8B44EBCDA3}" type="datetimeFigureOut">
              <a:rPr lang="es-EC" smtClean="0"/>
              <a:t>11/10/2021</a:t>
            </a:fld>
            <a:endParaRPr lang="es-EC"/>
          </a:p>
        </p:txBody>
      </p:sp>
      <p:sp>
        <p:nvSpPr>
          <p:cNvPr id="6" name="Footer Placeholder 5"/>
          <p:cNvSpPr>
            <a:spLocks noGrp="1"/>
          </p:cNvSpPr>
          <p:nvPr>
            <p:ph type="ftr" sz="quarter" idx="11"/>
          </p:nvPr>
        </p:nvSpPr>
        <p:spPr/>
        <p:txBody>
          <a:bodyPr/>
          <a:lstStyle/>
          <a:p>
            <a:endParaRPr lang="es-EC"/>
          </a:p>
        </p:txBody>
      </p:sp>
      <p:sp>
        <p:nvSpPr>
          <p:cNvPr id="7" name="Slide Number Placeholder 6"/>
          <p:cNvSpPr>
            <a:spLocks noGrp="1"/>
          </p:cNvSpPr>
          <p:nvPr>
            <p:ph type="sldNum" sz="quarter" idx="12"/>
          </p:nvPr>
        </p:nvSpPr>
        <p:spPr/>
        <p:txBody>
          <a:bodyPr/>
          <a:lstStyle/>
          <a:p>
            <a:fld id="{3C7E2770-EAA3-49D9-A104-4E035472DA06}" type="slidenum">
              <a:rPr lang="es-EC" smtClean="0"/>
              <a:t>‹#›</a:t>
            </a:fld>
            <a:endParaRPr lang="es-EC"/>
          </a:p>
        </p:txBody>
      </p:sp>
    </p:spTree>
    <p:extLst>
      <p:ext uri="{BB962C8B-B14F-4D97-AF65-F5344CB8AC3E}">
        <p14:creationId xmlns:p14="http://schemas.microsoft.com/office/powerpoint/2010/main" val="22675764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A3F834-B364-4DFB-A769-EB8B44EBCDA3}" type="datetimeFigureOut">
              <a:rPr lang="es-EC" smtClean="0"/>
              <a:t>11/10/2021</a:t>
            </a:fld>
            <a:endParaRPr lang="es-EC"/>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7E2770-EAA3-49D9-A104-4E035472DA06}" type="slidenum">
              <a:rPr lang="es-EC" smtClean="0"/>
              <a:t>‹#›</a:t>
            </a:fld>
            <a:endParaRPr lang="es-EC"/>
          </a:p>
        </p:txBody>
      </p:sp>
    </p:spTree>
    <p:extLst>
      <p:ext uri="{BB962C8B-B14F-4D97-AF65-F5344CB8AC3E}">
        <p14:creationId xmlns:p14="http://schemas.microsoft.com/office/powerpoint/2010/main" val="527228942"/>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 id="214748382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12.xml"/><Relationship Id="rId5" Type="http://schemas.openxmlformats.org/officeDocument/2006/relationships/hyperlink" Target="http://www.alimentosmadretierra.com/" TargetMode="External"/><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7" Type="http://schemas.openxmlformats.org/officeDocument/2006/relationships/image" Target="../media/image13.jpeg"/><Relationship Id="rId2" Type="http://schemas.openxmlformats.org/officeDocument/2006/relationships/image" Target="../media/image8.png"/><Relationship Id="rId1" Type="http://schemas.openxmlformats.org/officeDocument/2006/relationships/slideLayout" Target="../slideLayouts/slideLayout6.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Layout" Target="../diagrams/layout3.xml"/><Relationship Id="rId7" Type="http://schemas.openxmlformats.org/officeDocument/2006/relationships/image" Target="../media/image14.jpeg"/><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 Id="rId9" Type="http://schemas.openxmlformats.org/officeDocument/2006/relationships/image" Target="../media/image16.jpeg"/></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4" name="Picture 5">
            <a:extLst>
              <a:ext uri="{FF2B5EF4-FFF2-40B4-BE49-F238E27FC236}">
                <a16:creationId xmlns:a16="http://schemas.microsoft.com/office/drawing/2014/main" id="{7044E9AC-5125-47A9-82C0-DC91250AC56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4947" y="1356874"/>
            <a:ext cx="5461053" cy="2499459"/>
          </a:xfrm>
          <a:prstGeom prst="rect">
            <a:avLst/>
          </a:prstGeom>
          <a:ln w="76200">
            <a:solidFill>
              <a:schemeClr val="bg1"/>
            </a:solidFill>
          </a:ln>
          <a:effectLst>
            <a:outerShdw blurRad="50800" dist="38100" dir="2700000" algn="tl" rotWithShape="0">
              <a:prstClr val="black">
                <a:alpha val="40000"/>
              </a:prstClr>
            </a:outerShdw>
          </a:effectLst>
        </p:spPr>
      </p:pic>
      <p:sp>
        <p:nvSpPr>
          <p:cNvPr id="6" name="CuadroTexto 5">
            <a:extLst>
              <a:ext uri="{FF2B5EF4-FFF2-40B4-BE49-F238E27FC236}">
                <a16:creationId xmlns:a16="http://schemas.microsoft.com/office/drawing/2014/main" id="{8D1133DE-7778-40F4-BBEC-EF3F158DB87D}"/>
              </a:ext>
            </a:extLst>
          </p:cNvPr>
          <p:cNvSpPr txBox="1"/>
          <p:nvPr/>
        </p:nvSpPr>
        <p:spPr>
          <a:xfrm>
            <a:off x="6798364" y="2825282"/>
            <a:ext cx="5128593" cy="2062103"/>
          </a:xfrm>
          <a:prstGeom prst="rect">
            <a:avLst/>
          </a:prstGeom>
          <a:noFill/>
        </p:spPr>
        <p:txBody>
          <a:bodyPr wrap="square" rtlCol="0">
            <a:spAutoFit/>
          </a:bodyPr>
          <a:lstStyle/>
          <a:p>
            <a:pPr algn="r"/>
            <a:r>
              <a:rPr lang="es-EC" sz="3200" b="1" dirty="0">
                <a:effectLst>
                  <a:outerShdw blurRad="38100" dist="38100" dir="2700000" algn="tl">
                    <a:srgbClr val="000000">
                      <a:alpha val="43137"/>
                    </a:srgbClr>
                  </a:outerShdw>
                </a:effectLst>
                <a:latin typeface="Museo 900" panose="02000000000000000000" pitchFamily="50" charset="0"/>
              </a:rPr>
              <a:t>PERSONAS, TECNOLOGÍA Y EL CAMINO HACIA LA SOSTENIBILIDAD Y RESILIENCIA DE LAS OEPS</a:t>
            </a:r>
            <a:endParaRPr lang="es-EC" sz="3200" dirty="0"/>
          </a:p>
        </p:txBody>
      </p:sp>
      <p:pic>
        <p:nvPicPr>
          <p:cNvPr id="8" name="Imagen 7">
            <a:extLst>
              <a:ext uri="{FF2B5EF4-FFF2-40B4-BE49-F238E27FC236}">
                <a16:creationId xmlns:a16="http://schemas.microsoft.com/office/drawing/2014/main" id="{7633029B-413B-48B4-A48B-3142D04CF1C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022799" y="2966427"/>
            <a:ext cx="3672862" cy="3672862"/>
          </a:xfrm>
          <a:prstGeom prst="rect">
            <a:avLst/>
          </a:prstGeom>
        </p:spPr>
      </p:pic>
    </p:spTree>
    <p:extLst>
      <p:ext uri="{BB962C8B-B14F-4D97-AF65-F5344CB8AC3E}">
        <p14:creationId xmlns:p14="http://schemas.microsoft.com/office/powerpoint/2010/main" val="35456831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1">
            <a:extLst>
              <a:ext uri="{FF2B5EF4-FFF2-40B4-BE49-F238E27FC236}">
                <a16:creationId xmlns:a16="http://schemas.microsoft.com/office/drawing/2014/main" id="{8AD07931-28E2-4232-B9A4-4699A6ED27FA}"/>
              </a:ext>
            </a:extLst>
          </p:cNvPr>
          <p:cNvGraphicFramePr>
            <a:graphicFrameLocks/>
          </p:cNvGraphicFramePr>
          <p:nvPr>
            <p:extLst>
              <p:ext uri="{D42A27DB-BD31-4B8C-83A1-F6EECF244321}">
                <p14:modId xmlns:p14="http://schemas.microsoft.com/office/powerpoint/2010/main" val="1248411482"/>
              </p:ext>
            </p:extLst>
          </p:nvPr>
        </p:nvGraphicFramePr>
        <p:xfrm>
          <a:off x="1109997" y="1071712"/>
          <a:ext cx="9972006" cy="5603565"/>
        </p:xfrm>
        <a:graphic>
          <a:graphicData uri="http://schemas.openxmlformats.org/drawingml/2006/table">
            <a:tbl>
              <a:tblPr firstRow="1" firstCol="1" bandRow="1">
                <a:tableStyleId>{5C22544A-7EE6-4342-B048-85BDC9FD1C3A}</a:tableStyleId>
              </a:tblPr>
              <a:tblGrid>
                <a:gridCol w="1258002">
                  <a:extLst>
                    <a:ext uri="{9D8B030D-6E8A-4147-A177-3AD203B41FA5}">
                      <a16:colId xmlns:a16="http://schemas.microsoft.com/office/drawing/2014/main" val="504301976"/>
                    </a:ext>
                  </a:extLst>
                </a:gridCol>
                <a:gridCol w="8714004">
                  <a:extLst>
                    <a:ext uri="{9D8B030D-6E8A-4147-A177-3AD203B41FA5}">
                      <a16:colId xmlns:a16="http://schemas.microsoft.com/office/drawing/2014/main" val="489846744"/>
                    </a:ext>
                  </a:extLst>
                </a:gridCol>
              </a:tblGrid>
              <a:tr h="857197">
                <a:tc>
                  <a:txBody>
                    <a:bodyPr/>
                    <a:lstStyle/>
                    <a:p>
                      <a:pPr>
                        <a:lnSpc>
                          <a:spcPct val="100000"/>
                        </a:lnSpc>
                        <a:spcAft>
                          <a:spcPts val="0"/>
                        </a:spcAft>
                      </a:pPr>
                      <a:r>
                        <a:rPr lang="es-EC" sz="1600">
                          <a:effectLst/>
                          <a:latin typeface="Museo 900" panose="02000000000000000000"/>
                          <a:cs typeface="Times New Roman" panose="02020603050405020304" pitchFamily="18" charset="0"/>
                        </a:rPr>
                        <a:t>Símbolo</a:t>
                      </a:r>
                      <a:endParaRPr lang="es-EC" sz="1400">
                        <a:effectLst/>
                        <a:latin typeface="Museo 900" panose="0200000000000000000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00000"/>
                        </a:lnSpc>
                        <a:spcAft>
                          <a:spcPts val="0"/>
                        </a:spcAft>
                      </a:pPr>
                      <a:r>
                        <a:rPr lang="es-EC" sz="900" dirty="0">
                          <a:effectLst/>
                          <a:latin typeface="Museo 900" panose="02000000000000000000"/>
                          <a:cs typeface="Times New Roman" panose="02020603050405020304" pitchFamily="18" charset="0"/>
                        </a:rPr>
                        <a:t> </a:t>
                      </a:r>
                    </a:p>
                    <a:p>
                      <a:pPr algn="ctr">
                        <a:lnSpc>
                          <a:spcPct val="100000"/>
                        </a:lnSpc>
                        <a:spcAft>
                          <a:spcPts val="0"/>
                        </a:spcAft>
                      </a:pPr>
                      <a:endParaRPr lang="es-EC" sz="900" dirty="0">
                        <a:effectLst/>
                        <a:latin typeface="Museo 900" panose="02000000000000000000"/>
                        <a:ea typeface="Calibri" panose="020F0502020204030204" pitchFamily="34" charset="0"/>
                        <a:cs typeface="Times New Roman" panose="02020603050405020304" pitchFamily="18" charset="0"/>
                      </a:endParaRPr>
                    </a:p>
                    <a:p>
                      <a:pPr algn="ctr">
                        <a:lnSpc>
                          <a:spcPct val="100000"/>
                        </a:lnSpc>
                        <a:spcAft>
                          <a:spcPts val="0"/>
                        </a:spcAft>
                      </a:pPr>
                      <a:endParaRPr lang="es-EC" sz="900" dirty="0">
                        <a:effectLst/>
                        <a:latin typeface="Museo 900" panose="02000000000000000000"/>
                        <a:ea typeface="Calibri" panose="020F0502020204030204" pitchFamily="34" charset="0"/>
                        <a:cs typeface="Times New Roman" panose="02020603050405020304" pitchFamily="18" charset="0"/>
                      </a:endParaRPr>
                    </a:p>
                    <a:p>
                      <a:pPr algn="ctr">
                        <a:lnSpc>
                          <a:spcPct val="100000"/>
                        </a:lnSpc>
                        <a:spcAft>
                          <a:spcPts val="0"/>
                        </a:spcAft>
                      </a:pPr>
                      <a:endParaRPr lang="es-EC" sz="900" dirty="0">
                        <a:effectLst/>
                        <a:latin typeface="Museo 900" panose="02000000000000000000"/>
                        <a:ea typeface="Calibri" panose="020F0502020204030204" pitchFamily="34" charset="0"/>
                        <a:cs typeface="Times New Roman" panose="02020603050405020304" pitchFamily="18" charset="0"/>
                      </a:endParaRPr>
                    </a:p>
                    <a:p>
                      <a:pPr algn="ctr">
                        <a:lnSpc>
                          <a:spcPct val="100000"/>
                        </a:lnSpc>
                        <a:spcAft>
                          <a:spcPts val="0"/>
                        </a:spcAft>
                      </a:pPr>
                      <a:endParaRPr lang="es-EC" sz="1000" dirty="0">
                        <a:effectLst/>
                        <a:latin typeface="Museo 900" panose="02000000000000000000"/>
                        <a:ea typeface="Calibri" panose="020F0502020204030204" pitchFamily="34" charset="0"/>
                        <a:cs typeface="Times New Roman" panose="02020603050405020304" pitchFamily="18" charset="0"/>
                      </a:endParaRPr>
                    </a:p>
                    <a:p>
                      <a:pPr algn="ctr">
                        <a:lnSpc>
                          <a:spcPct val="100000"/>
                        </a:lnSpc>
                        <a:spcAft>
                          <a:spcPts val="0"/>
                        </a:spcAft>
                      </a:pPr>
                      <a:endParaRPr lang="es-EC" sz="900" dirty="0">
                        <a:effectLst/>
                        <a:latin typeface="Museo 900" panose="02000000000000000000"/>
                        <a:ea typeface="Calibri" panose="020F0502020204030204" pitchFamily="34" charset="0"/>
                        <a:cs typeface="Times New Roman" panose="02020603050405020304" pitchFamily="18" charset="0"/>
                      </a:endParaRPr>
                    </a:p>
                  </a:txBody>
                  <a:tcPr marL="39825" marR="39825" marT="0" marB="0"/>
                </a:tc>
                <a:extLst>
                  <a:ext uri="{0D108BD9-81ED-4DB2-BD59-A6C34878D82A}">
                    <a16:rowId xmlns:a16="http://schemas.microsoft.com/office/drawing/2014/main" val="296236807"/>
                  </a:ext>
                </a:extLst>
              </a:tr>
              <a:tr h="281048">
                <a:tc>
                  <a:txBody>
                    <a:bodyPr/>
                    <a:lstStyle/>
                    <a:p>
                      <a:pPr>
                        <a:lnSpc>
                          <a:spcPct val="100000"/>
                        </a:lnSpc>
                        <a:spcAft>
                          <a:spcPts val="0"/>
                        </a:spcAft>
                      </a:pPr>
                      <a:r>
                        <a:rPr lang="es-EC" sz="1600">
                          <a:effectLst/>
                          <a:latin typeface="Museo 900" panose="02000000000000000000"/>
                          <a:cs typeface="Times New Roman" panose="02020603050405020304" pitchFamily="18" charset="0"/>
                        </a:rPr>
                        <a:t>Logotipo</a:t>
                      </a:r>
                      <a:endParaRPr lang="es-EC" sz="1400">
                        <a:effectLst/>
                        <a:latin typeface="Museo 900" panose="0200000000000000000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00000"/>
                        </a:lnSpc>
                        <a:spcAft>
                          <a:spcPts val="0"/>
                        </a:spcAft>
                      </a:pPr>
                      <a:endParaRPr lang="es-EC" sz="900" dirty="0">
                        <a:effectLst/>
                        <a:latin typeface="Museo 900" panose="02000000000000000000"/>
                        <a:cs typeface="Times New Roman" panose="02020603050405020304" pitchFamily="18" charset="0"/>
                      </a:endParaRPr>
                    </a:p>
                    <a:p>
                      <a:pPr algn="ctr">
                        <a:lnSpc>
                          <a:spcPct val="100000"/>
                        </a:lnSpc>
                        <a:spcAft>
                          <a:spcPts val="0"/>
                        </a:spcAft>
                      </a:pPr>
                      <a:endParaRPr lang="es-EC" sz="900" dirty="0">
                        <a:effectLst/>
                        <a:latin typeface="Museo 900" panose="02000000000000000000"/>
                        <a:cs typeface="Times New Roman" panose="02020603050405020304" pitchFamily="18" charset="0"/>
                      </a:endParaRPr>
                    </a:p>
                  </a:txBody>
                  <a:tcPr marL="39825" marR="39825" marT="0" marB="0"/>
                </a:tc>
                <a:extLst>
                  <a:ext uri="{0D108BD9-81ED-4DB2-BD59-A6C34878D82A}">
                    <a16:rowId xmlns:a16="http://schemas.microsoft.com/office/drawing/2014/main" val="2108341512"/>
                  </a:ext>
                </a:extLst>
              </a:tr>
              <a:tr h="1911127">
                <a:tc>
                  <a:txBody>
                    <a:bodyPr/>
                    <a:lstStyle/>
                    <a:p>
                      <a:pPr>
                        <a:lnSpc>
                          <a:spcPct val="100000"/>
                        </a:lnSpc>
                        <a:spcAft>
                          <a:spcPts val="0"/>
                        </a:spcAft>
                      </a:pPr>
                      <a:r>
                        <a:rPr lang="es-EC" sz="1600" dirty="0">
                          <a:effectLst/>
                          <a:latin typeface="Museo 900" panose="02000000000000000000"/>
                          <a:cs typeface="Times New Roman" panose="02020603050405020304" pitchFamily="18" charset="0"/>
                        </a:rPr>
                        <a:t>Mensajes fuerza</a:t>
                      </a:r>
                      <a:endParaRPr lang="es-EC" sz="1400" dirty="0">
                        <a:effectLst/>
                        <a:latin typeface="Museo 900" panose="02000000000000000000"/>
                        <a:ea typeface="Calibri" panose="020F0502020204030204" pitchFamily="34" charset="0"/>
                        <a:cs typeface="Times New Roman" panose="02020603050405020304" pitchFamily="18" charset="0"/>
                      </a:endParaRPr>
                    </a:p>
                  </a:txBody>
                  <a:tcPr marL="39825" marR="39825" marT="0" marB="0" anchor="ctr"/>
                </a:tc>
                <a:tc>
                  <a:txBody>
                    <a:bodyPr/>
                    <a:lstStyle/>
                    <a:p>
                      <a:pPr algn="ctr">
                        <a:lnSpc>
                          <a:spcPct val="100000"/>
                        </a:lnSpc>
                        <a:spcAft>
                          <a:spcPts val="0"/>
                        </a:spcAft>
                      </a:pPr>
                      <a:r>
                        <a:rPr lang="es-EC" sz="1600" dirty="0">
                          <a:effectLst/>
                          <a:latin typeface="Museo 900" panose="02000000000000000000"/>
                          <a:cs typeface="Times New Roman" panose="02020603050405020304" pitchFamily="18" charset="0"/>
                        </a:rPr>
                        <a:t>“Alimentos 100% Agro ecológicos”</a:t>
                      </a:r>
                      <a:endParaRPr lang="es-EC" sz="1400" dirty="0">
                        <a:effectLst/>
                        <a:latin typeface="Museo 900" panose="02000000000000000000"/>
                        <a:cs typeface="Times New Roman" panose="02020603050405020304" pitchFamily="18" charset="0"/>
                      </a:endParaRPr>
                    </a:p>
                    <a:p>
                      <a:pPr algn="ctr">
                        <a:lnSpc>
                          <a:spcPct val="100000"/>
                        </a:lnSpc>
                        <a:spcAft>
                          <a:spcPts val="0"/>
                        </a:spcAft>
                      </a:pPr>
                      <a:r>
                        <a:rPr lang="es-EC" sz="1600" dirty="0">
                          <a:effectLst/>
                          <a:latin typeface="Museo 900" panose="02000000000000000000"/>
                          <a:cs typeface="Times New Roman" panose="02020603050405020304" pitchFamily="18" charset="0"/>
                        </a:rPr>
                        <a:t>“Alimentos sanos a precios justos”</a:t>
                      </a:r>
                      <a:endParaRPr lang="es-EC" sz="1400" dirty="0">
                        <a:effectLst/>
                        <a:latin typeface="Museo 900" panose="02000000000000000000"/>
                        <a:cs typeface="Times New Roman" panose="02020603050405020304" pitchFamily="18" charset="0"/>
                      </a:endParaRPr>
                    </a:p>
                    <a:p>
                      <a:pPr algn="ctr">
                        <a:lnSpc>
                          <a:spcPct val="100000"/>
                        </a:lnSpc>
                        <a:spcAft>
                          <a:spcPts val="0"/>
                        </a:spcAft>
                      </a:pPr>
                      <a:r>
                        <a:rPr lang="es-EC" sz="1600" dirty="0">
                          <a:effectLst/>
                          <a:latin typeface="Museo 900" panose="02000000000000000000"/>
                          <a:cs typeface="Times New Roman" panose="02020603050405020304" pitchFamily="18" charset="0"/>
                        </a:rPr>
                        <a:t>“Del campo a la ciudad directo de manos campesinas”</a:t>
                      </a:r>
                      <a:endParaRPr lang="es-EC" sz="1400" dirty="0">
                        <a:effectLst/>
                        <a:latin typeface="Museo 900" panose="02000000000000000000"/>
                        <a:cs typeface="Times New Roman" panose="02020603050405020304" pitchFamily="18" charset="0"/>
                      </a:endParaRPr>
                    </a:p>
                    <a:p>
                      <a:pPr algn="ctr">
                        <a:lnSpc>
                          <a:spcPct val="100000"/>
                        </a:lnSpc>
                        <a:spcAft>
                          <a:spcPts val="0"/>
                        </a:spcAft>
                      </a:pPr>
                      <a:r>
                        <a:rPr lang="es-EC" sz="1600" dirty="0">
                          <a:effectLst/>
                          <a:latin typeface="Museo 900" panose="02000000000000000000"/>
                          <a:cs typeface="Times New Roman" panose="02020603050405020304" pitchFamily="18" charset="0"/>
                        </a:rPr>
                        <a:t>“De manos campesinas a la mesa de tu hogar”</a:t>
                      </a:r>
                      <a:endParaRPr lang="es-EC" sz="1400" dirty="0">
                        <a:effectLst/>
                        <a:latin typeface="Museo 900" panose="02000000000000000000"/>
                        <a:cs typeface="Times New Roman" panose="02020603050405020304" pitchFamily="18" charset="0"/>
                      </a:endParaRPr>
                    </a:p>
                    <a:p>
                      <a:pPr algn="ctr">
                        <a:lnSpc>
                          <a:spcPct val="100000"/>
                        </a:lnSpc>
                        <a:spcAft>
                          <a:spcPts val="0"/>
                        </a:spcAft>
                      </a:pPr>
                      <a:r>
                        <a:rPr lang="es-EC" sz="1600" dirty="0">
                          <a:effectLst/>
                          <a:latin typeface="Museo 900" panose="02000000000000000000"/>
                          <a:cs typeface="Times New Roman" panose="02020603050405020304" pitchFamily="18" charset="0"/>
                        </a:rPr>
                        <a:t>“Consumo responsable”</a:t>
                      </a:r>
                      <a:endParaRPr lang="es-EC" sz="1400" dirty="0">
                        <a:effectLst/>
                        <a:latin typeface="Museo 900" panose="02000000000000000000"/>
                        <a:cs typeface="Times New Roman" panose="02020603050405020304" pitchFamily="18" charset="0"/>
                      </a:endParaRPr>
                    </a:p>
                    <a:p>
                      <a:pPr algn="ctr">
                        <a:lnSpc>
                          <a:spcPct val="100000"/>
                        </a:lnSpc>
                        <a:spcAft>
                          <a:spcPts val="0"/>
                        </a:spcAft>
                      </a:pPr>
                      <a:r>
                        <a:rPr lang="es-EC" sz="1600" dirty="0">
                          <a:effectLst/>
                          <a:latin typeface="Museo 900" panose="02000000000000000000"/>
                          <a:cs typeface="Times New Roman" panose="02020603050405020304" pitchFamily="18" charset="0"/>
                        </a:rPr>
                        <a:t>“Alimentos al alcance de todos”</a:t>
                      </a:r>
                      <a:endParaRPr lang="es-EC" sz="1400" dirty="0">
                        <a:effectLst/>
                        <a:latin typeface="Museo 900" panose="02000000000000000000"/>
                        <a:cs typeface="Times New Roman" panose="02020603050405020304" pitchFamily="18" charset="0"/>
                      </a:endParaRPr>
                    </a:p>
                    <a:p>
                      <a:pPr algn="ctr">
                        <a:lnSpc>
                          <a:spcPct val="100000"/>
                        </a:lnSpc>
                        <a:spcAft>
                          <a:spcPts val="0"/>
                        </a:spcAft>
                      </a:pPr>
                      <a:r>
                        <a:rPr lang="es-EC" sz="1600" dirty="0">
                          <a:effectLst/>
                          <a:latin typeface="Museo 900" panose="02000000000000000000"/>
                          <a:cs typeface="Times New Roman" panose="02020603050405020304" pitchFamily="18" charset="0"/>
                        </a:rPr>
                        <a:t>“Agricultura familiar”</a:t>
                      </a:r>
                      <a:endParaRPr lang="es-EC" sz="1400" dirty="0">
                        <a:effectLst/>
                        <a:latin typeface="Museo 900" panose="02000000000000000000"/>
                        <a:cs typeface="Times New Roman" panose="02020603050405020304" pitchFamily="18" charset="0"/>
                      </a:endParaRPr>
                    </a:p>
                    <a:p>
                      <a:pPr algn="ctr">
                        <a:lnSpc>
                          <a:spcPct val="100000"/>
                        </a:lnSpc>
                        <a:spcAft>
                          <a:spcPts val="0"/>
                        </a:spcAft>
                      </a:pPr>
                      <a:r>
                        <a:rPr lang="es-EC" sz="1600" dirty="0">
                          <a:effectLst/>
                          <a:latin typeface="Museo 900" panose="02000000000000000000"/>
                          <a:cs typeface="Times New Roman" panose="02020603050405020304" pitchFamily="18" charset="0"/>
                        </a:rPr>
                        <a:t>“Sistemas alimentarios sostenibles”</a:t>
                      </a:r>
                      <a:endParaRPr lang="es-EC" sz="1400" dirty="0">
                        <a:effectLst/>
                        <a:latin typeface="Museo 900" panose="02000000000000000000"/>
                        <a:ea typeface="Calibri" panose="020F0502020204030204" pitchFamily="34" charset="0"/>
                        <a:cs typeface="Times New Roman" panose="02020603050405020304" pitchFamily="18" charset="0"/>
                      </a:endParaRPr>
                    </a:p>
                  </a:txBody>
                  <a:tcPr marL="39825" marR="39825" marT="0" marB="0"/>
                </a:tc>
                <a:extLst>
                  <a:ext uri="{0D108BD9-81ED-4DB2-BD59-A6C34878D82A}">
                    <a16:rowId xmlns:a16="http://schemas.microsoft.com/office/drawing/2014/main" val="3380077132"/>
                  </a:ext>
                </a:extLst>
              </a:tr>
              <a:tr h="2250343">
                <a:tc>
                  <a:txBody>
                    <a:bodyPr/>
                    <a:lstStyle/>
                    <a:p>
                      <a:pPr algn="just">
                        <a:lnSpc>
                          <a:spcPct val="100000"/>
                        </a:lnSpc>
                        <a:spcAft>
                          <a:spcPts val="0"/>
                        </a:spcAft>
                      </a:pPr>
                      <a:r>
                        <a:rPr lang="es-EC" sz="1600">
                          <a:effectLst/>
                          <a:latin typeface="Museo 900" panose="02000000000000000000"/>
                          <a:cs typeface="Times New Roman" panose="02020603050405020304" pitchFamily="18" charset="0"/>
                        </a:rPr>
                        <a:t>Sitios web</a:t>
                      </a:r>
                      <a:endParaRPr lang="es-EC" sz="1400">
                        <a:effectLst/>
                        <a:latin typeface="Museo 900" panose="02000000000000000000"/>
                        <a:ea typeface="Calibri" panose="020F0502020204030204" pitchFamily="34" charset="0"/>
                        <a:cs typeface="Times New Roman" panose="02020603050405020304" pitchFamily="18" charset="0"/>
                      </a:endParaRPr>
                    </a:p>
                  </a:txBody>
                  <a:tcPr marL="39825" marR="39825" marT="0" marB="0" anchor="ctr"/>
                </a:tc>
                <a:tc>
                  <a:txBody>
                    <a:bodyPr/>
                    <a:lstStyle/>
                    <a:p>
                      <a:pPr algn="just">
                        <a:lnSpc>
                          <a:spcPct val="100000"/>
                        </a:lnSpc>
                        <a:spcAft>
                          <a:spcPts val="0"/>
                        </a:spcAft>
                      </a:pPr>
                      <a:r>
                        <a:rPr lang="es-EC" sz="1500" dirty="0" err="1">
                          <a:effectLst/>
                          <a:latin typeface="Museo 900" panose="02000000000000000000"/>
                          <a:cs typeface="Times New Roman" panose="02020603050405020304" pitchFamily="18" charset="0"/>
                        </a:rPr>
                        <a:t>Wordpress</a:t>
                      </a:r>
                      <a:r>
                        <a:rPr lang="es-EC" sz="1500" dirty="0">
                          <a:effectLst/>
                          <a:latin typeface="Museo 900" panose="02000000000000000000"/>
                          <a:cs typeface="Times New Roman" panose="02020603050405020304" pitchFamily="18" charset="0"/>
                        </a:rPr>
                        <a:t> - https://coopsursiendo.wordpress.com</a:t>
                      </a:r>
                    </a:p>
                    <a:p>
                      <a:pPr algn="just">
                        <a:lnSpc>
                          <a:spcPct val="100000"/>
                        </a:lnSpc>
                        <a:spcAft>
                          <a:spcPts val="0"/>
                        </a:spcAft>
                      </a:pPr>
                      <a:r>
                        <a:rPr lang="es-EC" sz="1500" dirty="0">
                          <a:effectLst/>
                          <a:latin typeface="Museo 900" panose="02000000000000000000"/>
                          <a:cs typeface="Times New Roman" panose="02020603050405020304" pitchFamily="18" charset="0"/>
                        </a:rPr>
                        <a:t>Negocio </a:t>
                      </a:r>
                      <a:r>
                        <a:rPr lang="es-EC" sz="1500" dirty="0" err="1">
                          <a:effectLst/>
                          <a:latin typeface="Museo 900" panose="02000000000000000000"/>
                          <a:cs typeface="Times New Roman" panose="02020603050405020304" pitchFamily="18" charset="0"/>
                        </a:rPr>
                        <a:t>Site</a:t>
                      </a:r>
                      <a:r>
                        <a:rPr lang="es-EC" sz="1500" dirty="0">
                          <a:effectLst/>
                          <a:latin typeface="Museo 900" panose="02000000000000000000"/>
                          <a:cs typeface="Times New Roman" panose="02020603050405020304" pitchFamily="18" charset="0"/>
                        </a:rPr>
                        <a:t> - https://bio-tienda-sur-siendo-redes-y-sabores.negocio.site/</a:t>
                      </a:r>
                    </a:p>
                    <a:p>
                      <a:pPr algn="just">
                        <a:lnSpc>
                          <a:spcPct val="100000"/>
                        </a:lnSpc>
                        <a:spcAft>
                          <a:spcPts val="0"/>
                        </a:spcAft>
                      </a:pPr>
                      <a:r>
                        <a:rPr lang="es-EC" sz="1500" dirty="0" err="1">
                          <a:effectLst/>
                          <a:latin typeface="Museo 900" panose="02000000000000000000"/>
                          <a:cs typeface="Times New Roman" panose="02020603050405020304" pitchFamily="18" charset="0"/>
                        </a:rPr>
                        <a:t>Youtube</a:t>
                      </a:r>
                      <a:r>
                        <a:rPr lang="es-EC" sz="1500" dirty="0">
                          <a:effectLst/>
                          <a:latin typeface="Museo 900" panose="02000000000000000000"/>
                          <a:cs typeface="Times New Roman" panose="02020603050405020304" pitchFamily="18" charset="0"/>
                        </a:rPr>
                        <a:t> - https://www.youtube.com/channel/UCSbaeVIYYBZmqd7T9xuqYOw/videos</a:t>
                      </a:r>
                    </a:p>
                    <a:p>
                      <a:pPr algn="just">
                        <a:lnSpc>
                          <a:spcPct val="100000"/>
                        </a:lnSpc>
                        <a:spcAft>
                          <a:spcPts val="0"/>
                        </a:spcAft>
                      </a:pPr>
                      <a:r>
                        <a:rPr lang="es-EC" sz="1500" dirty="0">
                          <a:effectLst/>
                          <a:latin typeface="Museo 900" panose="02000000000000000000"/>
                          <a:cs typeface="Times New Roman" panose="02020603050405020304" pitchFamily="18" charset="0"/>
                        </a:rPr>
                        <a:t>Instagram - https://www.instagram.com/coopsursiendo/</a:t>
                      </a:r>
                    </a:p>
                    <a:p>
                      <a:pPr algn="just">
                        <a:lnSpc>
                          <a:spcPct val="100000"/>
                        </a:lnSpc>
                        <a:spcAft>
                          <a:spcPts val="0"/>
                        </a:spcAft>
                      </a:pPr>
                      <a:r>
                        <a:rPr lang="es-EC" sz="1500" dirty="0">
                          <a:effectLst/>
                          <a:latin typeface="Museo 900" panose="02000000000000000000"/>
                          <a:cs typeface="Times New Roman" panose="02020603050405020304" pitchFamily="18" charset="0"/>
                        </a:rPr>
                        <a:t>Twitter - https://twitter.com/SiendoSur</a:t>
                      </a:r>
                    </a:p>
                    <a:p>
                      <a:pPr algn="just">
                        <a:lnSpc>
                          <a:spcPct val="100000"/>
                        </a:lnSpc>
                        <a:spcAft>
                          <a:spcPts val="0"/>
                        </a:spcAft>
                      </a:pPr>
                      <a:r>
                        <a:rPr lang="es-EC" sz="1500" dirty="0">
                          <a:effectLst/>
                          <a:latin typeface="Museo 900" panose="02000000000000000000"/>
                          <a:cs typeface="Times New Roman" panose="02020603050405020304" pitchFamily="18" charset="0"/>
                        </a:rPr>
                        <a:t>Facebook - https://www.facebook.com/biomadretierra</a:t>
                      </a:r>
                    </a:p>
                    <a:p>
                      <a:pPr marL="449580" algn="just">
                        <a:lnSpc>
                          <a:spcPct val="100000"/>
                        </a:lnSpc>
                        <a:spcAft>
                          <a:spcPts val="0"/>
                        </a:spcAft>
                      </a:pPr>
                      <a:r>
                        <a:rPr lang="es-EC" sz="1500" dirty="0">
                          <a:effectLst/>
                          <a:latin typeface="Museo 900" panose="02000000000000000000"/>
                          <a:cs typeface="Times New Roman" panose="02020603050405020304" pitchFamily="18" charset="0"/>
                        </a:rPr>
                        <a:t>        https://www.facebook.com/coopsursiendo/</a:t>
                      </a:r>
                    </a:p>
                    <a:p>
                      <a:pPr algn="just">
                        <a:lnSpc>
                          <a:spcPct val="100000"/>
                        </a:lnSpc>
                        <a:spcAft>
                          <a:spcPts val="0"/>
                        </a:spcAft>
                      </a:pPr>
                      <a:r>
                        <a:rPr lang="es-EC" sz="1500" dirty="0">
                          <a:effectLst/>
                          <a:latin typeface="Museo 900" panose="02000000000000000000"/>
                          <a:cs typeface="Times New Roman" panose="02020603050405020304" pitchFamily="18" charset="0"/>
                        </a:rPr>
                        <a:t>Web oficial - https://www.alimentosmadretierra.com/</a:t>
                      </a:r>
                    </a:p>
                    <a:p>
                      <a:pPr algn="just">
                        <a:lnSpc>
                          <a:spcPct val="100000"/>
                        </a:lnSpc>
                        <a:spcAft>
                          <a:spcPts val="0"/>
                        </a:spcAft>
                      </a:pPr>
                      <a:r>
                        <a:rPr lang="es-EC" sz="1500" dirty="0">
                          <a:effectLst/>
                          <a:latin typeface="Museo 900" panose="02000000000000000000"/>
                          <a:cs typeface="Times New Roman" panose="02020603050405020304" pitchFamily="18" charset="0"/>
                        </a:rPr>
                        <a:t>E-mail - canastamadretierra@gmail.com / sur.siendo.redes@gmail.com / r.guerrero@alimentosmadretierra.com</a:t>
                      </a:r>
                    </a:p>
                    <a:p>
                      <a:pPr algn="just">
                        <a:lnSpc>
                          <a:spcPct val="100000"/>
                        </a:lnSpc>
                        <a:spcAft>
                          <a:spcPts val="0"/>
                        </a:spcAft>
                      </a:pPr>
                      <a:r>
                        <a:rPr lang="es-EC" sz="1500" dirty="0">
                          <a:effectLst/>
                          <a:latin typeface="Museo 900" panose="02000000000000000000"/>
                          <a:cs typeface="Times New Roman" panose="02020603050405020304" pitchFamily="18" charset="0"/>
                        </a:rPr>
                        <a:t>Presencia en portales: Ecuador Negocios, </a:t>
                      </a:r>
                      <a:r>
                        <a:rPr lang="es-EC" sz="1500" dirty="0" err="1">
                          <a:effectLst/>
                          <a:latin typeface="Museo 900" panose="02000000000000000000"/>
                          <a:cs typeface="Times New Roman" panose="02020603050405020304" pitchFamily="18" charset="0"/>
                        </a:rPr>
                        <a:t>Zetblogs-ec</a:t>
                      </a:r>
                      <a:r>
                        <a:rPr lang="es-EC" sz="1500" dirty="0">
                          <a:effectLst/>
                          <a:latin typeface="Museo 900" panose="02000000000000000000"/>
                          <a:cs typeface="Times New Roman" panose="02020603050405020304" pitchFamily="18" charset="0"/>
                        </a:rPr>
                        <a:t>, </a:t>
                      </a:r>
                      <a:r>
                        <a:rPr lang="es-EC" sz="1500" dirty="0" err="1">
                          <a:effectLst/>
                          <a:latin typeface="Museo 900" panose="02000000000000000000"/>
                          <a:cs typeface="Times New Roman" panose="02020603050405020304" pitchFamily="18" charset="0"/>
                        </a:rPr>
                        <a:t>BeautyNailHairSalons</a:t>
                      </a:r>
                      <a:r>
                        <a:rPr lang="es-EC" sz="1500" dirty="0">
                          <a:effectLst/>
                          <a:latin typeface="Museo 900" panose="02000000000000000000"/>
                          <a:cs typeface="Times New Roman" panose="02020603050405020304" pitchFamily="18" charset="0"/>
                        </a:rPr>
                        <a:t>, </a:t>
                      </a:r>
                      <a:r>
                        <a:rPr lang="es-EC" sz="1500" dirty="0" err="1">
                          <a:effectLst/>
                          <a:latin typeface="Museo 900" panose="02000000000000000000"/>
                          <a:cs typeface="Times New Roman" panose="02020603050405020304" pitchFamily="18" charset="0"/>
                        </a:rPr>
                        <a:t>FindgLocal</a:t>
                      </a:r>
                      <a:r>
                        <a:rPr lang="es-EC" sz="1500" dirty="0">
                          <a:effectLst/>
                          <a:latin typeface="Museo 900" panose="02000000000000000000"/>
                          <a:cs typeface="Times New Roman" panose="02020603050405020304" pitchFamily="18" charset="0"/>
                        </a:rPr>
                        <a:t> y </a:t>
                      </a:r>
                      <a:r>
                        <a:rPr lang="es-EC" sz="1500" dirty="0" err="1">
                          <a:effectLst/>
                          <a:latin typeface="Museo 900" panose="02000000000000000000"/>
                          <a:cs typeface="Times New Roman" panose="02020603050405020304" pitchFamily="18" charset="0"/>
                        </a:rPr>
                        <a:t>VYMaps</a:t>
                      </a:r>
                      <a:r>
                        <a:rPr lang="es-EC" sz="1500" dirty="0">
                          <a:effectLst/>
                          <a:latin typeface="Museo 900" panose="02000000000000000000"/>
                          <a:cs typeface="Times New Roman" panose="02020603050405020304" pitchFamily="18" charset="0"/>
                        </a:rPr>
                        <a:t>.</a:t>
                      </a:r>
                      <a:endParaRPr lang="es-EC" sz="1500" dirty="0">
                        <a:effectLst/>
                        <a:latin typeface="Museo 900" panose="02000000000000000000"/>
                        <a:ea typeface="Calibri" panose="020F0502020204030204" pitchFamily="34" charset="0"/>
                        <a:cs typeface="Times New Roman" panose="02020603050405020304" pitchFamily="18" charset="0"/>
                      </a:endParaRPr>
                    </a:p>
                  </a:txBody>
                  <a:tcPr marL="39825" marR="39825" marT="0" marB="0"/>
                </a:tc>
                <a:extLst>
                  <a:ext uri="{0D108BD9-81ED-4DB2-BD59-A6C34878D82A}">
                    <a16:rowId xmlns:a16="http://schemas.microsoft.com/office/drawing/2014/main" val="1004131914"/>
                  </a:ext>
                </a:extLst>
              </a:tr>
            </a:tbl>
          </a:graphicData>
        </a:graphic>
      </p:graphicFrame>
      <p:grpSp>
        <p:nvGrpSpPr>
          <p:cNvPr id="9" name="Group 8">
            <a:extLst>
              <a:ext uri="{FF2B5EF4-FFF2-40B4-BE49-F238E27FC236}">
                <a16:creationId xmlns:a16="http://schemas.microsoft.com/office/drawing/2014/main" id="{C3346661-4950-4EED-8144-E2E54308FA3F}"/>
              </a:ext>
            </a:extLst>
          </p:cNvPr>
          <p:cNvGrpSpPr/>
          <p:nvPr/>
        </p:nvGrpSpPr>
        <p:grpSpPr>
          <a:xfrm>
            <a:off x="6022971" y="1125624"/>
            <a:ext cx="1172960" cy="750268"/>
            <a:chOff x="5863944" y="633948"/>
            <a:chExt cx="1988257" cy="1271761"/>
          </a:xfrm>
        </p:grpSpPr>
        <p:pic>
          <p:nvPicPr>
            <p:cNvPr id="4" name="Imagen 4">
              <a:extLst>
                <a:ext uri="{FF2B5EF4-FFF2-40B4-BE49-F238E27FC236}">
                  <a16:creationId xmlns:a16="http://schemas.microsoft.com/office/drawing/2014/main" id="{50D82D8D-101C-4377-870E-25CB2484635C}"/>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r="3818" b="6767"/>
            <a:stretch>
              <a:fillRect/>
            </a:stretch>
          </p:blipFill>
          <p:spPr bwMode="auto">
            <a:xfrm>
              <a:off x="6370420" y="633948"/>
              <a:ext cx="951765" cy="915385"/>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5">
              <a:extLst>
                <a:ext uri="{FF2B5EF4-FFF2-40B4-BE49-F238E27FC236}">
                  <a16:creationId xmlns:a16="http://schemas.microsoft.com/office/drawing/2014/main" id="{B6DE62AB-4340-45B6-97A4-84039220A359}"/>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863944" y="1600909"/>
              <a:ext cx="1988257" cy="304800"/>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TextBox 6">
            <a:extLst>
              <a:ext uri="{FF2B5EF4-FFF2-40B4-BE49-F238E27FC236}">
                <a16:creationId xmlns:a16="http://schemas.microsoft.com/office/drawing/2014/main" id="{3C72A24E-4AB0-4617-9B69-38082BCA155A}"/>
              </a:ext>
            </a:extLst>
          </p:cNvPr>
          <p:cNvSpPr txBox="1"/>
          <p:nvPr/>
        </p:nvSpPr>
        <p:spPr>
          <a:xfrm>
            <a:off x="0" y="0"/>
            <a:ext cx="9123203" cy="954107"/>
          </a:xfrm>
          <a:prstGeom prst="rect">
            <a:avLst/>
          </a:prstGeom>
          <a:noFill/>
        </p:spPr>
        <p:txBody>
          <a:bodyPr wrap="none" rtlCol="0">
            <a:spAutoFit/>
          </a:bodyPr>
          <a:lstStyle/>
          <a:p>
            <a:r>
              <a:rPr lang="es-419" sz="2800" b="1" dirty="0">
                <a:solidFill>
                  <a:schemeClr val="accent5">
                    <a:lumMod val="50000"/>
                  </a:schemeClr>
                </a:solidFill>
                <a:effectLst>
                  <a:glow rad="228600">
                    <a:schemeClr val="bg1">
                      <a:alpha val="40000"/>
                    </a:schemeClr>
                  </a:glow>
                </a:effectLst>
              </a:rPr>
              <a:t>MANUAL DE MARCA Y GESTIÓN DE MEDIOS TECNOLÓGICOS</a:t>
            </a:r>
            <a:br>
              <a:rPr lang="es-419" sz="2800" b="1" dirty="0">
                <a:solidFill>
                  <a:schemeClr val="accent5">
                    <a:lumMod val="50000"/>
                  </a:schemeClr>
                </a:solidFill>
                <a:effectLst>
                  <a:glow rad="228600">
                    <a:schemeClr val="bg1">
                      <a:alpha val="40000"/>
                    </a:schemeClr>
                  </a:glow>
                </a:effectLst>
              </a:rPr>
            </a:br>
            <a:r>
              <a:rPr lang="es-419" sz="2800" b="1" dirty="0">
                <a:solidFill>
                  <a:schemeClr val="accent5">
                    <a:lumMod val="50000"/>
                  </a:schemeClr>
                </a:solidFill>
                <a:effectLst>
                  <a:glow rad="228600">
                    <a:schemeClr val="bg1">
                      <a:alpha val="40000"/>
                    </a:schemeClr>
                  </a:glow>
                </a:effectLst>
              </a:rPr>
              <a:t>DE COMUNICACIÓN</a:t>
            </a:r>
          </a:p>
        </p:txBody>
      </p:sp>
    </p:spTree>
    <p:extLst>
      <p:ext uri="{BB962C8B-B14F-4D97-AF65-F5344CB8AC3E}">
        <p14:creationId xmlns:p14="http://schemas.microsoft.com/office/powerpoint/2010/main" val="2586016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09857423-D373-4F0D-823C-7720A3614E2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8989" y="1649895"/>
            <a:ext cx="4879480" cy="4875668"/>
          </a:xfrm>
          <a:prstGeom prst="rect">
            <a:avLst/>
          </a:prstGeom>
        </p:spPr>
      </p:pic>
      <p:pic>
        <p:nvPicPr>
          <p:cNvPr id="4" name="Imagen 3">
            <a:extLst>
              <a:ext uri="{FF2B5EF4-FFF2-40B4-BE49-F238E27FC236}">
                <a16:creationId xmlns:a16="http://schemas.microsoft.com/office/drawing/2014/main" id="{1E118767-69E4-4F1D-A6B9-315C68F3841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03888" y="1649895"/>
            <a:ext cx="4879480" cy="4875668"/>
          </a:xfrm>
          <a:prstGeom prst="rect">
            <a:avLst/>
          </a:prstGeom>
        </p:spPr>
      </p:pic>
      <p:sp>
        <p:nvSpPr>
          <p:cNvPr id="7" name="TextBox 6">
            <a:extLst>
              <a:ext uri="{FF2B5EF4-FFF2-40B4-BE49-F238E27FC236}">
                <a16:creationId xmlns:a16="http://schemas.microsoft.com/office/drawing/2014/main" id="{9A4BEA8D-92E9-4BF4-B426-86B9DE005B24}"/>
              </a:ext>
            </a:extLst>
          </p:cNvPr>
          <p:cNvSpPr txBox="1"/>
          <p:nvPr/>
        </p:nvSpPr>
        <p:spPr>
          <a:xfrm>
            <a:off x="0" y="0"/>
            <a:ext cx="4023858" cy="523220"/>
          </a:xfrm>
          <a:prstGeom prst="rect">
            <a:avLst/>
          </a:prstGeom>
          <a:noFill/>
        </p:spPr>
        <p:txBody>
          <a:bodyPr wrap="none" rtlCol="0">
            <a:spAutoFit/>
          </a:bodyPr>
          <a:lstStyle/>
          <a:p>
            <a:r>
              <a:rPr lang="es-419" sz="2800" b="1" dirty="0">
                <a:solidFill>
                  <a:schemeClr val="accent5">
                    <a:lumMod val="50000"/>
                  </a:schemeClr>
                </a:solidFill>
                <a:effectLst>
                  <a:glow rad="228600">
                    <a:schemeClr val="bg1">
                      <a:alpha val="40000"/>
                    </a:schemeClr>
                  </a:glow>
                </a:effectLst>
              </a:rPr>
              <a:t>PLAN DE MARKETING 360</a:t>
            </a:r>
          </a:p>
        </p:txBody>
      </p:sp>
    </p:spTree>
    <p:extLst>
      <p:ext uri="{BB962C8B-B14F-4D97-AF65-F5344CB8AC3E}">
        <p14:creationId xmlns:p14="http://schemas.microsoft.com/office/powerpoint/2010/main" val="792154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82515C80-D106-4449-B38D-D75E6D443FB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387312" y="1457000"/>
            <a:ext cx="7639036" cy="5215111"/>
          </a:xfrm>
          <a:prstGeom prst="rect">
            <a:avLst/>
          </a:prstGeom>
        </p:spPr>
      </p:pic>
      <p:sp>
        <p:nvSpPr>
          <p:cNvPr id="4" name="Заголовок 6">
            <a:extLst>
              <a:ext uri="{FF2B5EF4-FFF2-40B4-BE49-F238E27FC236}">
                <a16:creationId xmlns:a16="http://schemas.microsoft.com/office/drawing/2014/main" id="{0D72F4B3-8D9F-4E9C-8098-6C3564D3A3B9}"/>
              </a:ext>
            </a:extLst>
          </p:cNvPr>
          <p:cNvSpPr txBox="1">
            <a:spLocks/>
          </p:cNvSpPr>
          <p:nvPr/>
        </p:nvSpPr>
        <p:spPr>
          <a:xfrm>
            <a:off x="457200" y="3041067"/>
            <a:ext cx="3588025" cy="204697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fontAlgn="base"/>
            <a:r>
              <a:rPr lang="en" sz="3600" b="1" dirty="0">
                <a:solidFill>
                  <a:schemeClr val="tx2">
                    <a:lumMod val="90000"/>
                    <a:lumOff val="10000"/>
                  </a:schemeClr>
                </a:solidFill>
                <a:latin typeface="Museo 900" panose="02000000000000000000"/>
              </a:rPr>
              <a:t>MAPA PROCESOS </a:t>
            </a:r>
            <a:r>
              <a:rPr lang="en" sz="3600" b="1" dirty="0">
                <a:solidFill>
                  <a:schemeClr val="accent2"/>
                </a:solidFill>
                <a:latin typeface="Museo 900" panose="02000000000000000000"/>
              </a:rPr>
              <a:t>FRANQUICIANTE</a:t>
            </a:r>
            <a:endParaRPr lang="ru-RU" sz="3600" b="1" dirty="0">
              <a:solidFill>
                <a:schemeClr val="accent1"/>
              </a:solidFill>
            </a:endParaRPr>
          </a:p>
        </p:txBody>
      </p:sp>
      <p:sp>
        <p:nvSpPr>
          <p:cNvPr id="8" name="TextBox 7">
            <a:extLst>
              <a:ext uri="{FF2B5EF4-FFF2-40B4-BE49-F238E27FC236}">
                <a16:creationId xmlns:a16="http://schemas.microsoft.com/office/drawing/2014/main" id="{4C2265E4-EE89-4F3D-AD8F-416275F1A2DB}"/>
              </a:ext>
            </a:extLst>
          </p:cNvPr>
          <p:cNvSpPr txBox="1"/>
          <p:nvPr/>
        </p:nvSpPr>
        <p:spPr>
          <a:xfrm>
            <a:off x="0" y="0"/>
            <a:ext cx="5690469" cy="954107"/>
          </a:xfrm>
          <a:prstGeom prst="rect">
            <a:avLst/>
          </a:prstGeom>
          <a:noFill/>
        </p:spPr>
        <p:txBody>
          <a:bodyPr wrap="none" rtlCol="0">
            <a:spAutoFit/>
          </a:bodyPr>
          <a:lstStyle/>
          <a:p>
            <a:r>
              <a:rPr lang="es-419" sz="2800" b="1" dirty="0">
                <a:solidFill>
                  <a:schemeClr val="accent5">
                    <a:lumMod val="50000"/>
                  </a:schemeClr>
                </a:solidFill>
                <a:effectLst>
                  <a:glow rad="228600">
                    <a:schemeClr val="bg1">
                      <a:alpha val="40000"/>
                    </a:schemeClr>
                  </a:glow>
                </a:effectLst>
              </a:rPr>
              <a:t>GENERAR Y HOMOLOGAR PROCESOS</a:t>
            </a:r>
            <a:br>
              <a:rPr lang="es-419" sz="2800" b="1" dirty="0">
                <a:solidFill>
                  <a:schemeClr val="accent5">
                    <a:lumMod val="50000"/>
                  </a:schemeClr>
                </a:solidFill>
                <a:effectLst>
                  <a:glow rad="228600">
                    <a:schemeClr val="bg1">
                      <a:alpha val="40000"/>
                    </a:schemeClr>
                  </a:glow>
                </a:effectLst>
              </a:rPr>
            </a:br>
            <a:r>
              <a:rPr lang="es-419" sz="2800" b="1" dirty="0">
                <a:solidFill>
                  <a:schemeClr val="accent5">
                    <a:lumMod val="50000"/>
                  </a:schemeClr>
                </a:solidFill>
                <a:effectLst>
                  <a:glow rad="228600">
                    <a:schemeClr val="bg1">
                      <a:alpha val="40000"/>
                    </a:schemeClr>
                  </a:glow>
                </a:effectLst>
              </a:rPr>
              <a:t>- PROPONER FRANQUICIA SOCIAL -</a:t>
            </a:r>
          </a:p>
        </p:txBody>
      </p:sp>
    </p:spTree>
    <p:extLst>
      <p:ext uri="{BB962C8B-B14F-4D97-AF65-F5344CB8AC3E}">
        <p14:creationId xmlns:p14="http://schemas.microsoft.com/office/powerpoint/2010/main" val="2040896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6">
            <a:extLst>
              <a:ext uri="{FF2B5EF4-FFF2-40B4-BE49-F238E27FC236}">
                <a16:creationId xmlns:a16="http://schemas.microsoft.com/office/drawing/2014/main" id="{0D72F4B3-8D9F-4E9C-8098-6C3564D3A3B9}"/>
              </a:ext>
            </a:extLst>
          </p:cNvPr>
          <p:cNvSpPr txBox="1">
            <a:spLocks/>
          </p:cNvSpPr>
          <p:nvPr/>
        </p:nvSpPr>
        <p:spPr>
          <a:xfrm>
            <a:off x="457200" y="3041067"/>
            <a:ext cx="3588025" cy="204697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fontAlgn="base"/>
            <a:r>
              <a:rPr lang="en" sz="3600" b="1" dirty="0">
                <a:solidFill>
                  <a:schemeClr val="tx2">
                    <a:lumMod val="90000"/>
                    <a:lumOff val="10000"/>
                  </a:schemeClr>
                </a:solidFill>
                <a:latin typeface="Museo 900" panose="02000000000000000000"/>
              </a:rPr>
              <a:t>MAPA PROCESOS </a:t>
            </a:r>
            <a:r>
              <a:rPr lang="en" sz="3600" b="1" dirty="0">
                <a:solidFill>
                  <a:schemeClr val="accent2"/>
                </a:solidFill>
                <a:latin typeface="Museo 900" panose="02000000000000000000"/>
              </a:rPr>
              <a:t>FRANQUICIADO</a:t>
            </a:r>
            <a:endParaRPr lang="ru-RU" sz="3600" b="1" dirty="0">
              <a:solidFill>
                <a:schemeClr val="accent1"/>
              </a:solidFill>
            </a:endParaRPr>
          </a:p>
        </p:txBody>
      </p:sp>
      <p:pic>
        <p:nvPicPr>
          <p:cNvPr id="5" name="Imagen 4">
            <a:extLst>
              <a:ext uri="{FF2B5EF4-FFF2-40B4-BE49-F238E27FC236}">
                <a16:creationId xmlns:a16="http://schemas.microsoft.com/office/drawing/2014/main" id="{E56755EC-28F1-4C9B-B851-8E1B45FFD315}"/>
              </a:ext>
            </a:extLst>
          </p:cNvPr>
          <p:cNvPicPr>
            <a:picLocks noChangeAspect="1"/>
          </p:cNvPicPr>
          <p:nvPr/>
        </p:nvPicPr>
        <p:blipFill>
          <a:blip r:embed="rId2"/>
          <a:stretch>
            <a:fillRect/>
          </a:stretch>
        </p:blipFill>
        <p:spPr>
          <a:xfrm>
            <a:off x="4148224" y="1442212"/>
            <a:ext cx="7831738" cy="5299137"/>
          </a:xfrm>
          <a:prstGeom prst="rect">
            <a:avLst/>
          </a:prstGeom>
        </p:spPr>
      </p:pic>
      <p:sp>
        <p:nvSpPr>
          <p:cNvPr id="6" name="TextBox 5">
            <a:extLst>
              <a:ext uri="{FF2B5EF4-FFF2-40B4-BE49-F238E27FC236}">
                <a16:creationId xmlns:a16="http://schemas.microsoft.com/office/drawing/2014/main" id="{763E3DB2-D0F8-4392-9EC7-D8C8D8246579}"/>
              </a:ext>
            </a:extLst>
          </p:cNvPr>
          <p:cNvSpPr txBox="1"/>
          <p:nvPr/>
        </p:nvSpPr>
        <p:spPr>
          <a:xfrm>
            <a:off x="0" y="0"/>
            <a:ext cx="5690469" cy="954107"/>
          </a:xfrm>
          <a:prstGeom prst="rect">
            <a:avLst/>
          </a:prstGeom>
          <a:noFill/>
        </p:spPr>
        <p:txBody>
          <a:bodyPr wrap="none" rtlCol="0">
            <a:spAutoFit/>
          </a:bodyPr>
          <a:lstStyle/>
          <a:p>
            <a:r>
              <a:rPr lang="es-419" sz="2800" b="1" dirty="0">
                <a:solidFill>
                  <a:schemeClr val="accent5">
                    <a:lumMod val="50000"/>
                  </a:schemeClr>
                </a:solidFill>
                <a:effectLst>
                  <a:glow rad="228600">
                    <a:schemeClr val="bg1">
                      <a:alpha val="40000"/>
                    </a:schemeClr>
                  </a:glow>
                </a:effectLst>
              </a:rPr>
              <a:t>GENERAR Y HOMOLOGAR PROCESOS</a:t>
            </a:r>
            <a:br>
              <a:rPr lang="es-419" sz="2800" b="1" dirty="0">
                <a:solidFill>
                  <a:schemeClr val="accent5">
                    <a:lumMod val="50000"/>
                  </a:schemeClr>
                </a:solidFill>
                <a:effectLst>
                  <a:glow rad="228600">
                    <a:schemeClr val="bg1">
                      <a:alpha val="40000"/>
                    </a:schemeClr>
                  </a:glow>
                </a:effectLst>
              </a:rPr>
            </a:br>
            <a:r>
              <a:rPr lang="es-419" sz="2800" b="1" dirty="0">
                <a:solidFill>
                  <a:schemeClr val="accent5">
                    <a:lumMod val="50000"/>
                  </a:schemeClr>
                </a:solidFill>
                <a:effectLst>
                  <a:glow rad="228600">
                    <a:schemeClr val="bg1">
                      <a:alpha val="40000"/>
                    </a:schemeClr>
                  </a:glow>
                </a:effectLst>
              </a:rPr>
              <a:t>- PROPONER FRANQUICIA SOCIAL -</a:t>
            </a:r>
          </a:p>
        </p:txBody>
      </p:sp>
    </p:spTree>
    <p:extLst>
      <p:ext uri="{BB962C8B-B14F-4D97-AF65-F5344CB8AC3E}">
        <p14:creationId xmlns:p14="http://schemas.microsoft.com/office/powerpoint/2010/main" val="2383380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5628A991-59C7-42DB-8645-E09213434613}"/>
              </a:ext>
            </a:extLst>
          </p:cNvPr>
          <p:cNvSpPr txBox="1">
            <a:spLocks/>
          </p:cNvSpPr>
          <p:nvPr/>
        </p:nvSpPr>
        <p:spPr>
          <a:xfrm>
            <a:off x="757646" y="1828801"/>
            <a:ext cx="5533824" cy="745435"/>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C" sz="2400" b="1" dirty="0">
                <a:solidFill>
                  <a:schemeClr val="accent6">
                    <a:lumMod val="50000"/>
                  </a:schemeClr>
                </a:solidFill>
                <a:latin typeface="Museo 900" panose="02000000000000000000"/>
                <a:ea typeface="Calibri" panose="020F0502020204030204" pitchFamily="34" charset="0"/>
              </a:rPr>
              <a:t>Número de modalidades de comercialización CIALCO</a:t>
            </a:r>
            <a:endParaRPr lang="es-EC" sz="5400" dirty="0">
              <a:solidFill>
                <a:schemeClr val="accent6">
                  <a:lumMod val="50000"/>
                </a:schemeClr>
              </a:solidFill>
              <a:latin typeface="Museo 900" panose="02000000000000000000"/>
            </a:endParaRPr>
          </a:p>
        </p:txBody>
      </p:sp>
      <p:graphicFrame>
        <p:nvGraphicFramePr>
          <p:cNvPr id="5" name="Marcador de contenido 3">
            <a:extLst>
              <a:ext uri="{FF2B5EF4-FFF2-40B4-BE49-F238E27FC236}">
                <a16:creationId xmlns:a16="http://schemas.microsoft.com/office/drawing/2014/main" id="{83250AC4-D00F-461F-9CD4-AA21A1159532}"/>
              </a:ext>
            </a:extLst>
          </p:cNvPr>
          <p:cNvGraphicFramePr>
            <a:graphicFrameLocks/>
          </p:cNvGraphicFramePr>
          <p:nvPr>
            <p:extLst>
              <p:ext uri="{D42A27DB-BD31-4B8C-83A1-F6EECF244321}">
                <p14:modId xmlns:p14="http://schemas.microsoft.com/office/powerpoint/2010/main" val="1308317907"/>
              </p:ext>
            </p:extLst>
          </p:nvPr>
        </p:nvGraphicFramePr>
        <p:xfrm>
          <a:off x="755374" y="2763079"/>
          <a:ext cx="5536096" cy="3358896"/>
        </p:xfrm>
        <a:graphic>
          <a:graphicData uri="http://schemas.openxmlformats.org/drawingml/2006/table">
            <a:tbl>
              <a:tblPr firstRow="1" firstCol="1" bandRow="1">
                <a:tableStyleId>{93296810-A885-4BE3-A3E7-6D5BEEA58F35}</a:tableStyleId>
              </a:tblPr>
              <a:tblGrid>
                <a:gridCol w="2514600">
                  <a:extLst>
                    <a:ext uri="{9D8B030D-6E8A-4147-A177-3AD203B41FA5}">
                      <a16:colId xmlns:a16="http://schemas.microsoft.com/office/drawing/2014/main" val="941331767"/>
                    </a:ext>
                  </a:extLst>
                </a:gridCol>
                <a:gridCol w="734557">
                  <a:extLst>
                    <a:ext uri="{9D8B030D-6E8A-4147-A177-3AD203B41FA5}">
                      <a16:colId xmlns:a16="http://schemas.microsoft.com/office/drawing/2014/main" val="929297533"/>
                    </a:ext>
                  </a:extLst>
                </a:gridCol>
                <a:gridCol w="1534999">
                  <a:extLst>
                    <a:ext uri="{9D8B030D-6E8A-4147-A177-3AD203B41FA5}">
                      <a16:colId xmlns:a16="http://schemas.microsoft.com/office/drawing/2014/main" val="3581928852"/>
                    </a:ext>
                  </a:extLst>
                </a:gridCol>
                <a:gridCol w="751940">
                  <a:extLst>
                    <a:ext uri="{9D8B030D-6E8A-4147-A177-3AD203B41FA5}">
                      <a16:colId xmlns:a16="http://schemas.microsoft.com/office/drawing/2014/main" val="1798694589"/>
                    </a:ext>
                  </a:extLst>
                </a:gridCol>
              </a:tblGrid>
              <a:tr h="288389">
                <a:tc gridSpan="2">
                  <a:txBody>
                    <a:bodyPr/>
                    <a:lstStyle/>
                    <a:p>
                      <a:pPr algn="ctr">
                        <a:lnSpc>
                          <a:spcPct val="115000"/>
                        </a:lnSpc>
                        <a:spcAft>
                          <a:spcPts val="1000"/>
                        </a:spcAft>
                      </a:pPr>
                      <a:r>
                        <a:rPr lang="es-EC" sz="1800">
                          <a:effectLst/>
                        </a:rPr>
                        <a:t>Modalidades principales</a:t>
                      </a:r>
                      <a:endParaRPr lang="es-EC" sz="1800">
                        <a:effectLst/>
                        <a:latin typeface="Museo 900" panose="02000000000000000000"/>
                        <a:ea typeface="Calibri" panose="020F0502020204030204" pitchFamily="34" charset="0"/>
                        <a:cs typeface="Times New Roman" panose="02020603050405020304" pitchFamily="18" charset="0"/>
                      </a:endParaRPr>
                    </a:p>
                  </a:txBody>
                  <a:tcPr marL="68580" marR="68580" marT="0" marB="0"/>
                </a:tc>
                <a:tc hMerge="1">
                  <a:txBody>
                    <a:bodyPr/>
                    <a:lstStyle/>
                    <a:p>
                      <a:endParaRPr lang="es-EC"/>
                    </a:p>
                  </a:txBody>
                  <a:tcPr/>
                </a:tc>
                <a:tc gridSpan="2">
                  <a:txBody>
                    <a:bodyPr/>
                    <a:lstStyle/>
                    <a:p>
                      <a:pPr algn="ctr">
                        <a:lnSpc>
                          <a:spcPct val="115000"/>
                        </a:lnSpc>
                        <a:spcAft>
                          <a:spcPts val="1000"/>
                        </a:spcAft>
                      </a:pPr>
                      <a:r>
                        <a:rPr lang="es-EC" sz="1800">
                          <a:effectLst/>
                        </a:rPr>
                        <a:t>Nuevas modalidades</a:t>
                      </a:r>
                      <a:endParaRPr lang="es-EC" sz="1800">
                        <a:effectLst/>
                        <a:latin typeface="Museo 900" panose="02000000000000000000"/>
                        <a:ea typeface="Calibri" panose="020F0502020204030204" pitchFamily="34" charset="0"/>
                        <a:cs typeface="Times New Roman" panose="02020603050405020304" pitchFamily="18" charset="0"/>
                      </a:endParaRPr>
                    </a:p>
                  </a:txBody>
                  <a:tcPr marL="68580" marR="68580" marT="0" marB="0"/>
                </a:tc>
                <a:tc hMerge="1">
                  <a:txBody>
                    <a:bodyPr/>
                    <a:lstStyle/>
                    <a:p>
                      <a:endParaRPr lang="es-EC"/>
                    </a:p>
                  </a:txBody>
                  <a:tcPr/>
                </a:tc>
                <a:extLst>
                  <a:ext uri="{0D108BD9-81ED-4DB2-BD59-A6C34878D82A}">
                    <a16:rowId xmlns:a16="http://schemas.microsoft.com/office/drawing/2014/main" val="1341861620"/>
                  </a:ext>
                </a:extLst>
              </a:tr>
              <a:tr h="601911">
                <a:tc>
                  <a:txBody>
                    <a:bodyPr/>
                    <a:lstStyle/>
                    <a:p>
                      <a:pPr algn="l">
                        <a:lnSpc>
                          <a:spcPct val="115000"/>
                        </a:lnSpc>
                        <a:spcAft>
                          <a:spcPts val="1000"/>
                        </a:spcAft>
                      </a:pPr>
                      <a:r>
                        <a:rPr lang="es-EC" sz="1800" dirty="0">
                          <a:solidFill>
                            <a:srgbClr val="FF0000"/>
                          </a:solidFill>
                          <a:effectLst/>
                        </a:rPr>
                        <a:t>Ferias locales campesinas</a:t>
                      </a:r>
                      <a:endParaRPr lang="es-EC" sz="1800" dirty="0">
                        <a:solidFill>
                          <a:srgbClr val="FF0000"/>
                        </a:solidFill>
                        <a:effectLst/>
                        <a:latin typeface="Museo 900" panose="0200000000000000000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EC" sz="1800" b="1" dirty="0">
                          <a:solidFill>
                            <a:srgbClr val="FF0000"/>
                          </a:solidFill>
                          <a:effectLst/>
                        </a:rPr>
                        <a:t>61%</a:t>
                      </a:r>
                      <a:endParaRPr lang="es-EC" sz="1800" b="1" dirty="0">
                        <a:solidFill>
                          <a:srgbClr val="FF0000"/>
                        </a:solidFill>
                        <a:effectLst/>
                        <a:latin typeface="Museo 900" panose="02000000000000000000"/>
                        <a:ea typeface="Calibri" panose="020F0502020204030204" pitchFamily="34" charset="0"/>
                        <a:cs typeface="Times New Roman" panose="02020603050405020304" pitchFamily="18" charset="0"/>
                      </a:endParaRPr>
                    </a:p>
                  </a:txBody>
                  <a:tcPr marL="68580" marR="68580" marT="0" marB="0"/>
                </a:tc>
                <a:tc>
                  <a:txBody>
                    <a:bodyPr/>
                    <a:lstStyle/>
                    <a:p>
                      <a:pPr algn="l">
                        <a:lnSpc>
                          <a:spcPct val="115000"/>
                        </a:lnSpc>
                        <a:spcAft>
                          <a:spcPts val="1000"/>
                        </a:spcAft>
                      </a:pPr>
                      <a:r>
                        <a:rPr lang="es-EC" sz="1800" dirty="0">
                          <a:effectLst/>
                        </a:rPr>
                        <a:t>Venta a pie de parcela</a:t>
                      </a:r>
                      <a:endParaRPr lang="es-EC" sz="1800" dirty="0">
                        <a:effectLst/>
                        <a:latin typeface="Museo 900" panose="0200000000000000000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EC" sz="1800" b="1" dirty="0">
                          <a:effectLst/>
                        </a:rPr>
                        <a:t>3%</a:t>
                      </a:r>
                      <a:endParaRPr lang="es-EC" sz="1800" b="1" dirty="0">
                        <a:effectLst/>
                        <a:latin typeface="Museo 900" panose="0200000000000000000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54080239"/>
                  </a:ext>
                </a:extLst>
              </a:tr>
              <a:tr h="915433">
                <a:tc>
                  <a:txBody>
                    <a:bodyPr/>
                    <a:lstStyle/>
                    <a:p>
                      <a:pPr algn="l">
                        <a:lnSpc>
                          <a:spcPct val="115000"/>
                        </a:lnSpc>
                        <a:spcAft>
                          <a:spcPts val="1000"/>
                        </a:spcAft>
                      </a:pPr>
                      <a:r>
                        <a:rPr lang="es-EC" sz="1800">
                          <a:solidFill>
                            <a:srgbClr val="FF0000"/>
                          </a:solidFill>
                          <a:effectLst/>
                        </a:rPr>
                        <a:t>Canastas solidarias/comunitarias/ de consumidores</a:t>
                      </a:r>
                      <a:endParaRPr lang="es-EC" sz="1800">
                        <a:solidFill>
                          <a:srgbClr val="FF0000"/>
                        </a:solidFill>
                        <a:effectLst/>
                        <a:latin typeface="Museo 900" panose="0200000000000000000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EC" sz="1800" b="1" dirty="0">
                          <a:solidFill>
                            <a:srgbClr val="FF0000"/>
                          </a:solidFill>
                          <a:effectLst/>
                        </a:rPr>
                        <a:t>14%</a:t>
                      </a:r>
                      <a:endParaRPr lang="es-EC" sz="1800" b="1" dirty="0">
                        <a:solidFill>
                          <a:srgbClr val="FF0000"/>
                        </a:solidFill>
                        <a:effectLst/>
                        <a:latin typeface="Museo 900" panose="02000000000000000000"/>
                        <a:ea typeface="Calibri" panose="020F0502020204030204" pitchFamily="34" charset="0"/>
                        <a:cs typeface="Times New Roman" panose="02020603050405020304" pitchFamily="18" charset="0"/>
                      </a:endParaRPr>
                    </a:p>
                  </a:txBody>
                  <a:tcPr marL="68580" marR="68580" marT="0" marB="0"/>
                </a:tc>
                <a:tc>
                  <a:txBody>
                    <a:bodyPr/>
                    <a:lstStyle/>
                    <a:p>
                      <a:pPr algn="l">
                        <a:lnSpc>
                          <a:spcPct val="115000"/>
                        </a:lnSpc>
                        <a:spcAft>
                          <a:spcPts val="1000"/>
                        </a:spcAft>
                      </a:pPr>
                      <a:r>
                        <a:rPr lang="es-EC" sz="1800" dirty="0">
                          <a:effectLst/>
                        </a:rPr>
                        <a:t>Abastecimiento a HORECAS</a:t>
                      </a:r>
                      <a:endParaRPr lang="es-EC" sz="1800" dirty="0">
                        <a:effectLst/>
                        <a:latin typeface="Museo 900" panose="0200000000000000000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EC" sz="1800" b="1" dirty="0">
                          <a:effectLst/>
                        </a:rPr>
                        <a:t>4%</a:t>
                      </a:r>
                      <a:endParaRPr lang="es-EC" sz="1800" b="1" dirty="0">
                        <a:effectLst/>
                        <a:latin typeface="Museo 900" panose="0200000000000000000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32488785"/>
                  </a:ext>
                </a:extLst>
              </a:tr>
              <a:tr h="601911">
                <a:tc>
                  <a:txBody>
                    <a:bodyPr/>
                    <a:lstStyle/>
                    <a:p>
                      <a:pPr algn="l">
                        <a:lnSpc>
                          <a:spcPct val="115000"/>
                        </a:lnSpc>
                        <a:spcAft>
                          <a:spcPts val="1000"/>
                        </a:spcAft>
                      </a:pPr>
                      <a:r>
                        <a:rPr lang="es-EC" sz="1800">
                          <a:effectLst/>
                        </a:rPr>
                        <a:t>Tiendas de productos campesinos</a:t>
                      </a:r>
                      <a:endParaRPr lang="es-EC" sz="1800">
                        <a:effectLst/>
                        <a:latin typeface="Museo 900" panose="0200000000000000000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EC" sz="1800" b="1" dirty="0">
                          <a:effectLst/>
                        </a:rPr>
                        <a:t>9%</a:t>
                      </a:r>
                      <a:endParaRPr lang="es-EC" sz="1800" b="1" dirty="0">
                        <a:effectLst/>
                        <a:latin typeface="Museo 900" panose="02000000000000000000"/>
                        <a:ea typeface="Calibri" panose="020F0502020204030204" pitchFamily="34" charset="0"/>
                        <a:cs typeface="Times New Roman" panose="02020603050405020304" pitchFamily="18" charset="0"/>
                      </a:endParaRPr>
                    </a:p>
                  </a:txBody>
                  <a:tcPr marL="68580" marR="68580" marT="0" marB="0"/>
                </a:tc>
                <a:tc>
                  <a:txBody>
                    <a:bodyPr/>
                    <a:lstStyle/>
                    <a:p>
                      <a:pPr algn="l">
                        <a:lnSpc>
                          <a:spcPct val="115000"/>
                        </a:lnSpc>
                        <a:spcAft>
                          <a:spcPts val="1000"/>
                        </a:spcAft>
                      </a:pPr>
                      <a:r>
                        <a:rPr lang="es-EC" sz="1800">
                          <a:effectLst/>
                        </a:rPr>
                        <a:t>Agroturismo</a:t>
                      </a:r>
                      <a:endParaRPr lang="es-EC" sz="1800">
                        <a:effectLst/>
                        <a:latin typeface="Museo 900" panose="0200000000000000000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EC" sz="1800" b="1" dirty="0">
                          <a:effectLst/>
                        </a:rPr>
                        <a:t>3,5%</a:t>
                      </a:r>
                      <a:endParaRPr lang="es-EC" sz="1800" b="1" dirty="0">
                        <a:effectLst/>
                        <a:latin typeface="Museo 900" panose="0200000000000000000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50547753"/>
                  </a:ext>
                </a:extLst>
              </a:tr>
              <a:tr h="601911">
                <a:tc>
                  <a:txBody>
                    <a:bodyPr/>
                    <a:lstStyle/>
                    <a:p>
                      <a:pPr algn="l">
                        <a:lnSpc>
                          <a:spcPct val="115000"/>
                        </a:lnSpc>
                        <a:spcAft>
                          <a:spcPts val="1000"/>
                        </a:spcAft>
                      </a:pPr>
                      <a:r>
                        <a:rPr lang="es-EC" sz="1800">
                          <a:effectLst/>
                        </a:rPr>
                        <a:t>Exportación de productos campesinos</a:t>
                      </a:r>
                      <a:endParaRPr lang="es-EC" sz="1800">
                        <a:effectLst/>
                        <a:latin typeface="Museo 900" panose="0200000000000000000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EC" sz="1800" b="1" dirty="0">
                          <a:effectLst/>
                        </a:rPr>
                        <a:t>4%</a:t>
                      </a:r>
                      <a:endParaRPr lang="es-EC" sz="1800" b="1" dirty="0">
                        <a:effectLst/>
                        <a:latin typeface="Museo 900" panose="02000000000000000000"/>
                        <a:ea typeface="Calibri" panose="020F0502020204030204" pitchFamily="34" charset="0"/>
                        <a:cs typeface="Times New Roman" panose="02020603050405020304" pitchFamily="18" charset="0"/>
                      </a:endParaRPr>
                    </a:p>
                  </a:txBody>
                  <a:tcPr marL="68580" marR="68580" marT="0" marB="0"/>
                </a:tc>
                <a:tc gridSpan="2">
                  <a:txBody>
                    <a:bodyPr/>
                    <a:lstStyle/>
                    <a:p>
                      <a:pPr algn="l">
                        <a:lnSpc>
                          <a:spcPct val="115000"/>
                        </a:lnSpc>
                        <a:spcAft>
                          <a:spcPts val="1000"/>
                        </a:spcAft>
                      </a:pPr>
                      <a:r>
                        <a:rPr lang="es-EC" sz="1800" dirty="0">
                          <a:effectLst/>
                        </a:rPr>
                        <a:t> </a:t>
                      </a:r>
                      <a:endParaRPr lang="es-EC" sz="1800" dirty="0">
                        <a:effectLst/>
                        <a:latin typeface="Museo 900" panose="02000000000000000000"/>
                        <a:ea typeface="Calibri" panose="020F0502020204030204" pitchFamily="34" charset="0"/>
                        <a:cs typeface="Times New Roman" panose="02020603050405020304" pitchFamily="18" charset="0"/>
                      </a:endParaRPr>
                    </a:p>
                  </a:txBody>
                  <a:tcPr marL="0" marR="0" marT="0" marB="0" anchor="ctr"/>
                </a:tc>
                <a:tc hMerge="1">
                  <a:txBody>
                    <a:bodyPr/>
                    <a:lstStyle/>
                    <a:p>
                      <a:endParaRPr lang="es-EC"/>
                    </a:p>
                  </a:txBody>
                  <a:tcPr/>
                </a:tc>
                <a:extLst>
                  <a:ext uri="{0D108BD9-81ED-4DB2-BD59-A6C34878D82A}">
                    <a16:rowId xmlns:a16="http://schemas.microsoft.com/office/drawing/2014/main" val="1857939497"/>
                  </a:ext>
                </a:extLst>
              </a:tr>
              <a:tr h="288389">
                <a:tc>
                  <a:txBody>
                    <a:bodyPr/>
                    <a:lstStyle/>
                    <a:p>
                      <a:pPr algn="l">
                        <a:lnSpc>
                          <a:spcPct val="115000"/>
                        </a:lnSpc>
                        <a:spcAft>
                          <a:spcPts val="1000"/>
                        </a:spcAft>
                      </a:pPr>
                      <a:r>
                        <a:rPr lang="es-EC" sz="1800">
                          <a:effectLst/>
                        </a:rPr>
                        <a:t>Compras públicas</a:t>
                      </a:r>
                      <a:endParaRPr lang="es-EC" sz="1800">
                        <a:effectLst/>
                        <a:latin typeface="Museo 900" panose="0200000000000000000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EC" sz="1800" b="1" dirty="0">
                          <a:effectLst/>
                        </a:rPr>
                        <a:t>0,5%</a:t>
                      </a:r>
                      <a:endParaRPr lang="es-EC" sz="1800" b="1" dirty="0">
                        <a:effectLst/>
                        <a:latin typeface="Museo 900" panose="02000000000000000000"/>
                        <a:ea typeface="Calibri" panose="020F0502020204030204" pitchFamily="34" charset="0"/>
                        <a:cs typeface="Times New Roman" panose="02020603050405020304" pitchFamily="18" charset="0"/>
                      </a:endParaRPr>
                    </a:p>
                  </a:txBody>
                  <a:tcPr marL="68580" marR="68580" marT="0" marB="0"/>
                </a:tc>
                <a:tc gridSpan="2">
                  <a:txBody>
                    <a:bodyPr/>
                    <a:lstStyle/>
                    <a:p>
                      <a:pPr algn="l">
                        <a:lnSpc>
                          <a:spcPct val="115000"/>
                        </a:lnSpc>
                        <a:spcAft>
                          <a:spcPts val="1000"/>
                        </a:spcAft>
                      </a:pPr>
                      <a:r>
                        <a:rPr lang="es-EC" sz="1800" dirty="0">
                          <a:effectLst/>
                        </a:rPr>
                        <a:t> </a:t>
                      </a:r>
                      <a:endParaRPr lang="es-EC" sz="1800" dirty="0">
                        <a:effectLst/>
                        <a:latin typeface="Museo 900" panose="02000000000000000000"/>
                        <a:ea typeface="Calibri" panose="020F0502020204030204" pitchFamily="34" charset="0"/>
                        <a:cs typeface="Times New Roman" panose="02020603050405020304" pitchFamily="18" charset="0"/>
                      </a:endParaRPr>
                    </a:p>
                  </a:txBody>
                  <a:tcPr marL="0" marR="0" marT="0" marB="0" anchor="ctr"/>
                </a:tc>
                <a:tc hMerge="1">
                  <a:txBody>
                    <a:bodyPr/>
                    <a:lstStyle/>
                    <a:p>
                      <a:endParaRPr lang="es-EC"/>
                    </a:p>
                  </a:txBody>
                  <a:tcPr/>
                </a:tc>
                <a:extLst>
                  <a:ext uri="{0D108BD9-81ED-4DB2-BD59-A6C34878D82A}">
                    <a16:rowId xmlns:a16="http://schemas.microsoft.com/office/drawing/2014/main" val="662115589"/>
                  </a:ext>
                </a:extLst>
              </a:tr>
            </a:tbl>
          </a:graphicData>
        </a:graphic>
      </p:graphicFrame>
      <p:graphicFrame>
        <p:nvGraphicFramePr>
          <p:cNvPr id="6" name="Tabla 5">
            <a:extLst>
              <a:ext uri="{FF2B5EF4-FFF2-40B4-BE49-F238E27FC236}">
                <a16:creationId xmlns:a16="http://schemas.microsoft.com/office/drawing/2014/main" id="{4494355C-45C2-43E0-8AA4-47142C3A7200}"/>
              </a:ext>
            </a:extLst>
          </p:cNvPr>
          <p:cNvGraphicFramePr>
            <a:graphicFrameLocks noGrp="1"/>
          </p:cNvGraphicFramePr>
          <p:nvPr>
            <p:extLst>
              <p:ext uri="{D42A27DB-BD31-4B8C-83A1-F6EECF244321}">
                <p14:modId xmlns:p14="http://schemas.microsoft.com/office/powerpoint/2010/main" val="518667332"/>
              </p:ext>
            </p:extLst>
          </p:nvPr>
        </p:nvGraphicFramePr>
        <p:xfrm>
          <a:off x="6680372" y="2773017"/>
          <a:ext cx="4882618" cy="3315059"/>
        </p:xfrm>
        <a:graphic>
          <a:graphicData uri="http://schemas.openxmlformats.org/drawingml/2006/table">
            <a:tbl>
              <a:tblPr firstRow="1" firstCol="1" bandRow="1">
                <a:tableStyleId>{93296810-A885-4BE3-A3E7-6D5BEEA58F35}</a:tableStyleId>
              </a:tblPr>
              <a:tblGrid>
                <a:gridCol w="4000647">
                  <a:extLst>
                    <a:ext uri="{9D8B030D-6E8A-4147-A177-3AD203B41FA5}">
                      <a16:colId xmlns:a16="http://schemas.microsoft.com/office/drawing/2014/main" val="3084139772"/>
                    </a:ext>
                  </a:extLst>
                </a:gridCol>
                <a:gridCol w="881971">
                  <a:extLst>
                    <a:ext uri="{9D8B030D-6E8A-4147-A177-3AD203B41FA5}">
                      <a16:colId xmlns:a16="http://schemas.microsoft.com/office/drawing/2014/main" val="3037613255"/>
                    </a:ext>
                  </a:extLst>
                </a:gridCol>
              </a:tblGrid>
              <a:tr h="468998">
                <a:tc>
                  <a:txBody>
                    <a:bodyPr/>
                    <a:lstStyle/>
                    <a:p>
                      <a:pPr algn="ctr">
                        <a:lnSpc>
                          <a:spcPct val="115000"/>
                        </a:lnSpc>
                        <a:spcAft>
                          <a:spcPts val="1000"/>
                        </a:spcAft>
                      </a:pPr>
                      <a:r>
                        <a:rPr lang="es-EC" sz="1800" dirty="0">
                          <a:effectLst/>
                        </a:rPr>
                        <a:t>Modalidades principales*</a:t>
                      </a:r>
                      <a:endParaRPr lang="es-EC" sz="1600" dirty="0">
                        <a:effectLst/>
                        <a:latin typeface="Museo 900" panose="0200000000000000000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EC" sz="1800">
                          <a:effectLst/>
                        </a:rPr>
                        <a:t>%</a:t>
                      </a:r>
                      <a:endParaRPr lang="es-EC" sz="1600">
                        <a:effectLst/>
                        <a:latin typeface="Museo 900" panose="0200000000000000000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41128153"/>
                  </a:ext>
                </a:extLst>
              </a:tr>
              <a:tr h="468998">
                <a:tc>
                  <a:txBody>
                    <a:bodyPr/>
                    <a:lstStyle/>
                    <a:p>
                      <a:pPr algn="l">
                        <a:lnSpc>
                          <a:spcPct val="115000"/>
                        </a:lnSpc>
                        <a:spcAft>
                          <a:spcPts val="1000"/>
                        </a:spcAft>
                      </a:pPr>
                      <a:r>
                        <a:rPr lang="es-EC" sz="1800" dirty="0">
                          <a:effectLst/>
                        </a:rPr>
                        <a:t>Ferias locales campesinas</a:t>
                      </a:r>
                      <a:endParaRPr lang="es-EC" sz="1600" dirty="0">
                        <a:effectLst/>
                        <a:latin typeface="Museo 900" panose="0200000000000000000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EC" sz="1800" b="1" dirty="0">
                          <a:effectLst/>
                        </a:rPr>
                        <a:t>9,9%</a:t>
                      </a:r>
                      <a:endParaRPr lang="es-EC" sz="1600" b="1" dirty="0">
                        <a:effectLst/>
                        <a:latin typeface="Museo 900" panose="0200000000000000000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21011146"/>
                  </a:ext>
                </a:extLst>
              </a:tr>
              <a:tr h="970069">
                <a:tc>
                  <a:txBody>
                    <a:bodyPr/>
                    <a:lstStyle/>
                    <a:p>
                      <a:pPr algn="l">
                        <a:lnSpc>
                          <a:spcPct val="115000"/>
                        </a:lnSpc>
                        <a:spcAft>
                          <a:spcPts val="1000"/>
                        </a:spcAft>
                      </a:pPr>
                      <a:r>
                        <a:rPr lang="es-EC" sz="1800">
                          <a:effectLst/>
                        </a:rPr>
                        <a:t>Canastas de consumidores/solidarias/comunitarias</a:t>
                      </a:r>
                      <a:endParaRPr lang="es-EC" sz="1600">
                        <a:effectLst/>
                        <a:latin typeface="Museo 900" panose="0200000000000000000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EC" sz="1800" b="1" dirty="0">
                          <a:effectLst/>
                        </a:rPr>
                        <a:t>0,2%</a:t>
                      </a:r>
                      <a:endParaRPr lang="es-EC" sz="1600" b="1" dirty="0">
                        <a:effectLst/>
                        <a:latin typeface="Museo 900" panose="0200000000000000000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82760811"/>
                  </a:ext>
                </a:extLst>
              </a:tr>
              <a:tr h="468998">
                <a:tc>
                  <a:txBody>
                    <a:bodyPr/>
                    <a:lstStyle/>
                    <a:p>
                      <a:pPr algn="l">
                        <a:lnSpc>
                          <a:spcPct val="115000"/>
                        </a:lnSpc>
                        <a:spcAft>
                          <a:spcPts val="1000"/>
                        </a:spcAft>
                      </a:pPr>
                      <a:r>
                        <a:rPr lang="es-EC" sz="1800">
                          <a:effectLst/>
                        </a:rPr>
                        <a:t>Tiendas de productos campesinos</a:t>
                      </a:r>
                      <a:endParaRPr lang="es-EC" sz="1600">
                        <a:effectLst/>
                        <a:latin typeface="Museo 900" panose="0200000000000000000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EC" sz="1800" b="1" dirty="0">
                          <a:effectLst/>
                        </a:rPr>
                        <a:t>6%</a:t>
                      </a:r>
                      <a:endParaRPr lang="es-EC" sz="1600" b="1" dirty="0">
                        <a:effectLst/>
                        <a:latin typeface="Museo 900" panose="0200000000000000000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43841228"/>
                  </a:ext>
                </a:extLst>
              </a:tr>
              <a:tr h="468998">
                <a:tc>
                  <a:txBody>
                    <a:bodyPr/>
                    <a:lstStyle/>
                    <a:p>
                      <a:pPr algn="l">
                        <a:lnSpc>
                          <a:spcPct val="115000"/>
                        </a:lnSpc>
                        <a:spcAft>
                          <a:spcPts val="1000"/>
                        </a:spcAft>
                      </a:pPr>
                      <a:r>
                        <a:rPr lang="es-EC" sz="1800" dirty="0">
                          <a:solidFill>
                            <a:srgbClr val="FF0000"/>
                          </a:solidFill>
                          <a:effectLst/>
                        </a:rPr>
                        <a:t>Exportación de productos campesinos</a:t>
                      </a:r>
                      <a:endParaRPr lang="es-EC" sz="1600" dirty="0">
                        <a:solidFill>
                          <a:srgbClr val="FF0000"/>
                        </a:solidFill>
                        <a:effectLst/>
                        <a:latin typeface="Museo 900" panose="0200000000000000000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EC" sz="1800" b="1" dirty="0">
                          <a:solidFill>
                            <a:srgbClr val="FF0000"/>
                          </a:solidFill>
                          <a:effectLst/>
                        </a:rPr>
                        <a:t>69,1%</a:t>
                      </a:r>
                      <a:endParaRPr lang="es-EC" sz="1600" b="1" dirty="0">
                        <a:solidFill>
                          <a:srgbClr val="FF0000"/>
                        </a:solidFill>
                        <a:effectLst/>
                        <a:latin typeface="Museo 900" panose="0200000000000000000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99195793"/>
                  </a:ext>
                </a:extLst>
              </a:tr>
              <a:tr h="468998">
                <a:tc>
                  <a:txBody>
                    <a:bodyPr/>
                    <a:lstStyle/>
                    <a:p>
                      <a:pPr algn="l">
                        <a:lnSpc>
                          <a:spcPct val="115000"/>
                        </a:lnSpc>
                        <a:spcAft>
                          <a:spcPts val="1000"/>
                        </a:spcAft>
                      </a:pPr>
                      <a:r>
                        <a:rPr lang="es-EC" sz="1800" dirty="0">
                          <a:solidFill>
                            <a:srgbClr val="FF0000"/>
                          </a:solidFill>
                          <a:effectLst/>
                        </a:rPr>
                        <a:t>Compras públicas</a:t>
                      </a:r>
                      <a:endParaRPr lang="es-EC" sz="1600" dirty="0">
                        <a:solidFill>
                          <a:srgbClr val="FF0000"/>
                        </a:solidFill>
                        <a:effectLst/>
                        <a:latin typeface="Museo 900" panose="0200000000000000000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EC" sz="1800" b="1" dirty="0">
                          <a:solidFill>
                            <a:srgbClr val="FF0000"/>
                          </a:solidFill>
                          <a:effectLst/>
                        </a:rPr>
                        <a:t>14,8%</a:t>
                      </a:r>
                      <a:endParaRPr lang="es-EC" sz="1600" b="1" dirty="0">
                        <a:solidFill>
                          <a:srgbClr val="FF0000"/>
                        </a:solidFill>
                        <a:effectLst/>
                        <a:latin typeface="Museo 900" panose="0200000000000000000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50249257"/>
                  </a:ext>
                </a:extLst>
              </a:tr>
            </a:tbl>
          </a:graphicData>
        </a:graphic>
      </p:graphicFrame>
      <p:sp>
        <p:nvSpPr>
          <p:cNvPr id="7" name="Título 1">
            <a:extLst>
              <a:ext uri="{FF2B5EF4-FFF2-40B4-BE49-F238E27FC236}">
                <a16:creationId xmlns:a16="http://schemas.microsoft.com/office/drawing/2014/main" id="{8C81C863-06A9-497C-AF18-62DBE0034C16}"/>
              </a:ext>
            </a:extLst>
          </p:cNvPr>
          <p:cNvSpPr txBox="1">
            <a:spLocks/>
          </p:cNvSpPr>
          <p:nvPr/>
        </p:nvSpPr>
        <p:spPr>
          <a:xfrm>
            <a:off x="6701499" y="1837038"/>
            <a:ext cx="4861491" cy="728960"/>
          </a:xfrm>
          <a:prstGeom prst="rect">
            <a:avLst/>
          </a:prstGeom>
        </p:spPr>
        <p:txBody>
          <a:bodyPr vert="horz" lIns="91440" tIns="45720" rIns="91440" bIns="45720" rtlCol="0" anchor="ctr">
            <a:normAutofit lnSpcReduction="10000"/>
          </a:bodyPr>
          <a:lstStyle>
            <a:defPPr>
              <a:defRPr lang="en-US"/>
            </a:defPPr>
            <a:lvl1pPr algn="ctr" defTabSz="914400">
              <a:lnSpc>
                <a:spcPct val="90000"/>
              </a:lnSpc>
              <a:spcBef>
                <a:spcPct val="0"/>
              </a:spcBef>
              <a:buNone/>
              <a:defRPr b="1">
                <a:latin typeface="Museo 900" panose="02000000000000000000"/>
                <a:ea typeface="Calibri" panose="020F0502020204030204" pitchFamily="34" charset="0"/>
                <a:cs typeface="+mj-cs"/>
              </a:defRPr>
            </a:lvl1pPr>
          </a:lstStyle>
          <a:p>
            <a:r>
              <a:rPr lang="es-EC" sz="2400" dirty="0">
                <a:solidFill>
                  <a:schemeClr val="accent6">
                    <a:lumMod val="50000"/>
                  </a:schemeClr>
                </a:solidFill>
              </a:rPr>
              <a:t>Ventas de modalidades de comercialización CIALCO</a:t>
            </a:r>
          </a:p>
        </p:txBody>
      </p:sp>
      <p:sp>
        <p:nvSpPr>
          <p:cNvPr id="9" name="Rectángulo: esquinas redondeadas 8">
            <a:extLst>
              <a:ext uri="{FF2B5EF4-FFF2-40B4-BE49-F238E27FC236}">
                <a16:creationId xmlns:a16="http://schemas.microsoft.com/office/drawing/2014/main" id="{60C71A85-0DDD-485D-8324-3234A01A57E9}"/>
              </a:ext>
            </a:extLst>
          </p:cNvPr>
          <p:cNvSpPr/>
          <p:nvPr/>
        </p:nvSpPr>
        <p:spPr>
          <a:xfrm>
            <a:off x="620008" y="3061252"/>
            <a:ext cx="3524609" cy="1610139"/>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0" name="Rectángulo: esquinas redondeadas 9">
            <a:extLst>
              <a:ext uri="{FF2B5EF4-FFF2-40B4-BE49-F238E27FC236}">
                <a16:creationId xmlns:a16="http://schemas.microsoft.com/office/drawing/2014/main" id="{AF337BE6-8047-4001-ABE7-B0683109EFA9}"/>
              </a:ext>
            </a:extLst>
          </p:cNvPr>
          <p:cNvSpPr/>
          <p:nvPr/>
        </p:nvSpPr>
        <p:spPr>
          <a:xfrm>
            <a:off x="6533321" y="5138530"/>
            <a:ext cx="5165035" cy="1156565"/>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cxnSp>
        <p:nvCxnSpPr>
          <p:cNvPr id="12" name="Conector recto de flecha 11">
            <a:extLst>
              <a:ext uri="{FF2B5EF4-FFF2-40B4-BE49-F238E27FC236}">
                <a16:creationId xmlns:a16="http://schemas.microsoft.com/office/drawing/2014/main" id="{ABCD4312-67AE-453B-86C9-006E61308A3D}"/>
              </a:ext>
            </a:extLst>
          </p:cNvPr>
          <p:cNvCxnSpPr>
            <a:cxnSpLocks/>
            <a:stCxn id="10" idx="1"/>
          </p:cNvCxnSpPr>
          <p:nvPr/>
        </p:nvCxnSpPr>
        <p:spPr>
          <a:xfrm flipH="1">
            <a:off x="4005470" y="5716813"/>
            <a:ext cx="2527851" cy="0"/>
          </a:xfrm>
          <a:prstGeom prst="straightConnector1">
            <a:avLst/>
          </a:prstGeom>
          <a:ln w="381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050B76AA-8128-49F4-B3D2-C4C475073693}"/>
              </a:ext>
            </a:extLst>
          </p:cNvPr>
          <p:cNvSpPr txBox="1"/>
          <p:nvPr/>
        </p:nvSpPr>
        <p:spPr>
          <a:xfrm>
            <a:off x="0" y="0"/>
            <a:ext cx="7811177" cy="523220"/>
          </a:xfrm>
          <a:prstGeom prst="rect">
            <a:avLst/>
          </a:prstGeom>
          <a:noFill/>
        </p:spPr>
        <p:txBody>
          <a:bodyPr wrap="none" rtlCol="0">
            <a:spAutoFit/>
          </a:bodyPr>
          <a:lstStyle/>
          <a:p>
            <a:r>
              <a:rPr lang="es-419" sz="2800" b="1" dirty="0">
                <a:solidFill>
                  <a:schemeClr val="accent5">
                    <a:lumMod val="50000"/>
                  </a:schemeClr>
                </a:solidFill>
                <a:effectLst>
                  <a:glow rad="228600">
                    <a:schemeClr val="bg1">
                      <a:alpha val="40000"/>
                    </a:schemeClr>
                  </a:glow>
                </a:effectLst>
              </a:rPr>
              <a:t>CIALCO Y SISTEMAS ALIMENTARIOS TERRITORIALES</a:t>
            </a:r>
          </a:p>
        </p:txBody>
      </p:sp>
    </p:spTree>
    <p:extLst>
      <p:ext uri="{BB962C8B-B14F-4D97-AF65-F5344CB8AC3E}">
        <p14:creationId xmlns:p14="http://schemas.microsoft.com/office/powerpoint/2010/main" val="2595263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Effect transition="in" filter="fade">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barn(inVertical)">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9" grpId="0" animBg="1"/>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ABDA697A-D7C1-4F29-BC1B-DAD53361237F}"/>
              </a:ext>
            </a:extLst>
          </p:cNvPr>
          <p:cNvPicPr>
            <a:picLocks noChangeAspect="1"/>
          </p:cNvPicPr>
          <p:nvPr/>
        </p:nvPicPr>
        <p:blipFill>
          <a:blip r:embed="rId2"/>
          <a:stretch>
            <a:fillRect/>
          </a:stretch>
        </p:blipFill>
        <p:spPr>
          <a:xfrm>
            <a:off x="6927574" y="1354714"/>
            <a:ext cx="5168348" cy="5341781"/>
          </a:xfrm>
          <a:prstGeom prst="rect">
            <a:avLst/>
          </a:prstGeom>
        </p:spPr>
      </p:pic>
      <p:sp>
        <p:nvSpPr>
          <p:cNvPr id="11" name="CuadroTexto 10">
            <a:extLst>
              <a:ext uri="{FF2B5EF4-FFF2-40B4-BE49-F238E27FC236}">
                <a16:creationId xmlns:a16="http://schemas.microsoft.com/office/drawing/2014/main" id="{B5BDA498-FADF-4479-887B-194585C311DD}"/>
              </a:ext>
            </a:extLst>
          </p:cNvPr>
          <p:cNvSpPr txBox="1"/>
          <p:nvPr/>
        </p:nvSpPr>
        <p:spPr>
          <a:xfrm>
            <a:off x="566530" y="1517225"/>
            <a:ext cx="5993296" cy="5016758"/>
          </a:xfrm>
          <a:prstGeom prst="rect">
            <a:avLst/>
          </a:prstGeom>
          <a:noFill/>
        </p:spPr>
        <p:txBody>
          <a:bodyPr wrap="square" rtlCol="0">
            <a:spAutoFit/>
          </a:bodyPr>
          <a:lstStyle/>
          <a:p>
            <a:pPr algn="l"/>
            <a:r>
              <a:rPr lang="es-EC" sz="2000" b="1" i="0" u="none" strike="noStrike" baseline="0" dirty="0">
                <a:solidFill>
                  <a:schemeClr val="accent6">
                    <a:lumMod val="50000"/>
                  </a:schemeClr>
                </a:solidFill>
                <a:latin typeface="Museo 900" panose="02000000000000000000"/>
              </a:rPr>
              <a:t>DMQ - </a:t>
            </a:r>
            <a:r>
              <a:rPr lang="es-MX" sz="2000" b="1" i="0" u="none" strike="noStrike" baseline="0" dirty="0">
                <a:solidFill>
                  <a:schemeClr val="accent6">
                    <a:lumMod val="50000"/>
                  </a:schemeClr>
                </a:solidFill>
                <a:latin typeface="Museo 900" panose="02000000000000000000"/>
              </a:rPr>
              <a:t>Expansión de los supermercados en la urbanidad</a:t>
            </a:r>
          </a:p>
          <a:p>
            <a:pPr algn="l"/>
            <a:endParaRPr lang="es-EC" sz="2000" b="0" i="0" u="none" strike="noStrike" baseline="0" dirty="0">
              <a:solidFill>
                <a:srgbClr val="000000"/>
              </a:solidFill>
              <a:latin typeface="Museo 900" panose="02000000000000000000"/>
            </a:endParaRPr>
          </a:p>
          <a:p>
            <a:r>
              <a:rPr lang="es-EC" sz="2000" b="0" i="0" u="none" strike="noStrike" baseline="0" dirty="0">
                <a:latin typeface="Museo 900" panose="02000000000000000000"/>
              </a:rPr>
              <a:t>En el 2019, existieron 103 supermercados y 55 mercados municipales con oferta importante de alimentos frescos.</a:t>
            </a:r>
          </a:p>
          <a:p>
            <a:endParaRPr lang="es-EC" sz="2000" b="0" i="0" u="none" strike="noStrike" baseline="0" dirty="0">
              <a:latin typeface="Museo 900" panose="02000000000000000000"/>
            </a:endParaRPr>
          </a:p>
          <a:p>
            <a:r>
              <a:rPr lang="es-EC" sz="2000" b="0" i="0" u="none" strike="noStrike" baseline="0" dirty="0">
                <a:latin typeface="Museo 900" panose="02000000000000000000"/>
              </a:rPr>
              <a:t>Tendencia a comprar en los supermercados compran más frecuentemente en las cadenas de supermercados y menos en los mercados municipales.</a:t>
            </a:r>
          </a:p>
          <a:p>
            <a:endParaRPr lang="es-EC" sz="2000" b="0" i="0" u="none" strike="noStrike" baseline="0" dirty="0">
              <a:latin typeface="Museo 900" panose="02000000000000000000"/>
            </a:endParaRPr>
          </a:p>
          <a:p>
            <a:r>
              <a:rPr lang="es-EC" sz="2000" b="0" i="0" u="none" strike="noStrike" baseline="0" dirty="0">
                <a:latin typeface="Museo 900" panose="02000000000000000000"/>
              </a:rPr>
              <a:t>Expansión espacial de las cadenas de supermercados afecta negativamente a el 73 % de los mercados públicos.</a:t>
            </a:r>
          </a:p>
          <a:p>
            <a:endParaRPr lang="es-EC" sz="2000" dirty="0">
              <a:latin typeface="Museo 900" panose="02000000000000000000"/>
            </a:endParaRPr>
          </a:p>
          <a:p>
            <a:r>
              <a:rPr lang="es-EC" sz="2000" b="0" i="0" u="none" strike="noStrike" baseline="0" dirty="0">
                <a:latin typeface="Museo 900" panose="02000000000000000000"/>
              </a:rPr>
              <a:t>(Fuente:PatricHollenstein,2021)</a:t>
            </a:r>
            <a:endParaRPr lang="es-EC" sz="2000" dirty="0">
              <a:latin typeface="Museo 900" panose="02000000000000000000"/>
            </a:endParaRPr>
          </a:p>
        </p:txBody>
      </p:sp>
      <p:sp>
        <p:nvSpPr>
          <p:cNvPr id="5" name="TextBox 4">
            <a:extLst>
              <a:ext uri="{FF2B5EF4-FFF2-40B4-BE49-F238E27FC236}">
                <a16:creationId xmlns:a16="http://schemas.microsoft.com/office/drawing/2014/main" id="{E300F777-A642-439F-95BB-761FF4687143}"/>
              </a:ext>
            </a:extLst>
          </p:cNvPr>
          <p:cNvSpPr txBox="1"/>
          <p:nvPr/>
        </p:nvSpPr>
        <p:spPr>
          <a:xfrm>
            <a:off x="0" y="0"/>
            <a:ext cx="7811177" cy="523220"/>
          </a:xfrm>
          <a:prstGeom prst="rect">
            <a:avLst/>
          </a:prstGeom>
          <a:noFill/>
        </p:spPr>
        <p:txBody>
          <a:bodyPr wrap="none" rtlCol="0">
            <a:spAutoFit/>
          </a:bodyPr>
          <a:lstStyle/>
          <a:p>
            <a:r>
              <a:rPr lang="es-419" sz="2800" b="1" dirty="0">
                <a:solidFill>
                  <a:schemeClr val="accent5">
                    <a:lumMod val="50000"/>
                  </a:schemeClr>
                </a:solidFill>
                <a:effectLst>
                  <a:glow rad="228600">
                    <a:schemeClr val="bg1">
                      <a:alpha val="40000"/>
                    </a:schemeClr>
                  </a:glow>
                </a:effectLst>
              </a:rPr>
              <a:t>CIALCO Y SISTEMAS ALIMENTARIOS TERRITORIALES</a:t>
            </a:r>
          </a:p>
        </p:txBody>
      </p:sp>
    </p:spTree>
    <p:extLst>
      <p:ext uri="{BB962C8B-B14F-4D97-AF65-F5344CB8AC3E}">
        <p14:creationId xmlns:p14="http://schemas.microsoft.com/office/powerpoint/2010/main" val="3021554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uadroTexto 10">
            <a:extLst>
              <a:ext uri="{FF2B5EF4-FFF2-40B4-BE49-F238E27FC236}">
                <a16:creationId xmlns:a16="http://schemas.microsoft.com/office/drawing/2014/main" id="{B5BDA498-FADF-4479-887B-194585C311DD}"/>
              </a:ext>
            </a:extLst>
          </p:cNvPr>
          <p:cNvSpPr txBox="1"/>
          <p:nvPr/>
        </p:nvSpPr>
        <p:spPr>
          <a:xfrm>
            <a:off x="566530" y="1660228"/>
            <a:ext cx="5213784" cy="4708981"/>
          </a:xfrm>
          <a:prstGeom prst="rect">
            <a:avLst/>
          </a:prstGeom>
          <a:noFill/>
        </p:spPr>
        <p:txBody>
          <a:bodyPr wrap="square" rtlCol="0">
            <a:spAutoFit/>
          </a:bodyPr>
          <a:lstStyle/>
          <a:p>
            <a:pPr algn="l"/>
            <a:r>
              <a:rPr lang="es-EC" sz="2000" b="1" i="0" u="none" strike="noStrike" baseline="0" dirty="0">
                <a:solidFill>
                  <a:schemeClr val="accent6">
                    <a:lumMod val="50000"/>
                  </a:schemeClr>
                </a:solidFill>
                <a:latin typeface="Museo 900" panose="02000000000000000000"/>
              </a:rPr>
              <a:t>DMQ – </a:t>
            </a:r>
            <a:r>
              <a:rPr lang="es-MX" sz="2000" b="1" i="0" u="none" strike="noStrike" baseline="0" dirty="0">
                <a:solidFill>
                  <a:schemeClr val="accent6">
                    <a:lumMod val="50000"/>
                  </a:schemeClr>
                </a:solidFill>
                <a:latin typeface="Museo 900" panose="02000000000000000000"/>
              </a:rPr>
              <a:t>Proliferación de ferias y espacios informales de comercialización de alimentos frescos</a:t>
            </a:r>
          </a:p>
          <a:p>
            <a:pPr algn="l"/>
            <a:endParaRPr lang="es-EC" sz="2000" b="0" i="0" u="none" strike="noStrike" baseline="0" dirty="0">
              <a:solidFill>
                <a:srgbClr val="000000"/>
              </a:solidFill>
              <a:latin typeface="Museo 900" panose="02000000000000000000"/>
            </a:endParaRPr>
          </a:p>
          <a:p>
            <a:r>
              <a:rPr lang="es-EC" sz="2000" b="0" i="0" u="none" strike="noStrike" baseline="0" dirty="0">
                <a:latin typeface="Trebuchet MS" panose="020B0603020202020204" pitchFamily="34" charset="0"/>
              </a:rPr>
              <a:t>41 ferias aprobadas a realizarse en Quito, el 54 % de ellos pertenecen a tres ramas: </a:t>
            </a:r>
            <a:r>
              <a:rPr lang="es-EC" sz="2000" b="1" i="0" u="none" strike="noStrike" baseline="0" dirty="0">
                <a:latin typeface="Trebuchet MS" panose="020B0603020202020204" pitchFamily="34" charset="0"/>
              </a:rPr>
              <a:t>entretenimiento </a:t>
            </a:r>
            <a:r>
              <a:rPr lang="es-EC" sz="2000" b="0" i="0" u="none" strike="noStrike" baseline="0" dirty="0">
                <a:latin typeface="Trebuchet MS" panose="020B0603020202020204" pitchFamily="34" charset="0"/>
              </a:rPr>
              <a:t>y </a:t>
            </a:r>
            <a:r>
              <a:rPr lang="es-EC" sz="2000" b="1" i="0" u="none" strike="noStrike" baseline="0" dirty="0">
                <a:latin typeface="Trebuchet MS" panose="020B0603020202020204" pitchFamily="34" charset="0"/>
              </a:rPr>
              <a:t>cultura</a:t>
            </a:r>
            <a:r>
              <a:rPr lang="es-EC" sz="2000" b="0" i="0" u="none" strike="noStrike" baseline="0" dirty="0">
                <a:latin typeface="Trebuchet MS" panose="020B0603020202020204" pitchFamily="34" charset="0"/>
              </a:rPr>
              <a:t>, manufactura (textiles, artesanías) y servicios de alimentación (platos típicos y productos orgánicos). Fuente:ElComercio,2020</a:t>
            </a:r>
          </a:p>
          <a:p>
            <a:endParaRPr lang="es-EC" sz="2000" b="0" i="0" u="none" strike="noStrike" baseline="0" dirty="0">
              <a:latin typeface="Museo 900" panose="02000000000000000000"/>
            </a:endParaRPr>
          </a:p>
          <a:p>
            <a:r>
              <a:rPr lang="es-EC" sz="2000" b="0" i="0" u="none" strike="noStrike" baseline="0" dirty="0">
                <a:latin typeface="Trebuchet MS" panose="020B0603020202020204" pitchFamily="34" charset="0"/>
              </a:rPr>
              <a:t>Durante la crisis proliferó el comercio informal y sigue en aumento. A ello se suma el comercio informal de la población migrante procedente de Venezuela.</a:t>
            </a:r>
            <a:endParaRPr lang="es-EC" sz="2000" b="0" i="0" u="none" strike="noStrike" baseline="0" dirty="0">
              <a:latin typeface="Museo 900" panose="02000000000000000000"/>
            </a:endParaRPr>
          </a:p>
        </p:txBody>
      </p:sp>
      <p:pic>
        <p:nvPicPr>
          <p:cNvPr id="4" name="Imagen 3">
            <a:extLst>
              <a:ext uri="{FF2B5EF4-FFF2-40B4-BE49-F238E27FC236}">
                <a16:creationId xmlns:a16="http://schemas.microsoft.com/office/drawing/2014/main" id="{E7B41C3F-3795-4F05-A6BA-84051160EB7D}"/>
              </a:ext>
            </a:extLst>
          </p:cNvPr>
          <p:cNvPicPr>
            <a:picLocks noChangeAspect="1"/>
          </p:cNvPicPr>
          <p:nvPr/>
        </p:nvPicPr>
        <p:blipFill>
          <a:blip r:embed="rId2"/>
          <a:stretch>
            <a:fillRect/>
          </a:stretch>
        </p:blipFill>
        <p:spPr>
          <a:xfrm>
            <a:off x="6008947" y="2327042"/>
            <a:ext cx="6025161" cy="3375353"/>
          </a:xfrm>
          <a:prstGeom prst="rect">
            <a:avLst/>
          </a:prstGeom>
        </p:spPr>
      </p:pic>
      <p:sp>
        <p:nvSpPr>
          <p:cNvPr id="5" name="TextBox 4">
            <a:extLst>
              <a:ext uri="{FF2B5EF4-FFF2-40B4-BE49-F238E27FC236}">
                <a16:creationId xmlns:a16="http://schemas.microsoft.com/office/drawing/2014/main" id="{111759EF-AF88-4DF2-9823-29AD9D1756EB}"/>
              </a:ext>
            </a:extLst>
          </p:cNvPr>
          <p:cNvSpPr txBox="1"/>
          <p:nvPr/>
        </p:nvSpPr>
        <p:spPr>
          <a:xfrm>
            <a:off x="0" y="0"/>
            <a:ext cx="7811177" cy="523220"/>
          </a:xfrm>
          <a:prstGeom prst="rect">
            <a:avLst/>
          </a:prstGeom>
          <a:noFill/>
        </p:spPr>
        <p:txBody>
          <a:bodyPr wrap="none" rtlCol="0">
            <a:spAutoFit/>
          </a:bodyPr>
          <a:lstStyle/>
          <a:p>
            <a:r>
              <a:rPr lang="es-419" sz="2800" b="1" dirty="0">
                <a:solidFill>
                  <a:schemeClr val="accent5">
                    <a:lumMod val="50000"/>
                  </a:schemeClr>
                </a:solidFill>
                <a:effectLst>
                  <a:glow rad="228600">
                    <a:schemeClr val="bg1">
                      <a:alpha val="40000"/>
                    </a:schemeClr>
                  </a:glow>
                </a:effectLst>
              </a:rPr>
              <a:t>CIALCO Y SISTEMAS ALIMENTARIOS TERRITORIALES</a:t>
            </a:r>
          </a:p>
        </p:txBody>
      </p:sp>
    </p:spTree>
    <p:extLst>
      <p:ext uri="{BB962C8B-B14F-4D97-AF65-F5344CB8AC3E}">
        <p14:creationId xmlns:p14="http://schemas.microsoft.com/office/powerpoint/2010/main" val="3233024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DE9BDA5F-E3BF-457B-BDB1-C4A3A43A490A}"/>
              </a:ext>
            </a:extLst>
          </p:cNvPr>
          <p:cNvPicPr>
            <a:picLocks noChangeAspect="1"/>
          </p:cNvPicPr>
          <p:nvPr/>
        </p:nvPicPr>
        <p:blipFill>
          <a:blip r:embed="rId2"/>
          <a:stretch>
            <a:fillRect/>
          </a:stretch>
        </p:blipFill>
        <p:spPr>
          <a:xfrm>
            <a:off x="388870" y="1073656"/>
            <a:ext cx="3189217" cy="5573607"/>
          </a:xfrm>
          <a:prstGeom prst="rect">
            <a:avLst/>
          </a:prstGeom>
        </p:spPr>
      </p:pic>
      <p:sp>
        <p:nvSpPr>
          <p:cNvPr id="7" name="CuadroTexto 6">
            <a:extLst>
              <a:ext uri="{FF2B5EF4-FFF2-40B4-BE49-F238E27FC236}">
                <a16:creationId xmlns:a16="http://schemas.microsoft.com/office/drawing/2014/main" id="{18526D35-5DDB-40C3-AB12-0E1A48BA81BF}"/>
              </a:ext>
            </a:extLst>
          </p:cNvPr>
          <p:cNvSpPr txBox="1"/>
          <p:nvPr/>
        </p:nvSpPr>
        <p:spPr>
          <a:xfrm>
            <a:off x="4550700" y="1880877"/>
            <a:ext cx="7336499" cy="3785652"/>
          </a:xfrm>
          <a:prstGeom prst="rect">
            <a:avLst/>
          </a:prstGeom>
          <a:noFill/>
        </p:spPr>
        <p:txBody>
          <a:bodyPr wrap="square" rtlCol="0">
            <a:spAutoFit/>
          </a:bodyPr>
          <a:lstStyle/>
          <a:p>
            <a:pPr algn="l"/>
            <a:r>
              <a:rPr lang="es-ES" sz="2400" b="1" i="0" u="none" strike="noStrike" baseline="0" dirty="0">
                <a:solidFill>
                  <a:schemeClr val="accent6">
                    <a:lumMod val="50000"/>
                  </a:schemeClr>
                </a:solidFill>
                <a:latin typeface="Museo 900" panose="02000000000000000000"/>
              </a:rPr>
              <a:t>Ferias Agroecológicas en el DMQ</a:t>
            </a:r>
            <a:endParaRPr lang="es-MX" sz="2400" b="1" i="0" u="none" strike="noStrike" baseline="0" dirty="0">
              <a:solidFill>
                <a:schemeClr val="accent6">
                  <a:lumMod val="50000"/>
                </a:schemeClr>
              </a:solidFill>
              <a:latin typeface="Museo 900" panose="02000000000000000000"/>
            </a:endParaRPr>
          </a:p>
          <a:p>
            <a:pPr algn="l"/>
            <a:endParaRPr lang="es-EC" sz="2400" b="0" i="0" u="none" strike="noStrike" baseline="0" dirty="0">
              <a:latin typeface="Museo 900" panose="02000000000000000000"/>
            </a:endParaRPr>
          </a:p>
          <a:p>
            <a:r>
              <a:rPr lang="es-EC" sz="2400" b="0" i="0" u="none" strike="noStrike" baseline="0" dirty="0">
                <a:latin typeface="Trebuchet MS" panose="020B0603020202020204" pitchFamily="34" charset="0"/>
              </a:rPr>
              <a:t>De más de 40 ferias (antes de marzo 2020), actualmente tenemos 16 ferias autónomas en el DMQ que con CIALCOS autónomos, en su mayoría funcionando en espacios arrendados, garajes de propiedad de feriantes o </a:t>
            </a:r>
            <a:r>
              <a:rPr lang="es-EC" sz="2400" b="0" i="0" u="none" strike="noStrike" baseline="0" dirty="0" err="1">
                <a:latin typeface="Trebuchet MS" panose="020B0603020202020204" pitchFamily="34" charset="0"/>
              </a:rPr>
              <a:t>compañerxs</a:t>
            </a:r>
            <a:r>
              <a:rPr lang="es-EC" sz="2400" b="0" i="0" u="none" strike="noStrike" baseline="0" dirty="0">
                <a:latin typeface="Trebuchet MS" panose="020B0603020202020204" pitchFamily="34" charset="0"/>
              </a:rPr>
              <a:t> </a:t>
            </a:r>
            <a:r>
              <a:rPr lang="es-EC" sz="2400" b="0" i="0" u="none" strike="noStrike" baseline="0" dirty="0" err="1">
                <a:latin typeface="Trebuchet MS" panose="020B0603020202020204" pitchFamily="34" charset="0"/>
              </a:rPr>
              <a:t>fraternxs</a:t>
            </a:r>
            <a:r>
              <a:rPr lang="es-EC" sz="2400" dirty="0">
                <a:latin typeface="Trebuchet MS" panose="020B0603020202020204" pitchFamily="34" charset="0"/>
              </a:rPr>
              <a:t> y sin ninguna referencia de apoyo, acompañamiento de política pública que facilite y consolide el posicionamiento de estos espacios.</a:t>
            </a:r>
            <a:endParaRPr lang="es-EC" sz="2400" b="0" i="0" u="none" strike="noStrike" baseline="0" dirty="0">
              <a:latin typeface="Trebuchet MS" panose="020B0603020202020204" pitchFamily="34" charset="0"/>
            </a:endParaRPr>
          </a:p>
        </p:txBody>
      </p:sp>
      <p:sp>
        <p:nvSpPr>
          <p:cNvPr id="6" name="TextBox 5">
            <a:extLst>
              <a:ext uri="{FF2B5EF4-FFF2-40B4-BE49-F238E27FC236}">
                <a16:creationId xmlns:a16="http://schemas.microsoft.com/office/drawing/2014/main" id="{451C52F6-D1C4-4E86-BB41-7BD06FB1B5E4}"/>
              </a:ext>
            </a:extLst>
          </p:cNvPr>
          <p:cNvSpPr txBox="1"/>
          <p:nvPr/>
        </p:nvSpPr>
        <p:spPr>
          <a:xfrm>
            <a:off x="0" y="0"/>
            <a:ext cx="7811177" cy="523220"/>
          </a:xfrm>
          <a:prstGeom prst="rect">
            <a:avLst/>
          </a:prstGeom>
          <a:noFill/>
        </p:spPr>
        <p:txBody>
          <a:bodyPr wrap="none" rtlCol="0">
            <a:spAutoFit/>
          </a:bodyPr>
          <a:lstStyle/>
          <a:p>
            <a:r>
              <a:rPr lang="es-419" sz="2800" b="1" dirty="0">
                <a:solidFill>
                  <a:schemeClr val="accent5">
                    <a:lumMod val="50000"/>
                  </a:schemeClr>
                </a:solidFill>
                <a:effectLst>
                  <a:glow rad="228600">
                    <a:schemeClr val="bg1">
                      <a:alpha val="40000"/>
                    </a:schemeClr>
                  </a:glow>
                </a:effectLst>
              </a:rPr>
              <a:t>CIALCO Y SISTEMAS ALIMENTARIOS TERRITORIALES</a:t>
            </a:r>
          </a:p>
        </p:txBody>
      </p:sp>
    </p:spTree>
    <p:extLst>
      <p:ext uri="{BB962C8B-B14F-4D97-AF65-F5344CB8AC3E}">
        <p14:creationId xmlns:p14="http://schemas.microsoft.com/office/powerpoint/2010/main" val="3586863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012A14B8-0536-4D40-84A5-CC7ED480DA94}"/>
              </a:ext>
            </a:extLst>
          </p:cNvPr>
          <p:cNvSpPr txBox="1"/>
          <p:nvPr/>
        </p:nvSpPr>
        <p:spPr>
          <a:xfrm>
            <a:off x="457200" y="1968560"/>
            <a:ext cx="6498772" cy="4524315"/>
          </a:xfrm>
          <a:prstGeom prst="rect">
            <a:avLst/>
          </a:prstGeom>
          <a:noFill/>
        </p:spPr>
        <p:txBody>
          <a:bodyPr wrap="square" rtlCol="0">
            <a:spAutoFit/>
          </a:bodyPr>
          <a:lstStyle/>
          <a:p>
            <a:r>
              <a:rPr lang="es-EC" b="1" dirty="0">
                <a:solidFill>
                  <a:schemeClr val="accent6">
                    <a:lumMod val="50000"/>
                  </a:schemeClr>
                </a:solidFill>
                <a:latin typeface="Trebuchet MS" panose="020B0603020202020204" pitchFamily="34" charset="0"/>
              </a:rPr>
              <a:t>LÍ</a:t>
            </a:r>
            <a:r>
              <a:rPr lang="es-EC" sz="1800" b="1" i="0" u="none" strike="noStrike" baseline="0" dirty="0">
                <a:solidFill>
                  <a:schemeClr val="accent6">
                    <a:lumMod val="50000"/>
                  </a:schemeClr>
                </a:solidFill>
                <a:latin typeface="Trebuchet MS" panose="020B0603020202020204" pitchFamily="34" charset="0"/>
              </a:rPr>
              <a:t>MITES DE LA PRODUCCIÓN Y COMERCIALIZACIÓN AGREOCOLÓGICA EN QUITO</a:t>
            </a:r>
          </a:p>
          <a:p>
            <a:endParaRPr lang="es-EC" sz="1800" b="0" i="0" u="none" strike="noStrike" baseline="0" dirty="0">
              <a:latin typeface="Trebuchet MS" panose="020B0603020202020204" pitchFamily="34" charset="0"/>
            </a:endParaRPr>
          </a:p>
          <a:p>
            <a:pPr marL="285750" indent="-285750">
              <a:buFont typeface="Wingdings 3" panose="05040102010807070707" pitchFamily="18" charset="2"/>
              <a:buChar char="u"/>
            </a:pPr>
            <a:r>
              <a:rPr lang="es-EC" sz="1800" b="0" i="0" u="none" strike="noStrike" baseline="0" dirty="0">
                <a:latin typeface="Trebuchet MS" panose="020B0603020202020204" pitchFamily="34" charset="0"/>
              </a:rPr>
              <a:t>Problemas de acceso a </a:t>
            </a:r>
            <a:r>
              <a:rPr lang="es-EC" sz="1800" b="1" i="1" u="none" strike="noStrike" baseline="0" dirty="0">
                <a:latin typeface="Trebuchet MS" panose="020B0603020202020204" pitchFamily="34" charset="0"/>
              </a:rPr>
              <a:t>espacios públicos </a:t>
            </a:r>
            <a:r>
              <a:rPr lang="es-EC" sz="1800" b="0" i="0" u="none" strike="noStrike" baseline="0" dirty="0">
                <a:latin typeface="Trebuchet MS" panose="020B0603020202020204" pitchFamily="34" charset="0"/>
              </a:rPr>
              <a:t>para la comercialización de productos agroecológicos;</a:t>
            </a:r>
          </a:p>
          <a:p>
            <a:pPr marL="285750" indent="-285750">
              <a:buFont typeface="Wingdings 3" panose="05040102010807070707" pitchFamily="18" charset="2"/>
              <a:buChar char="u"/>
            </a:pPr>
            <a:r>
              <a:rPr lang="es-EC" dirty="0">
                <a:latin typeface="Trebuchet MS" panose="020B0603020202020204" pitchFamily="34" charset="0"/>
              </a:rPr>
              <a:t>Fomento de líneas de </a:t>
            </a:r>
            <a:r>
              <a:rPr lang="es-EC" b="1" i="1" dirty="0">
                <a:latin typeface="Trebuchet MS" panose="020B0603020202020204" pitchFamily="34" charset="0"/>
              </a:rPr>
              <a:t>apoyo de inclusión en procesos de compras públicas</a:t>
            </a:r>
            <a:r>
              <a:rPr lang="es-EC" dirty="0">
                <a:latin typeface="Trebuchet MS" panose="020B0603020202020204" pitchFamily="34" charset="0"/>
              </a:rPr>
              <a:t>;</a:t>
            </a:r>
          </a:p>
          <a:p>
            <a:pPr marL="285750" indent="-285750">
              <a:buFont typeface="Wingdings 3" panose="05040102010807070707" pitchFamily="18" charset="2"/>
              <a:buChar char="u"/>
            </a:pPr>
            <a:r>
              <a:rPr lang="es-EC" sz="1800" b="0" i="0" u="none" strike="noStrike" baseline="0" dirty="0">
                <a:latin typeface="Trebuchet MS" panose="020B0603020202020204" pitchFamily="34" charset="0"/>
              </a:rPr>
              <a:t>Registro </a:t>
            </a:r>
            <a:r>
              <a:rPr lang="es-EC" sz="1800" b="1" i="1" u="none" strike="noStrike" baseline="0" dirty="0">
                <a:latin typeface="Trebuchet MS" panose="020B0603020202020204" pitchFamily="34" charset="0"/>
              </a:rPr>
              <a:t>estadístico </a:t>
            </a:r>
            <a:r>
              <a:rPr lang="es-EC" sz="1800" b="0" i="0" u="none" strike="noStrike" baseline="0" dirty="0">
                <a:latin typeface="Trebuchet MS" panose="020B0603020202020204" pitchFamily="34" charset="0"/>
              </a:rPr>
              <a:t>minucioso de la producción agroecológicas y su comercialización;</a:t>
            </a:r>
          </a:p>
          <a:p>
            <a:pPr marL="285750" indent="-285750">
              <a:buFont typeface="Wingdings 3" panose="05040102010807070707" pitchFamily="18" charset="2"/>
              <a:buChar char="u"/>
            </a:pPr>
            <a:r>
              <a:rPr lang="es-EC" sz="1800" b="0" i="0" u="none" strike="noStrike" baseline="0" dirty="0">
                <a:latin typeface="Trebuchet MS" panose="020B0603020202020204" pitchFamily="34" charset="0"/>
              </a:rPr>
              <a:t>Mínima difusión de las propuestas de </a:t>
            </a:r>
            <a:r>
              <a:rPr lang="es-EC" sz="1800" b="1" i="1" u="none" strike="noStrike" baseline="0" dirty="0">
                <a:latin typeface="Trebuchet MS" panose="020B0603020202020204" pitchFamily="34" charset="0"/>
              </a:rPr>
              <a:t>consumo responsable </a:t>
            </a:r>
            <a:r>
              <a:rPr lang="es-EC" sz="1800" b="0" i="0" u="none" strike="noStrike" baseline="0" dirty="0">
                <a:latin typeface="Trebuchet MS" panose="020B0603020202020204" pitchFamily="34" charset="0"/>
              </a:rPr>
              <a:t>de alimentos sanos;</a:t>
            </a:r>
          </a:p>
          <a:p>
            <a:pPr marL="285750" indent="-285750">
              <a:buFont typeface="Wingdings 3" panose="05040102010807070707" pitchFamily="18" charset="2"/>
              <a:buChar char="u"/>
            </a:pPr>
            <a:r>
              <a:rPr lang="es-EC" sz="1800" b="0" i="0" u="none" strike="noStrike" baseline="0" dirty="0">
                <a:latin typeface="Trebuchet MS" panose="020B0603020202020204" pitchFamily="34" charset="0"/>
              </a:rPr>
              <a:t>Desarticulación de las </a:t>
            </a:r>
            <a:r>
              <a:rPr lang="es-EC" sz="1800" b="1" i="1" u="none" strike="noStrike" baseline="0" dirty="0">
                <a:latin typeface="Trebuchet MS" panose="020B0603020202020204" pitchFamily="34" charset="0"/>
              </a:rPr>
              <a:t>políticas públicas municipales </a:t>
            </a:r>
            <a:r>
              <a:rPr lang="es-EC" sz="1800" b="0" i="0" u="none" strike="noStrike" baseline="0" dirty="0">
                <a:latin typeface="Trebuchet MS" panose="020B0603020202020204" pitchFamily="34" charset="0"/>
              </a:rPr>
              <a:t>para fortalecer la agricultura agroecológica y resiliente en la ciudad de Quito.</a:t>
            </a:r>
          </a:p>
          <a:p>
            <a:pPr marL="285750" indent="-285750">
              <a:buFont typeface="Wingdings 3" panose="05040102010807070707" pitchFamily="18" charset="2"/>
              <a:buChar char="u"/>
            </a:pPr>
            <a:r>
              <a:rPr lang="es-EC" sz="1800" b="1" i="1" u="none" strike="noStrike" baseline="0" dirty="0">
                <a:latin typeface="Trebuchet MS" panose="020B0603020202020204" pitchFamily="34" charset="0"/>
              </a:rPr>
              <a:t>Desarticulación de productores y ferias </a:t>
            </a:r>
            <a:r>
              <a:rPr lang="es-EC" sz="1800" b="0" i="0" u="none" strike="noStrike" baseline="0" dirty="0">
                <a:latin typeface="Trebuchet MS" panose="020B0603020202020204" pitchFamily="34" charset="0"/>
              </a:rPr>
              <a:t>dificulta posicionar el consumo agroecológico a nivel distrital.</a:t>
            </a:r>
          </a:p>
        </p:txBody>
      </p:sp>
      <p:pic>
        <p:nvPicPr>
          <p:cNvPr id="5" name="Imagen 4">
            <a:extLst>
              <a:ext uri="{FF2B5EF4-FFF2-40B4-BE49-F238E27FC236}">
                <a16:creationId xmlns:a16="http://schemas.microsoft.com/office/drawing/2014/main" id="{288F1223-01F9-4436-BBDB-BC3A4F4FA95D}"/>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6992074" y="2559760"/>
            <a:ext cx="5013563" cy="3341914"/>
          </a:xfrm>
          <a:prstGeom prst="rect">
            <a:avLst/>
          </a:prstGeom>
        </p:spPr>
      </p:pic>
      <p:sp>
        <p:nvSpPr>
          <p:cNvPr id="6" name="TextBox 5">
            <a:extLst>
              <a:ext uri="{FF2B5EF4-FFF2-40B4-BE49-F238E27FC236}">
                <a16:creationId xmlns:a16="http://schemas.microsoft.com/office/drawing/2014/main" id="{1B7C04AF-EBA3-4706-A413-37B947C8FEFA}"/>
              </a:ext>
            </a:extLst>
          </p:cNvPr>
          <p:cNvSpPr txBox="1"/>
          <p:nvPr/>
        </p:nvSpPr>
        <p:spPr>
          <a:xfrm>
            <a:off x="0" y="0"/>
            <a:ext cx="6909520" cy="523220"/>
          </a:xfrm>
          <a:prstGeom prst="rect">
            <a:avLst/>
          </a:prstGeom>
          <a:noFill/>
        </p:spPr>
        <p:txBody>
          <a:bodyPr wrap="none" rtlCol="0">
            <a:spAutoFit/>
          </a:bodyPr>
          <a:lstStyle/>
          <a:p>
            <a:r>
              <a:rPr lang="es-419" sz="2800" b="1" dirty="0">
                <a:solidFill>
                  <a:schemeClr val="accent5">
                    <a:lumMod val="50000"/>
                  </a:schemeClr>
                </a:solidFill>
                <a:effectLst>
                  <a:glow rad="228600">
                    <a:schemeClr val="bg1">
                      <a:alpha val="40000"/>
                    </a:schemeClr>
                  </a:glow>
                </a:effectLst>
              </a:rPr>
              <a:t>LÍMITES DE LA SOSTENBILIDAD Y RESILIENCIA</a:t>
            </a:r>
          </a:p>
        </p:txBody>
      </p:sp>
    </p:spTree>
    <p:extLst>
      <p:ext uri="{BB962C8B-B14F-4D97-AF65-F5344CB8AC3E}">
        <p14:creationId xmlns:p14="http://schemas.microsoft.com/office/powerpoint/2010/main" val="1835741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012A14B8-0536-4D40-84A5-CC7ED480DA94}"/>
              </a:ext>
            </a:extLst>
          </p:cNvPr>
          <p:cNvSpPr txBox="1"/>
          <p:nvPr/>
        </p:nvSpPr>
        <p:spPr>
          <a:xfrm>
            <a:off x="4615543" y="1895246"/>
            <a:ext cx="7119257" cy="4493538"/>
          </a:xfrm>
          <a:prstGeom prst="rect">
            <a:avLst/>
          </a:prstGeom>
          <a:noFill/>
        </p:spPr>
        <p:txBody>
          <a:bodyPr wrap="square" rtlCol="0">
            <a:spAutoFit/>
          </a:bodyPr>
          <a:lstStyle/>
          <a:p>
            <a:pPr marL="285750" indent="-285750">
              <a:buFont typeface="Wingdings 3" panose="05040102010807070707" pitchFamily="18" charset="2"/>
              <a:buChar char="u"/>
            </a:pPr>
            <a:r>
              <a:rPr lang="es-EC" sz="2200" b="0" i="0" u="none" strike="noStrike" baseline="0" dirty="0">
                <a:latin typeface="Trebuchet MS" panose="020B0603020202020204" pitchFamily="34" charset="0"/>
              </a:rPr>
              <a:t>Profundizar mecanismos diferenciados que favorezcan la inclusión de CIALCOS en </a:t>
            </a:r>
            <a:r>
              <a:rPr lang="es-EC" sz="2200" dirty="0">
                <a:latin typeface="Trebuchet MS" panose="020B0603020202020204" pitchFamily="34" charset="0"/>
              </a:rPr>
              <a:t>el SERCOP (capital comercial)</a:t>
            </a:r>
            <a:r>
              <a:rPr lang="es-EC" sz="2200" b="0" i="0" u="none" strike="noStrike" baseline="0" dirty="0">
                <a:latin typeface="Trebuchet MS" panose="020B0603020202020204" pitchFamily="34" charset="0"/>
              </a:rPr>
              <a:t>;</a:t>
            </a:r>
            <a:endParaRPr lang="es-EC" sz="2200" dirty="0">
              <a:latin typeface="Trebuchet MS" panose="020B0603020202020204" pitchFamily="34" charset="0"/>
            </a:endParaRPr>
          </a:p>
          <a:p>
            <a:pPr marL="285750" indent="-285750">
              <a:buFont typeface="Wingdings 3" panose="05040102010807070707" pitchFamily="18" charset="2"/>
              <a:buChar char="u"/>
            </a:pPr>
            <a:endParaRPr lang="es-EC" sz="2200" b="0" i="0" u="none" strike="noStrike" baseline="0" dirty="0">
              <a:latin typeface="Trebuchet MS" panose="020B0603020202020204" pitchFamily="34" charset="0"/>
            </a:endParaRPr>
          </a:p>
          <a:p>
            <a:pPr marL="285750" indent="-285750">
              <a:buFont typeface="Wingdings 3" panose="05040102010807070707" pitchFamily="18" charset="2"/>
              <a:buChar char="u"/>
            </a:pPr>
            <a:r>
              <a:rPr lang="es-EC" sz="2200" b="0" i="0" u="none" strike="noStrike" baseline="0" dirty="0">
                <a:latin typeface="Trebuchet MS" panose="020B0603020202020204" pitchFamily="34" charset="0"/>
              </a:rPr>
              <a:t>Homologar y mejorar la producción y la comercialización con un SPG distrital que articule y mantenga la autonomía de los SPG locales;</a:t>
            </a:r>
          </a:p>
          <a:p>
            <a:pPr marL="285750" indent="-285750">
              <a:buFont typeface="Wingdings 3" panose="05040102010807070707" pitchFamily="18" charset="2"/>
              <a:buChar char="u"/>
            </a:pPr>
            <a:endParaRPr lang="es-EC" sz="2200" dirty="0">
              <a:latin typeface="Trebuchet MS" panose="020B0603020202020204" pitchFamily="34" charset="0"/>
            </a:endParaRPr>
          </a:p>
          <a:p>
            <a:pPr marL="285750" indent="-285750">
              <a:buFont typeface="Wingdings 3" panose="05040102010807070707" pitchFamily="18" charset="2"/>
              <a:buChar char="u"/>
            </a:pPr>
            <a:r>
              <a:rPr lang="es-MX" sz="2200" dirty="0">
                <a:latin typeface="Trebuchet MS" panose="020B0603020202020204" pitchFamily="34" charset="0"/>
              </a:rPr>
              <a:t>Ampliar la difusión de las propuestas de comercialización a otros sectores y actores urbanos;</a:t>
            </a:r>
          </a:p>
          <a:p>
            <a:pPr marL="285750" indent="-285750">
              <a:buFont typeface="Wingdings 3" panose="05040102010807070707" pitchFamily="18" charset="2"/>
              <a:buChar char="u"/>
            </a:pPr>
            <a:endParaRPr lang="es-MX" sz="2200" dirty="0">
              <a:latin typeface="Trebuchet MS" panose="020B0603020202020204" pitchFamily="34" charset="0"/>
            </a:endParaRPr>
          </a:p>
          <a:p>
            <a:pPr marL="285750" indent="-285750">
              <a:buFont typeface="Wingdings 3" panose="05040102010807070707" pitchFamily="18" charset="2"/>
              <a:buChar char="u"/>
            </a:pPr>
            <a:r>
              <a:rPr lang="es-MX" sz="2200" dirty="0">
                <a:latin typeface="Trebuchet MS" panose="020B0603020202020204" pitchFamily="34" charset="0"/>
              </a:rPr>
              <a:t>Articular un espacio acción y reflexión autónoma de los actores a nivel distrital y provincial.</a:t>
            </a:r>
            <a:endParaRPr lang="es-EC" sz="2200" dirty="0">
              <a:latin typeface="Trebuchet MS" panose="020B0603020202020204" pitchFamily="34" charset="0"/>
            </a:endParaRPr>
          </a:p>
        </p:txBody>
      </p:sp>
      <p:pic>
        <p:nvPicPr>
          <p:cNvPr id="5" name="Imagen 4">
            <a:extLst>
              <a:ext uri="{FF2B5EF4-FFF2-40B4-BE49-F238E27FC236}">
                <a16:creationId xmlns:a16="http://schemas.microsoft.com/office/drawing/2014/main" id="{288F1223-01F9-4436-BBDB-BC3A4F4FA95D}"/>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707571" y="1793649"/>
            <a:ext cx="3522550" cy="4696733"/>
          </a:xfrm>
          <a:prstGeom prst="rect">
            <a:avLst/>
          </a:prstGeom>
        </p:spPr>
      </p:pic>
      <p:sp>
        <p:nvSpPr>
          <p:cNvPr id="6" name="TextBox 5">
            <a:extLst>
              <a:ext uri="{FF2B5EF4-FFF2-40B4-BE49-F238E27FC236}">
                <a16:creationId xmlns:a16="http://schemas.microsoft.com/office/drawing/2014/main" id="{933AC753-DF37-4384-991F-C7831044C47D}"/>
              </a:ext>
            </a:extLst>
          </p:cNvPr>
          <p:cNvSpPr txBox="1"/>
          <p:nvPr/>
        </p:nvSpPr>
        <p:spPr>
          <a:xfrm>
            <a:off x="0" y="0"/>
            <a:ext cx="5435206" cy="954107"/>
          </a:xfrm>
          <a:prstGeom prst="rect">
            <a:avLst/>
          </a:prstGeom>
          <a:noFill/>
        </p:spPr>
        <p:txBody>
          <a:bodyPr wrap="none" rtlCol="0">
            <a:spAutoFit/>
          </a:bodyPr>
          <a:lstStyle/>
          <a:p>
            <a:r>
              <a:rPr lang="es-419" sz="2800" b="1" dirty="0">
                <a:solidFill>
                  <a:schemeClr val="accent5">
                    <a:lumMod val="50000"/>
                  </a:schemeClr>
                </a:solidFill>
                <a:effectLst>
                  <a:glow rad="228600">
                    <a:schemeClr val="bg1">
                      <a:alpha val="40000"/>
                    </a:schemeClr>
                  </a:glow>
                </a:effectLst>
              </a:rPr>
              <a:t>DESAFÍOS PARA LA SOSTENBILIDAD</a:t>
            </a:r>
            <a:br>
              <a:rPr lang="es-419" sz="2800" b="1" dirty="0">
                <a:solidFill>
                  <a:schemeClr val="accent5">
                    <a:lumMod val="50000"/>
                  </a:schemeClr>
                </a:solidFill>
                <a:effectLst>
                  <a:glow rad="228600">
                    <a:schemeClr val="bg1">
                      <a:alpha val="40000"/>
                    </a:schemeClr>
                  </a:glow>
                </a:effectLst>
              </a:rPr>
            </a:br>
            <a:r>
              <a:rPr lang="es-419" sz="2800" b="1" dirty="0">
                <a:solidFill>
                  <a:schemeClr val="accent5">
                    <a:lumMod val="50000"/>
                  </a:schemeClr>
                </a:solidFill>
                <a:effectLst>
                  <a:glow rad="228600">
                    <a:schemeClr val="bg1">
                      <a:alpha val="40000"/>
                    </a:schemeClr>
                  </a:glow>
                </a:effectLst>
              </a:rPr>
              <a:t>Y RESILIENCIA EN EL DMQ</a:t>
            </a:r>
          </a:p>
        </p:txBody>
      </p:sp>
    </p:spTree>
    <p:extLst>
      <p:ext uri="{BB962C8B-B14F-4D97-AF65-F5344CB8AC3E}">
        <p14:creationId xmlns:p14="http://schemas.microsoft.com/office/powerpoint/2010/main" val="257388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Marcador de contenido 10"/>
          <p:cNvPicPr>
            <a:picLocks noGrp="1" noChangeAspect="1"/>
          </p:cNvPicPr>
          <p:nvPr>
            <p:ph sz="half" idx="1"/>
          </p:nvPr>
        </p:nvPicPr>
        <p:blipFill>
          <a:blip r:embed="rId2" cstate="screen">
            <a:extLst>
              <a:ext uri="{28A0092B-C50C-407E-A947-70E740481C1C}">
                <a14:useLocalDpi xmlns:a14="http://schemas.microsoft.com/office/drawing/2010/main"/>
              </a:ext>
            </a:extLst>
          </a:blip>
          <a:stretch>
            <a:fillRect/>
          </a:stretch>
        </p:blipFill>
        <p:spPr>
          <a:xfrm>
            <a:off x="408808" y="2091841"/>
            <a:ext cx="4566860" cy="3425145"/>
          </a:xfrm>
        </p:spPr>
      </p:pic>
      <p:sp>
        <p:nvSpPr>
          <p:cNvPr id="10" name="Marcador de contenido 9"/>
          <p:cNvSpPr>
            <a:spLocks noGrp="1"/>
          </p:cNvSpPr>
          <p:nvPr>
            <p:ph sz="half" idx="2"/>
          </p:nvPr>
        </p:nvSpPr>
        <p:spPr>
          <a:xfrm>
            <a:off x="5405334" y="615686"/>
            <a:ext cx="6243595" cy="5626628"/>
          </a:xfrm>
        </p:spPr>
        <p:txBody>
          <a:bodyPr>
            <a:noAutofit/>
          </a:bodyPr>
          <a:lstStyle/>
          <a:p>
            <a:pPr marL="0" indent="0">
              <a:lnSpc>
                <a:spcPct val="150000"/>
              </a:lnSpc>
              <a:spcBef>
                <a:spcPts val="0"/>
              </a:spcBef>
              <a:buNone/>
            </a:pPr>
            <a:r>
              <a:rPr lang="es-EC" b="1" i="1" dirty="0"/>
              <a:t>Somos una organización de consumidores responsables del Sur del DM de Quito que promueven el comercio justo, la soberanía y la seguridad alimentaria y el derecho por una alimentación sana y soberana, como alternativas para el desarrollo de una economía liberadora de las familias de trabajadores del campo y de la ciudad.</a:t>
            </a:r>
          </a:p>
        </p:txBody>
      </p:sp>
      <p:sp>
        <p:nvSpPr>
          <p:cNvPr id="12" name="CuadroTexto 11"/>
          <p:cNvSpPr txBox="1"/>
          <p:nvPr/>
        </p:nvSpPr>
        <p:spPr>
          <a:xfrm>
            <a:off x="408808" y="5687952"/>
            <a:ext cx="4566860" cy="738664"/>
          </a:xfrm>
          <a:prstGeom prst="rect">
            <a:avLst/>
          </a:prstGeom>
          <a:noFill/>
        </p:spPr>
        <p:txBody>
          <a:bodyPr wrap="square" rtlCol="0">
            <a:spAutoFit/>
          </a:bodyPr>
          <a:lstStyle/>
          <a:p>
            <a:r>
              <a:rPr lang="es-ES" sz="1400" b="1" dirty="0"/>
              <a:t>Foto:</a:t>
            </a:r>
            <a:r>
              <a:rPr lang="es-ES" sz="1400" dirty="0"/>
              <a:t> Actívate, juega y come sano, jóvenes de la Cooperativa en Encuentro Infantil, barrio Mena 2</a:t>
            </a:r>
          </a:p>
          <a:p>
            <a:r>
              <a:rPr lang="es-ES" sz="1400" b="1" dirty="0"/>
              <a:t>Fecha: </a:t>
            </a:r>
            <a:r>
              <a:rPr lang="es-ES" sz="1400" dirty="0"/>
              <a:t>Mayo 2018, Archivo Cooperativa</a:t>
            </a:r>
            <a:endParaRPr lang="en-US" sz="1400" dirty="0"/>
          </a:p>
        </p:txBody>
      </p:sp>
      <p:sp>
        <p:nvSpPr>
          <p:cNvPr id="9" name="TextBox 8">
            <a:extLst>
              <a:ext uri="{FF2B5EF4-FFF2-40B4-BE49-F238E27FC236}">
                <a16:creationId xmlns:a16="http://schemas.microsoft.com/office/drawing/2014/main" id="{D3452B8A-5C88-469E-9A32-64DBBCAEEF2C}"/>
              </a:ext>
            </a:extLst>
          </p:cNvPr>
          <p:cNvSpPr txBox="1"/>
          <p:nvPr/>
        </p:nvSpPr>
        <p:spPr>
          <a:xfrm>
            <a:off x="0" y="0"/>
            <a:ext cx="2734723" cy="523220"/>
          </a:xfrm>
          <a:prstGeom prst="rect">
            <a:avLst/>
          </a:prstGeom>
          <a:noFill/>
        </p:spPr>
        <p:txBody>
          <a:bodyPr wrap="none" rtlCol="0">
            <a:spAutoFit/>
          </a:bodyPr>
          <a:lstStyle/>
          <a:p>
            <a:r>
              <a:rPr lang="es-419" sz="2800" b="1" dirty="0">
                <a:solidFill>
                  <a:schemeClr val="accent5">
                    <a:lumMod val="50000"/>
                  </a:schemeClr>
                </a:solidFill>
                <a:effectLst>
                  <a:glow rad="228600">
                    <a:schemeClr val="bg1">
                      <a:alpha val="40000"/>
                    </a:schemeClr>
                  </a:glow>
                </a:effectLst>
              </a:rPr>
              <a:t>QUIENES SOMOS</a:t>
            </a:r>
          </a:p>
        </p:txBody>
      </p:sp>
    </p:spTree>
    <p:extLst>
      <p:ext uri="{BB962C8B-B14F-4D97-AF65-F5344CB8AC3E}">
        <p14:creationId xmlns:p14="http://schemas.microsoft.com/office/powerpoint/2010/main" val="2107320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5" name="Imagen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8781" y="194064"/>
            <a:ext cx="5897219" cy="4422914"/>
          </a:xfrm>
          <a:prstGeom prst="rect">
            <a:avLst/>
          </a:prstGeom>
          <a:noFill/>
          <a:ln w="76200">
            <a:solidFill>
              <a:schemeClr val="bg1"/>
            </a:solidFill>
          </a:ln>
          <a:effectLst>
            <a:outerShdw blurRad="50800" dist="38100" dir="2700000" algn="tl" rotWithShape="0">
              <a:prstClr val="black">
                <a:alpha val="40000"/>
              </a:prstClr>
            </a:outerShdw>
          </a:effectLst>
        </p:spPr>
      </p:pic>
      <p:pic>
        <p:nvPicPr>
          <p:cNvPr id="6" name="Imagen 5"/>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198781" y="4959015"/>
            <a:ext cx="2263057" cy="1670895"/>
          </a:xfrm>
          <a:prstGeom prst="rect">
            <a:avLst/>
          </a:prstGeom>
        </p:spPr>
      </p:pic>
      <p:sp>
        <p:nvSpPr>
          <p:cNvPr id="2" name="CuadroTexto 1"/>
          <p:cNvSpPr txBox="1"/>
          <p:nvPr/>
        </p:nvSpPr>
        <p:spPr>
          <a:xfrm>
            <a:off x="7663542" y="4040170"/>
            <a:ext cx="3660489" cy="954107"/>
          </a:xfrm>
          <a:prstGeom prst="rect">
            <a:avLst/>
          </a:prstGeom>
          <a:noFill/>
        </p:spPr>
        <p:txBody>
          <a:bodyPr wrap="none" rtlCol="0">
            <a:spAutoFit/>
          </a:bodyPr>
          <a:lstStyle/>
          <a:p>
            <a:pPr algn="r"/>
            <a:r>
              <a:rPr lang="es-ES" sz="2000" b="1" dirty="0">
                <a:solidFill>
                  <a:schemeClr val="accent2">
                    <a:lumMod val="75000"/>
                  </a:schemeClr>
                </a:solidFill>
                <a:hlinkClick r:id="rId5">
                  <a:extLst>
                    <a:ext uri="{A12FA001-AC4F-418D-AE19-62706E023703}">
                      <ahyp:hlinkClr xmlns:ahyp="http://schemas.microsoft.com/office/drawing/2018/hyperlinkcolor" val="tx"/>
                    </a:ext>
                  </a:extLst>
                </a:hlinkClick>
              </a:rPr>
              <a:t>www.alimentosmadretierra.com</a:t>
            </a:r>
            <a:endParaRPr lang="es-ES" sz="2000" b="1" dirty="0">
              <a:solidFill>
                <a:schemeClr val="accent2">
                  <a:lumMod val="75000"/>
                </a:schemeClr>
              </a:solidFill>
            </a:endParaRPr>
          </a:p>
          <a:p>
            <a:pPr algn="r"/>
            <a:r>
              <a:rPr lang="en-US" b="1" dirty="0">
                <a:solidFill>
                  <a:schemeClr val="accent2">
                    <a:lumMod val="75000"/>
                  </a:schemeClr>
                </a:solidFill>
              </a:rPr>
              <a:t>@CoopSurSiendo</a:t>
            </a:r>
          </a:p>
          <a:p>
            <a:pPr algn="r"/>
            <a:r>
              <a:rPr lang="en-US" b="1" dirty="0">
                <a:solidFill>
                  <a:schemeClr val="accent2">
                    <a:lumMod val="75000"/>
                  </a:schemeClr>
                </a:solidFill>
              </a:rPr>
              <a:t>@BioMadreTierra</a:t>
            </a:r>
            <a:endParaRPr lang="en-US" sz="2000" b="1" dirty="0">
              <a:solidFill>
                <a:schemeClr val="accent2">
                  <a:lumMod val="75000"/>
                </a:schemeClr>
              </a:solidFill>
            </a:endParaRPr>
          </a:p>
        </p:txBody>
      </p:sp>
    </p:spTree>
    <p:extLst>
      <p:ext uri="{BB962C8B-B14F-4D97-AF65-F5344CB8AC3E}">
        <p14:creationId xmlns:p14="http://schemas.microsoft.com/office/powerpoint/2010/main" val="29250758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EFB82833-B83A-492B-B886-4BEBFDCDDC0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b="1261"/>
          <a:stretch/>
        </p:blipFill>
        <p:spPr>
          <a:xfrm>
            <a:off x="4914772" y="1021301"/>
            <a:ext cx="4040386" cy="5190656"/>
          </a:xfrm>
          <a:prstGeom prst="rect">
            <a:avLst/>
          </a:prstGeom>
        </p:spPr>
      </p:pic>
      <p:sp>
        <p:nvSpPr>
          <p:cNvPr id="7" name="CuadroTexto 6">
            <a:extLst>
              <a:ext uri="{FF2B5EF4-FFF2-40B4-BE49-F238E27FC236}">
                <a16:creationId xmlns:a16="http://schemas.microsoft.com/office/drawing/2014/main" id="{C4E52BF9-3FBC-41AB-85A1-57C8CCBEA92D}"/>
              </a:ext>
            </a:extLst>
          </p:cNvPr>
          <p:cNvSpPr txBox="1"/>
          <p:nvPr/>
        </p:nvSpPr>
        <p:spPr>
          <a:xfrm>
            <a:off x="308920" y="1366491"/>
            <a:ext cx="4436076" cy="5355312"/>
          </a:xfrm>
          <a:prstGeom prst="rect">
            <a:avLst/>
          </a:prstGeom>
          <a:noFill/>
        </p:spPr>
        <p:txBody>
          <a:bodyPr wrap="square" rtlCol="0">
            <a:spAutoFit/>
          </a:bodyPr>
          <a:lstStyle/>
          <a:p>
            <a:pPr marL="285750" indent="-285750">
              <a:buFont typeface="Arial" panose="020B0604020202020204" pitchFamily="34" charset="0"/>
              <a:buChar char="•"/>
            </a:pPr>
            <a:r>
              <a:rPr lang="es-EC" sz="1900" b="1" dirty="0">
                <a:latin typeface="Museo 900" panose="02000000000000000000"/>
              </a:rPr>
              <a:t>Acceso a alimentos en Quito: </a:t>
            </a:r>
            <a:r>
              <a:rPr lang="es-EC" sz="1900" dirty="0">
                <a:latin typeface="Museo 900" panose="02000000000000000000"/>
              </a:rPr>
              <a:t>doble carga de las prácticas alimenticias.</a:t>
            </a:r>
          </a:p>
          <a:p>
            <a:pPr marL="285750" indent="-285750">
              <a:buFont typeface="Arial" panose="020B0604020202020204" pitchFamily="34" charset="0"/>
              <a:buChar char="•"/>
            </a:pPr>
            <a:endParaRPr lang="es-EC" sz="1900" dirty="0">
              <a:latin typeface="Museo 900" panose="02000000000000000000"/>
            </a:endParaRPr>
          </a:p>
          <a:p>
            <a:pPr marL="285750" indent="-285750">
              <a:buFont typeface="Arial" panose="020B0604020202020204" pitchFamily="34" charset="0"/>
              <a:buChar char="•"/>
            </a:pPr>
            <a:r>
              <a:rPr lang="es-EC" sz="1900" b="1" dirty="0">
                <a:latin typeface="Museo 900" panose="02000000000000000000"/>
              </a:rPr>
              <a:t>Sistema inequitativo y excluyente:</a:t>
            </a:r>
            <a:r>
              <a:rPr lang="es-EC" sz="1900" b="1" i="1" dirty="0">
                <a:latin typeface="Museo 900" panose="02000000000000000000"/>
              </a:rPr>
              <a:t> </a:t>
            </a:r>
            <a:r>
              <a:rPr lang="es-EC" sz="1900" dirty="0">
                <a:latin typeface="Museo 900" panose="02000000000000000000"/>
              </a:rPr>
              <a:t>ciudad se desperdician aproximadamente 100 toneladas semanales de alimento</a:t>
            </a:r>
          </a:p>
          <a:p>
            <a:pPr marL="285750" indent="-285750">
              <a:buFont typeface="Arial" panose="020B0604020202020204" pitchFamily="34" charset="0"/>
              <a:buChar char="•"/>
            </a:pPr>
            <a:endParaRPr lang="es-ES" sz="1900" dirty="0">
              <a:latin typeface="Museo 900" panose="02000000000000000000"/>
            </a:endParaRPr>
          </a:p>
          <a:p>
            <a:pPr marL="285750" indent="-285750">
              <a:buFont typeface="Arial" panose="020B0604020202020204" pitchFamily="34" charset="0"/>
              <a:buChar char="•"/>
            </a:pPr>
            <a:r>
              <a:rPr lang="es-ES" sz="1900" b="1" dirty="0">
                <a:latin typeface="Museo 900" panose="02000000000000000000"/>
              </a:rPr>
              <a:t>No conocemos de dónde vienen nuestros alimentos</a:t>
            </a:r>
            <a:r>
              <a:rPr lang="es-ES" sz="1900" dirty="0">
                <a:latin typeface="Museo 900" panose="02000000000000000000"/>
              </a:rPr>
              <a:t>: investigaciones que muestran que en el mercado se comercializan alimento NO aptos para el consumo.</a:t>
            </a:r>
          </a:p>
          <a:p>
            <a:pPr marL="285750" indent="-285750">
              <a:buFont typeface="Arial" panose="020B0604020202020204" pitchFamily="34" charset="0"/>
              <a:buChar char="•"/>
            </a:pPr>
            <a:endParaRPr lang="es-ES" sz="1900" dirty="0">
              <a:latin typeface="Museo 900" panose="02000000000000000000"/>
            </a:endParaRPr>
          </a:p>
          <a:p>
            <a:pPr marL="285750" indent="-285750">
              <a:buFont typeface="Arial" panose="020B0604020202020204" pitchFamily="34" charset="0"/>
              <a:buChar char="•"/>
            </a:pPr>
            <a:r>
              <a:rPr lang="es-ES" sz="1900" b="1" dirty="0">
                <a:latin typeface="Museo 900" panose="02000000000000000000"/>
              </a:rPr>
              <a:t>Sur de Quito</a:t>
            </a:r>
            <a:r>
              <a:rPr lang="es-ES" sz="1900" dirty="0">
                <a:latin typeface="Museo 900" panose="02000000000000000000"/>
              </a:rPr>
              <a:t>: sin alternativas de acceso a alimentos sanos (2017, más de 30 ferias agroecológicas todas ubicadas en el Norte de Quito y los Valles)</a:t>
            </a:r>
            <a:endParaRPr lang="en-US" sz="1900" dirty="0">
              <a:latin typeface="Museo 900" panose="02000000000000000000"/>
            </a:endParaRPr>
          </a:p>
        </p:txBody>
      </p:sp>
      <p:pic>
        <p:nvPicPr>
          <p:cNvPr id="8" name="Imagen 7">
            <a:extLst>
              <a:ext uri="{FF2B5EF4-FFF2-40B4-BE49-F238E27FC236}">
                <a16:creationId xmlns:a16="http://schemas.microsoft.com/office/drawing/2014/main" id="{496DEC42-4176-4A4F-807A-D4A5D7CF459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749"/>
          <a:stretch/>
        </p:blipFill>
        <p:spPr>
          <a:xfrm>
            <a:off x="9124934" y="1143000"/>
            <a:ext cx="1667282" cy="3177240"/>
          </a:xfrm>
          <a:prstGeom prst="rect">
            <a:avLst/>
          </a:prstGeom>
        </p:spPr>
      </p:pic>
      <p:sp>
        <p:nvSpPr>
          <p:cNvPr id="9" name="CuadroTexto 8">
            <a:extLst>
              <a:ext uri="{FF2B5EF4-FFF2-40B4-BE49-F238E27FC236}">
                <a16:creationId xmlns:a16="http://schemas.microsoft.com/office/drawing/2014/main" id="{7B461D4C-C6B1-4CDF-90BE-C50ECC2D2274}"/>
              </a:ext>
            </a:extLst>
          </p:cNvPr>
          <p:cNvSpPr txBox="1"/>
          <p:nvPr/>
        </p:nvSpPr>
        <p:spPr>
          <a:xfrm>
            <a:off x="9124935" y="4342320"/>
            <a:ext cx="1667282" cy="1384995"/>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r>
              <a:rPr lang="es-ES" sz="1400" b="1" dirty="0"/>
              <a:t>Fuente:</a:t>
            </a:r>
            <a:r>
              <a:rPr lang="es-ES" sz="1400" dirty="0"/>
              <a:t> Análisis socio espacial de CCCAA en el DMQ.</a:t>
            </a:r>
          </a:p>
          <a:p>
            <a:r>
              <a:rPr lang="es-ES" sz="1400" b="1" dirty="0"/>
              <a:t>Autora:</a:t>
            </a:r>
            <a:r>
              <a:rPr lang="es-ES" sz="1400" dirty="0"/>
              <a:t> Andrea Castillo, FLACSO, 2019.</a:t>
            </a:r>
          </a:p>
        </p:txBody>
      </p:sp>
      <p:sp>
        <p:nvSpPr>
          <p:cNvPr id="10" name="TextBox 9">
            <a:extLst>
              <a:ext uri="{FF2B5EF4-FFF2-40B4-BE49-F238E27FC236}">
                <a16:creationId xmlns:a16="http://schemas.microsoft.com/office/drawing/2014/main" id="{7CAB4D3D-02DD-4815-8998-0A713B1ACE97}"/>
              </a:ext>
            </a:extLst>
          </p:cNvPr>
          <p:cNvSpPr txBox="1"/>
          <p:nvPr/>
        </p:nvSpPr>
        <p:spPr>
          <a:xfrm>
            <a:off x="0" y="0"/>
            <a:ext cx="4619406" cy="523220"/>
          </a:xfrm>
          <a:prstGeom prst="rect">
            <a:avLst/>
          </a:prstGeom>
          <a:noFill/>
        </p:spPr>
        <p:txBody>
          <a:bodyPr wrap="none" rtlCol="0">
            <a:spAutoFit/>
          </a:bodyPr>
          <a:lstStyle/>
          <a:p>
            <a:r>
              <a:rPr lang="es-419" sz="2800" b="1" dirty="0">
                <a:solidFill>
                  <a:schemeClr val="accent5">
                    <a:lumMod val="50000"/>
                  </a:schemeClr>
                </a:solidFill>
                <a:effectLst>
                  <a:glow rad="228600">
                    <a:schemeClr val="bg1">
                      <a:alpha val="40000"/>
                    </a:schemeClr>
                  </a:glow>
                </a:effectLst>
              </a:rPr>
              <a:t>PORQUÉ NOS ORGANIZAMOS</a:t>
            </a:r>
          </a:p>
        </p:txBody>
      </p:sp>
    </p:spTree>
    <p:extLst>
      <p:ext uri="{BB962C8B-B14F-4D97-AF65-F5344CB8AC3E}">
        <p14:creationId xmlns:p14="http://schemas.microsoft.com/office/powerpoint/2010/main" val="11908870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4294967295"/>
            <p:extLst>
              <p:ext uri="{D42A27DB-BD31-4B8C-83A1-F6EECF244321}">
                <p14:modId xmlns:p14="http://schemas.microsoft.com/office/powerpoint/2010/main" val="2987671087"/>
              </p:ext>
            </p:extLst>
          </p:nvPr>
        </p:nvGraphicFramePr>
        <p:xfrm>
          <a:off x="3159125" y="1066800"/>
          <a:ext cx="9032875" cy="55181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ángulo 2"/>
          <p:cNvSpPr/>
          <p:nvPr/>
        </p:nvSpPr>
        <p:spPr>
          <a:xfrm>
            <a:off x="3536445" y="1529256"/>
            <a:ext cx="2016238" cy="622821"/>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S" sz="2000" dirty="0"/>
              <a:t>Agricultura resiliente</a:t>
            </a:r>
            <a:endParaRPr lang="en-US" sz="2000" dirty="0"/>
          </a:p>
        </p:txBody>
      </p:sp>
      <p:sp>
        <p:nvSpPr>
          <p:cNvPr id="13" name="Rectángulo 12"/>
          <p:cNvSpPr/>
          <p:nvPr/>
        </p:nvSpPr>
        <p:spPr>
          <a:xfrm>
            <a:off x="9270879" y="1529256"/>
            <a:ext cx="2295315" cy="622821"/>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 sz="2000" dirty="0"/>
              <a:t>Cooperativismo y Comercio Justo</a:t>
            </a:r>
            <a:endParaRPr lang="en-US" sz="2000" dirty="0"/>
          </a:p>
        </p:txBody>
      </p:sp>
      <p:sp>
        <p:nvSpPr>
          <p:cNvPr id="14" name="Rectángulo 13"/>
          <p:cNvSpPr/>
          <p:nvPr/>
        </p:nvSpPr>
        <p:spPr>
          <a:xfrm>
            <a:off x="3536445" y="5373780"/>
            <a:ext cx="2016238" cy="622821"/>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sz="2000" dirty="0"/>
              <a:t>Eco-etiquetado</a:t>
            </a:r>
            <a:endParaRPr lang="en-US" sz="2000" dirty="0"/>
          </a:p>
        </p:txBody>
      </p:sp>
      <p:sp>
        <p:nvSpPr>
          <p:cNvPr id="15" name="Rectángulo 14"/>
          <p:cNvSpPr/>
          <p:nvPr/>
        </p:nvSpPr>
        <p:spPr>
          <a:xfrm>
            <a:off x="9270878" y="5373780"/>
            <a:ext cx="2295315" cy="622821"/>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 sz="2000" dirty="0"/>
              <a:t>Consumo Responsable</a:t>
            </a:r>
            <a:endParaRPr lang="en-US" sz="2000" dirty="0"/>
          </a:p>
        </p:txBody>
      </p:sp>
      <p:sp>
        <p:nvSpPr>
          <p:cNvPr id="5" name="Rectángulo redondeado 4"/>
          <p:cNvSpPr/>
          <p:nvPr/>
        </p:nvSpPr>
        <p:spPr>
          <a:xfrm>
            <a:off x="2974064" y="939929"/>
            <a:ext cx="9105640" cy="5773690"/>
          </a:xfrm>
          <a:prstGeom prst="roundRect">
            <a:avLst/>
          </a:prstGeom>
          <a:noFill/>
          <a:ln w="57150">
            <a:solidFill>
              <a:schemeClr val="tx1">
                <a:lumMod val="95000"/>
                <a:lumOff val="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Rectángulo 5"/>
          <p:cNvSpPr/>
          <p:nvPr/>
        </p:nvSpPr>
        <p:spPr>
          <a:xfrm>
            <a:off x="93719" y="2398222"/>
            <a:ext cx="2296554" cy="898769"/>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2000" dirty="0"/>
              <a:t>Desarrollo territorial urbano-rural</a:t>
            </a:r>
            <a:endParaRPr lang="en-US" sz="2000" dirty="0"/>
          </a:p>
        </p:txBody>
      </p:sp>
      <p:sp>
        <p:nvSpPr>
          <p:cNvPr id="17" name="Rectángulo 16"/>
          <p:cNvSpPr/>
          <p:nvPr/>
        </p:nvSpPr>
        <p:spPr>
          <a:xfrm>
            <a:off x="80995" y="3950065"/>
            <a:ext cx="2296554" cy="685825"/>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2000" dirty="0"/>
              <a:t>Edu-Comunicación</a:t>
            </a:r>
            <a:endParaRPr lang="en-US" sz="2000" dirty="0"/>
          </a:p>
        </p:txBody>
      </p:sp>
      <p:sp>
        <p:nvSpPr>
          <p:cNvPr id="18" name="Rectángulo 17"/>
          <p:cNvSpPr/>
          <p:nvPr/>
        </p:nvSpPr>
        <p:spPr>
          <a:xfrm>
            <a:off x="93719" y="5273826"/>
            <a:ext cx="2296554" cy="98629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2000" dirty="0"/>
              <a:t>Investigación – Acción participativa</a:t>
            </a:r>
            <a:endParaRPr lang="en-US" sz="2000" dirty="0"/>
          </a:p>
        </p:txBody>
      </p:sp>
      <p:sp>
        <p:nvSpPr>
          <p:cNvPr id="19" name="Flecha abajo 18"/>
          <p:cNvSpPr/>
          <p:nvPr/>
        </p:nvSpPr>
        <p:spPr>
          <a:xfrm rot="10800000">
            <a:off x="2493456" y="1093745"/>
            <a:ext cx="364702" cy="5616989"/>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dirty="0"/>
          </a:p>
        </p:txBody>
      </p:sp>
      <p:sp>
        <p:nvSpPr>
          <p:cNvPr id="21" name="Rectángulo redondeado 20"/>
          <p:cNvSpPr/>
          <p:nvPr/>
        </p:nvSpPr>
        <p:spPr>
          <a:xfrm>
            <a:off x="93719" y="895872"/>
            <a:ext cx="2366835" cy="87613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 dirty="0">
                <a:solidFill>
                  <a:schemeClr val="tx1"/>
                </a:solidFill>
              </a:rPr>
              <a:t>Estrategias para el fortalecimiento del sistema</a:t>
            </a:r>
            <a:endParaRPr lang="en-US" dirty="0">
              <a:solidFill>
                <a:schemeClr val="tx1"/>
              </a:solidFill>
            </a:endParaRPr>
          </a:p>
        </p:txBody>
      </p:sp>
      <p:sp>
        <p:nvSpPr>
          <p:cNvPr id="16" name="TextBox 15">
            <a:extLst>
              <a:ext uri="{FF2B5EF4-FFF2-40B4-BE49-F238E27FC236}">
                <a16:creationId xmlns:a16="http://schemas.microsoft.com/office/drawing/2014/main" id="{1CA6DE37-AB90-462A-92C4-4B75F5DC71D8}"/>
              </a:ext>
            </a:extLst>
          </p:cNvPr>
          <p:cNvSpPr txBox="1"/>
          <p:nvPr/>
        </p:nvSpPr>
        <p:spPr>
          <a:xfrm>
            <a:off x="0" y="0"/>
            <a:ext cx="6602448" cy="523220"/>
          </a:xfrm>
          <a:prstGeom prst="rect">
            <a:avLst/>
          </a:prstGeom>
          <a:noFill/>
        </p:spPr>
        <p:txBody>
          <a:bodyPr wrap="none" rtlCol="0">
            <a:spAutoFit/>
          </a:bodyPr>
          <a:lstStyle/>
          <a:p>
            <a:r>
              <a:rPr lang="es-419" sz="2800" b="1" dirty="0">
                <a:solidFill>
                  <a:schemeClr val="accent5">
                    <a:lumMod val="50000"/>
                  </a:schemeClr>
                </a:solidFill>
                <a:effectLst>
                  <a:glow rad="228600">
                    <a:schemeClr val="bg1">
                      <a:alpha val="40000"/>
                    </a:schemeClr>
                  </a:glow>
                </a:effectLst>
              </a:rPr>
              <a:t>SISTEMA DE DISTRIBUCIÓN MADRE TIERRA</a:t>
            </a:r>
          </a:p>
        </p:txBody>
      </p:sp>
    </p:spTree>
    <p:extLst>
      <p:ext uri="{BB962C8B-B14F-4D97-AF65-F5344CB8AC3E}">
        <p14:creationId xmlns:p14="http://schemas.microsoft.com/office/powerpoint/2010/main" val="3030777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528" fill="hold" grpId="0" nodeType="clickEffect">
                                  <p:stCondLst>
                                    <p:cond delay="0"/>
                                  </p:stCondLst>
                                  <p:childTnLst>
                                    <p:set>
                                      <p:cBhvr>
                                        <p:cTn id="6" dur="1" fill="hold">
                                          <p:stCondLst>
                                            <p:cond delay="0"/>
                                          </p:stCondLst>
                                        </p:cTn>
                                        <p:tgtEl>
                                          <p:spTgt spid="4">
                                            <p:graphicEl>
                                              <a:dgm id="{0C5FE26A-5DCE-4B9F-BD72-2F394A6C4937}"/>
                                            </p:graphicEl>
                                          </p:spTgt>
                                        </p:tgtEl>
                                        <p:attrNameLst>
                                          <p:attrName>style.visibility</p:attrName>
                                        </p:attrNameLst>
                                      </p:cBhvr>
                                      <p:to>
                                        <p:strVal val="visible"/>
                                      </p:to>
                                    </p:set>
                                    <p:anim calcmode="lin" valueType="num">
                                      <p:cBhvr>
                                        <p:cTn id="7" dur="500" fill="hold"/>
                                        <p:tgtEl>
                                          <p:spTgt spid="4">
                                            <p:graphicEl>
                                              <a:dgm id="{0C5FE26A-5DCE-4B9F-BD72-2F394A6C4937}"/>
                                            </p:graphicEl>
                                          </p:spTgt>
                                        </p:tgtEl>
                                        <p:attrNameLst>
                                          <p:attrName>ppt_w</p:attrName>
                                        </p:attrNameLst>
                                      </p:cBhvr>
                                      <p:tavLst>
                                        <p:tav tm="0">
                                          <p:val>
                                            <p:fltVal val="0"/>
                                          </p:val>
                                        </p:tav>
                                        <p:tav tm="100000">
                                          <p:val>
                                            <p:strVal val="#ppt_w"/>
                                          </p:val>
                                        </p:tav>
                                      </p:tavLst>
                                    </p:anim>
                                    <p:anim calcmode="lin" valueType="num">
                                      <p:cBhvr>
                                        <p:cTn id="8" dur="500" fill="hold"/>
                                        <p:tgtEl>
                                          <p:spTgt spid="4">
                                            <p:graphicEl>
                                              <a:dgm id="{0C5FE26A-5DCE-4B9F-BD72-2F394A6C4937}"/>
                                            </p:graphicEl>
                                          </p:spTgt>
                                        </p:tgtEl>
                                        <p:attrNameLst>
                                          <p:attrName>ppt_h</p:attrName>
                                        </p:attrNameLst>
                                      </p:cBhvr>
                                      <p:tavLst>
                                        <p:tav tm="0">
                                          <p:val>
                                            <p:fltVal val="0"/>
                                          </p:val>
                                        </p:tav>
                                        <p:tav tm="100000">
                                          <p:val>
                                            <p:strVal val="#ppt_h"/>
                                          </p:val>
                                        </p:tav>
                                      </p:tavLst>
                                    </p:anim>
                                    <p:animEffect transition="in" filter="fade">
                                      <p:cBhvr>
                                        <p:cTn id="9" dur="500"/>
                                        <p:tgtEl>
                                          <p:spTgt spid="4">
                                            <p:graphicEl>
                                              <a:dgm id="{0C5FE26A-5DCE-4B9F-BD72-2F394A6C4937}"/>
                                            </p:graphicEl>
                                          </p:spTgt>
                                        </p:tgtEl>
                                      </p:cBhvr>
                                    </p:animEffect>
                                    <p:anim calcmode="lin" valueType="num">
                                      <p:cBhvr>
                                        <p:cTn id="10" dur="500" fill="hold"/>
                                        <p:tgtEl>
                                          <p:spTgt spid="4">
                                            <p:graphicEl>
                                              <a:dgm id="{0C5FE26A-5DCE-4B9F-BD72-2F394A6C4937}"/>
                                            </p:graphicEl>
                                          </p:spTgt>
                                        </p:tgtEl>
                                        <p:attrNameLst>
                                          <p:attrName>ppt_x</p:attrName>
                                        </p:attrNameLst>
                                      </p:cBhvr>
                                      <p:tavLst>
                                        <p:tav tm="0">
                                          <p:val>
                                            <p:fltVal val="0.5"/>
                                          </p:val>
                                        </p:tav>
                                        <p:tav tm="100000">
                                          <p:val>
                                            <p:strVal val="#ppt_x"/>
                                          </p:val>
                                        </p:tav>
                                      </p:tavLst>
                                    </p:anim>
                                    <p:anim calcmode="lin" valueType="num">
                                      <p:cBhvr>
                                        <p:cTn id="11" dur="500" fill="hold"/>
                                        <p:tgtEl>
                                          <p:spTgt spid="4">
                                            <p:graphicEl>
                                              <a:dgm id="{0C5FE26A-5DCE-4B9F-BD72-2F394A6C4937}"/>
                                            </p:graphicEl>
                                          </p:spTgt>
                                        </p:tgtEl>
                                        <p:attrNameLst>
                                          <p:attrName>ppt_y</p:attrName>
                                        </p:attrNameLst>
                                      </p:cBhvr>
                                      <p:tavLst>
                                        <p:tav tm="0">
                                          <p:val>
                                            <p:fltVal val="0.5"/>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3" presetClass="entr" presetSubtype="528" fill="hold" grpId="0" nodeType="clickEffect">
                                  <p:stCondLst>
                                    <p:cond delay="0"/>
                                  </p:stCondLst>
                                  <p:childTnLst>
                                    <p:set>
                                      <p:cBhvr>
                                        <p:cTn id="15" dur="1" fill="hold">
                                          <p:stCondLst>
                                            <p:cond delay="0"/>
                                          </p:stCondLst>
                                        </p:cTn>
                                        <p:tgtEl>
                                          <p:spTgt spid="4">
                                            <p:graphicEl>
                                              <a:dgm id="{3CF9A6C6-A80A-4435-B45E-7BC759AF64E3}"/>
                                            </p:graphicEl>
                                          </p:spTgt>
                                        </p:tgtEl>
                                        <p:attrNameLst>
                                          <p:attrName>style.visibility</p:attrName>
                                        </p:attrNameLst>
                                      </p:cBhvr>
                                      <p:to>
                                        <p:strVal val="visible"/>
                                      </p:to>
                                    </p:set>
                                    <p:anim calcmode="lin" valueType="num">
                                      <p:cBhvr>
                                        <p:cTn id="16" dur="500" fill="hold"/>
                                        <p:tgtEl>
                                          <p:spTgt spid="4">
                                            <p:graphicEl>
                                              <a:dgm id="{3CF9A6C6-A80A-4435-B45E-7BC759AF64E3}"/>
                                            </p:graphicEl>
                                          </p:spTgt>
                                        </p:tgtEl>
                                        <p:attrNameLst>
                                          <p:attrName>ppt_w</p:attrName>
                                        </p:attrNameLst>
                                      </p:cBhvr>
                                      <p:tavLst>
                                        <p:tav tm="0">
                                          <p:val>
                                            <p:fltVal val="0"/>
                                          </p:val>
                                        </p:tav>
                                        <p:tav tm="100000">
                                          <p:val>
                                            <p:strVal val="#ppt_w"/>
                                          </p:val>
                                        </p:tav>
                                      </p:tavLst>
                                    </p:anim>
                                    <p:anim calcmode="lin" valueType="num">
                                      <p:cBhvr>
                                        <p:cTn id="17" dur="500" fill="hold"/>
                                        <p:tgtEl>
                                          <p:spTgt spid="4">
                                            <p:graphicEl>
                                              <a:dgm id="{3CF9A6C6-A80A-4435-B45E-7BC759AF64E3}"/>
                                            </p:graphicEl>
                                          </p:spTgt>
                                        </p:tgtEl>
                                        <p:attrNameLst>
                                          <p:attrName>ppt_h</p:attrName>
                                        </p:attrNameLst>
                                      </p:cBhvr>
                                      <p:tavLst>
                                        <p:tav tm="0">
                                          <p:val>
                                            <p:fltVal val="0"/>
                                          </p:val>
                                        </p:tav>
                                        <p:tav tm="100000">
                                          <p:val>
                                            <p:strVal val="#ppt_h"/>
                                          </p:val>
                                        </p:tav>
                                      </p:tavLst>
                                    </p:anim>
                                    <p:animEffect transition="in" filter="fade">
                                      <p:cBhvr>
                                        <p:cTn id="18" dur="500"/>
                                        <p:tgtEl>
                                          <p:spTgt spid="4">
                                            <p:graphicEl>
                                              <a:dgm id="{3CF9A6C6-A80A-4435-B45E-7BC759AF64E3}"/>
                                            </p:graphicEl>
                                          </p:spTgt>
                                        </p:tgtEl>
                                      </p:cBhvr>
                                    </p:animEffect>
                                    <p:anim calcmode="lin" valueType="num">
                                      <p:cBhvr>
                                        <p:cTn id="19" dur="500" fill="hold"/>
                                        <p:tgtEl>
                                          <p:spTgt spid="4">
                                            <p:graphicEl>
                                              <a:dgm id="{3CF9A6C6-A80A-4435-B45E-7BC759AF64E3}"/>
                                            </p:graphicEl>
                                          </p:spTgt>
                                        </p:tgtEl>
                                        <p:attrNameLst>
                                          <p:attrName>ppt_x</p:attrName>
                                        </p:attrNameLst>
                                      </p:cBhvr>
                                      <p:tavLst>
                                        <p:tav tm="0">
                                          <p:val>
                                            <p:fltVal val="0.5"/>
                                          </p:val>
                                        </p:tav>
                                        <p:tav tm="100000">
                                          <p:val>
                                            <p:strVal val="#ppt_x"/>
                                          </p:val>
                                        </p:tav>
                                      </p:tavLst>
                                    </p:anim>
                                    <p:anim calcmode="lin" valueType="num">
                                      <p:cBhvr>
                                        <p:cTn id="20" dur="500" fill="hold"/>
                                        <p:tgtEl>
                                          <p:spTgt spid="4">
                                            <p:graphicEl>
                                              <a:dgm id="{3CF9A6C6-A80A-4435-B45E-7BC759AF64E3}"/>
                                            </p:graphicEl>
                                          </p:spTgt>
                                        </p:tgtEl>
                                        <p:attrNameLst>
                                          <p:attrName>ppt_y</p:attrName>
                                        </p:attrNameLst>
                                      </p:cBhvr>
                                      <p:tavLst>
                                        <p:tav tm="0">
                                          <p:val>
                                            <p:fltVal val="0.5"/>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528" fill="hold" grpId="0" nodeType="clickEffect">
                                  <p:stCondLst>
                                    <p:cond delay="0"/>
                                  </p:stCondLst>
                                  <p:childTnLst>
                                    <p:set>
                                      <p:cBhvr>
                                        <p:cTn id="24" dur="1" fill="hold">
                                          <p:stCondLst>
                                            <p:cond delay="0"/>
                                          </p:stCondLst>
                                        </p:cTn>
                                        <p:tgtEl>
                                          <p:spTgt spid="4">
                                            <p:graphicEl>
                                              <a:dgm id="{4689F2EB-BE6A-4C20-AC2E-854587446AA0}"/>
                                            </p:graphicEl>
                                          </p:spTgt>
                                        </p:tgtEl>
                                        <p:attrNameLst>
                                          <p:attrName>style.visibility</p:attrName>
                                        </p:attrNameLst>
                                      </p:cBhvr>
                                      <p:to>
                                        <p:strVal val="visible"/>
                                      </p:to>
                                    </p:set>
                                    <p:anim calcmode="lin" valueType="num">
                                      <p:cBhvr>
                                        <p:cTn id="25" dur="500" fill="hold"/>
                                        <p:tgtEl>
                                          <p:spTgt spid="4">
                                            <p:graphicEl>
                                              <a:dgm id="{4689F2EB-BE6A-4C20-AC2E-854587446AA0}"/>
                                            </p:graphicEl>
                                          </p:spTgt>
                                        </p:tgtEl>
                                        <p:attrNameLst>
                                          <p:attrName>ppt_w</p:attrName>
                                        </p:attrNameLst>
                                      </p:cBhvr>
                                      <p:tavLst>
                                        <p:tav tm="0">
                                          <p:val>
                                            <p:fltVal val="0"/>
                                          </p:val>
                                        </p:tav>
                                        <p:tav tm="100000">
                                          <p:val>
                                            <p:strVal val="#ppt_w"/>
                                          </p:val>
                                        </p:tav>
                                      </p:tavLst>
                                    </p:anim>
                                    <p:anim calcmode="lin" valueType="num">
                                      <p:cBhvr>
                                        <p:cTn id="26" dur="500" fill="hold"/>
                                        <p:tgtEl>
                                          <p:spTgt spid="4">
                                            <p:graphicEl>
                                              <a:dgm id="{4689F2EB-BE6A-4C20-AC2E-854587446AA0}"/>
                                            </p:graphicEl>
                                          </p:spTgt>
                                        </p:tgtEl>
                                        <p:attrNameLst>
                                          <p:attrName>ppt_h</p:attrName>
                                        </p:attrNameLst>
                                      </p:cBhvr>
                                      <p:tavLst>
                                        <p:tav tm="0">
                                          <p:val>
                                            <p:fltVal val="0"/>
                                          </p:val>
                                        </p:tav>
                                        <p:tav tm="100000">
                                          <p:val>
                                            <p:strVal val="#ppt_h"/>
                                          </p:val>
                                        </p:tav>
                                      </p:tavLst>
                                    </p:anim>
                                    <p:animEffect transition="in" filter="fade">
                                      <p:cBhvr>
                                        <p:cTn id="27" dur="500"/>
                                        <p:tgtEl>
                                          <p:spTgt spid="4">
                                            <p:graphicEl>
                                              <a:dgm id="{4689F2EB-BE6A-4C20-AC2E-854587446AA0}"/>
                                            </p:graphicEl>
                                          </p:spTgt>
                                        </p:tgtEl>
                                      </p:cBhvr>
                                    </p:animEffect>
                                    <p:anim calcmode="lin" valueType="num">
                                      <p:cBhvr>
                                        <p:cTn id="28" dur="500" fill="hold"/>
                                        <p:tgtEl>
                                          <p:spTgt spid="4">
                                            <p:graphicEl>
                                              <a:dgm id="{4689F2EB-BE6A-4C20-AC2E-854587446AA0}"/>
                                            </p:graphicEl>
                                          </p:spTgt>
                                        </p:tgtEl>
                                        <p:attrNameLst>
                                          <p:attrName>ppt_x</p:attrName>
                                        </p:attrNameLst>
                                      </p:cBhvr>
                                      <p:tavLst>
                                        <p:tav tm="0">
                                          <p:val>
                                            <p:fltVal val="0.5"/>
                                          </p:val>
                                        </p:tav>
                                        <p:tav tm="100000">
                                          <p:val>
                                            <p:strVal val="#ppt_x"/>
                                          </p:val>
                                        </p:tav>
                                      </p:tavLst>
                                    </p:anim>
                                    <p:anim calcmode="lin" valueType="num">
                                      <p:cBhvr>
                                        <p:cTn id="29" dur="500" fill="hold"/>
                                        <p:tgtEl>
                                          <p:spTgt spid="4">
                                            <p:graphicEl>
                                              <a:dgm id="{4689F2EB-BE6A-4C20-AC2E-854587446AA0}"/>
                                            </p:graphicEl>
                                          </p:spTgt>
                                        </p:tgtEl>
                                        <p:attrNameLst>
                                          <p:attrName>ppt_y</p:attrName>
                                        </p:attrNameLst>
                                      </p:cBhvr>
                                      <p:tavLst>
                                        <p:tav tm="0">
                                          <p:val>
                                            <p:fltVal val="0.5"/>
                                          </p:val>
                                        </p:tav>
                                        <p:tav tm="100000">
                                          <p:val>
                                            <p:strVal val="#ppt_y"/>
                                          </p:val>
                                        </p:tav>
                                      </p:tavLst>
                                    </p:anim>
                                  </p:childTnLst>
                                </p:cTn>
                              </p:par>
                              <p:par>
                                <p:cTn id="30" presetID="53" presetClass="entr" presetSubtype="528" fill="hold" grpId="0" nodeType="withEffect">
                                  <p:stCondLst>
                                    <p:cond delay="0"/>
                                  </p:stCondLst>
                                  <p:childTnLst>
                                    <p:set>
                                      <p:cBhvr>
                                        <p:cTn id="31" dur="1" fill="hold">
                                          <p:stCondLst>
                                            <p:cond delay="0"/>
                                          </p:stCondLst>
                                        </p:cTn>
                                        <p:tgtEl>
                                          <p:spTgt spid="4">
                                            <p:graphicEl>
                                              <a:dgm id="{EED66F1E-5550-424D-994E-CCA58FF68C2B}"/>
                                            </p:graphicEl>
                                          </p:spTgt>
                                        </p:tgtEl>
                                        <p:attrNameLst>
                                          <p:attrName>style.visibility</p:attrName>
                                        </p:attrNameLst>
                                      </p:cBhvr>
                                      <p:to>
                                        <p:strVal val="visible"/>
                                      </p:to>
                                    </p:set>
                                    <p:anim calcmode="lin" valueType="num">
                                      <p:cBhvr>
                                        <p:cTn id="32" dur="500" fill="hold"/>
                                        <p:tgtEl>
                                          <p:spTgt spid="4">
                                            <p:graphicEl>
                                              <a:dgm id="{EED66F1E-5550-424D-994E-CCA58FF68C2B}"/>
                                            </p:graphicEl>
                                          </p:spTgt>
                                        </p:tgtEl>
                                        <p:attrNameLst>
                                          <p:attrName>ppt_w</p:attrName>
                                        </p:attrNameLst>
                                      </p:cBhvr>
                                      <p:tavLst>
                                        <p:tav tm="0">
                                          <p:val>
                                            <p:fltVal val="0"/>
                                          </p:val>
                                        </p:tav>
                                        <p:tav tm="100000">
                                          <p:val>
                                            <p:strVal val="#ppt_w"/>
                                          </p:val>
                                        </p:tav>
                                      </p:tavLst>
                                    </p:anim>
                                    <p:anim calcmode="lin" valueType="num">
                                      <p:cBhvr>
                                        <p:cTn id="33" dur="500" fill="hold"/>
                                        <p:tgtEl>
                                          <p:spTgt spid="4">
                                            <p:graphicEl>
                                              <a:dgm id="{EED66F1E-5550-424D-994E-CCA58FF68C2B}"/>
                                            </p:graphicEl>
                                          </p:spTgt>
                                        </p:tgtEl>
                                        <p:attrNameLst>
                                          <p:attrName>ppt_h</p:attrName>
                                        </p:attrNameLst>
                                      </p:cBhvr>
                                      <p:tavLst>
                                        <p:tav tm="0">
                                          <p:val>
                                            <p:fltVal val="0"/>
                                          </p:val>
                                        </p:tav>
                                        <p:tav tm="100000">
                                          <p:val>
                                            <p:strVal val="#ppt_h"/>
                                          </p:val>
                                        </p:tav>
                                      </p:tavLst>
                                    </p:anim>
                                    <p:animEffect transition="in" filter="fade">
                                      <p:cBhvr>
                                        <p:cTn id="34" dur="500"/>
                                        <p:tgtEl>
                                          <p:spTgt spid="4">
                                            <p:graphicEl>
                                              <a:dgm id="{EED66F1E-5550-424D-994E-CCA58FF68C2B}"/>
                                            </p:graphicEl>
                                          </p:spTgt>
                                        </p:tgtEl>
                                      </p:cBhvr>
                                    </p:animEffect>
                                    <p:anim calcmode="lin" valueType="num">
                                      <p:cBhvr>
                                        <p:cTn id="35" dur="500" fill="hold"/>
                                        <p:tgtEl>
                                          <p:spTgt spid="4">
                                            <p:graphicEl>
                                              <a:dgm id="{EED66F1E-5550-424D-994E-CCA58FF68C2B}"/>
                                            </p:graphicEl>
                                          </p:spTgt>
                                        </p:tgtEl>
                                        <p:attrNameLst>
                                          <p:attrName>ppt_x</p:attrName>
                                        </p:attrNameLst>
                                      </p:cBhvr>
                                      <p:tavLst>
                                        <p:tav tm="0">
                                          <p:val>
                                            <p:fltVal val="0.5"/>
                                          </p:val>
                                        </p:tav>
                                        <p:tav tm="100000">
                                          <p:val>
                                            <p:strVal val="#ppt_x"/>
                                          </p:val>
                                        </p:tav>
                                      </p:tavLst>
                                    </p:anim>
                                    <p:anim calcmode="lin" valueType="num">
                                      <p:cBhvr>
                                        <p:cTn id="36" dur="500" fill="hold"/>
                                        <p:tgtEl>
                                          <p:spTgt spid="4">
                                            <p:graphicEl>
                                              <a:dgm id="{EED66F1E-5550-424D-994E-CCA58FF68C2B}"/>
                                            </p:graphicEl>
                                          </p:spTgt>
                                        </p:tgtEl>
                                        <p:attrNameLst>
                                          <p:attrName>ppt_y</p:attrName>
                                        </p:attrNameLst>
                                      </p:cBhvr>
                                      <p:tavLst>
                                        <p:tav tm="0">
                                          <p:val>
                                            <p:fltVal val="0.5"/>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53" presetClass="entr" presetSubtype="528" fill="hold" grpId="0" nodeType="clickEffect">
                                  <p:stCondLst>
                                    <p:cond delay="0"/>
                                  </p:stCondLst>
                                  <p:childTnLst>
                                    <p:set>
                                      <p:cBhvr>
                                        <p:cTn id="40" dur="1" fill="hold">
                                          <p:stCondLst>
                                            <p:cond delay="0"/>
                                          </p:stCondLst>
                                        </p:cTn>
                                        <p:tgtEl>
                                          <p:spTgt spid="4">
                                            <p:graphicEl>
                                              <a:dgm id="{0052D836-4AB0-4787-BD38-68E0E2D534FC}"/>
                                            </p:graphicEl>
                                          </p:spTgt>
                                        </p:tgtEl>
                                        <p:attrNameLst>
                                          <p:attrName>style.visibility</p:attrName>
                                        </p:attrNameLst>
                                      </p:cBhvr>
                                      <p:to>
                                        <p:strVal val="visible"/>
                                      </p:to>
                                    </p:set>
                                    <p:anim calcmode="lin" valueType="num">
                                      <p:cBhvr>
                                        <p:cTn id="41" dur="500" fill="hold"/>
                                        <p:tgtEl>
                                          <p:spTgt spid="4">
                                            <p:graphicEl>
                                              <a:dgm id="{0052D836-4AB0-4787-BD38-68E0E2D534FC}"/>
                                            </p:graphicEl>
                                          </p:spTgt>
                                        </p:tgtEl>
                                        <p:attrNameLst>
                                          <p:attrName>ppt_w</p:attrName>
                                        </p:attrNameLst>
                                      </p:cBhvr>
                                      <p:tavLst>
                                        <p:tav tm="0">
                                          <p:val>
                                            <p:fltVal val="0"/>
                                          </p:val>
                                        </p:tav>
                                        <p:tav tm="100000">
                                          <p:val>
                                            <p:strVal val="#ppt_w"/>
                                          </p:val>
                                        </p:tav>
                                      </p:tavLst>
                                    </p:anim>
                                    <p:anim calcmode="lin" valueType="num">
                                      <p:cBhvr>
                                        <p:cTn id="42" dur="500" fill="hold"/>
                                        <p:tgtEl>
                                          <p:spTgt spid="4">
                                            <p:graphicEl>
                                              <a:dgm id="{0052D836-4AB0-4787-BD38-68E0E2D534FC}"/>
                                            </p:graphicEl>
                                          </p:spTgt>
                                        </p:tgtEl>
                                        <p:attrNameLst>
                                          <p:attrName>ppt_h</p:attrName>
                                        </p:attrNameLst>
                                      </p:cBhvr>
                                      <p:tavLst>
                                        <p:tav tm="0">
                                          <p:val>
                                            <p:fltVal val="0"/>
                                          </p:val>
                                        </p:tav>
                                        <p:tav tm="100000">
                                          <p:val>
                                            <p:strVal val="#ppt_h"/>
                                          </p:val>
                                        </p:tav>
                                      </p:tavLst>
                                    </p:anim>
                                    <p:animEffect transition="in" filter="fade">
                                      <p:cBhvr>
                                        <p:cTn id="43" dur="500"/>
                                        <p:tgtEl>
                                          <p:spTgt spid="4">
                                            <p:graphicEl>
                                              <a:dgm id="{0052D836-4AB0-4787-BD38-68E0E2D534FC}"/>
                                            </p:graphicEl>
                                          </p:spTgt>
                                        </p:tgtEl>
                                      </p:cBhvr>
                                    </p:animEffect>
                                    <p:anim calcmode="lin" valueType="num">
                                      <p:cBhvr>
                                        <p:cTn id="44" dur="500" fill="hold"/>
                                        <p:tgtEl>
                                          <p:spTgt spid="4">
                                            <p:graphicEl>
                                              <a:dgm id="{0052D836-4AB0-4787-BD38-68E0E2D534FC}"/>
                                            </p:graphicEl>
                                          </p:spTgt>
                                        </p:tgtEl>
                                        <p:attrNameLst>
                                          <p:attrName>ppt_x</p:attrName>
                                        </p:attrNameLst>
                                      </p:cBhvr>
                                      <p:tavLst>
                                        <p:tav tm="0">
                                          <p:val>
                                            <p:fltVal val="0.5"/>
                                          </p:val>
                                        </p:tav>
                                        <p:tav tm="100000">
                                          <p:val>
                                            <p:strVal val="#ppt_x"/>
                                          </p:val>
                                        </p:tav>
                                      </p:tavLst>
                                    </p:anim>
                                    <p:anim calcmode="lin" valueType="num">
                                      <p:cBhvr>
                                        <p:cTn id="45" dur="500" fill="hold"/>
                                        <p:tgtEl>
                                          <p:spTgt spid="4">
                                            <p:graphicEl>
                                              <a:dgm id="{0052D836-4AB0-4787-BD38-68E0E2D534FC}"/>
                                            </p:graphicEl>
                                          </p:spTgt>
                                        </p:tgtEl>
                                        <p:attrNameLst>
                                          <p:attrName>ppt_y</p:attrName>
                                        </p:attrNameLst>
                                      </p:cBhvr>
                                      <p:tavLst>
                                        <p:tav tm="0">
                                          <p:val>
                                            <p:fltVal val="0.5"/>
                                          </p:val>
                                        </p:tav>
                                        <p:tav tm="100000">
                                          <p:val>
                                            <p:strVal val="#ppt_y"/>
                                          </p:val>
                                        </p:tav>
                                      </p:tavLst>
                                    </p:anim>
                                  </p:childTnLst>
                                </p:cTn>
                              </p:par>
                              <p:par>
                                <p:cTn id="46" presetID="53" presetClass="entr" presetSubtype="528" fill="hold" grpId="0" nodeType="withEffect">
                                  <p:stCondLst>
                                    <p:cond delay="0"/>
                                  </p:stCondLst>
                                  <p:childTnLst>
                                    <p:set>
                                      <p:cBhvr>
                                        <p:cTn id="47" dur="1" fill="hold">
                                          <p:stCondLst>
                                            <p:cond delay="0"/>
                                          </p:stCondLst>
                                        </p:cTn>
                                        <p:tgtEl>
                                          <p:spTgt spid="4">
                                            <p:graphicEl>
                                              <a:dgm id="{F34E8D5D-F38F-4517-835C-B8A62E08FE63}"/>
                                            </p:graphicEl>
                                          </p:spTgt>
                                        </p:tgtEl>
                                        <p:attrNameLst>
                                          <p:attrName>style.visibility</p:attrName>
                                        </p:attrNameLst>
                                      </p:cBhvr>
                                      <p:to>
                                        <p:strVal val="visible"/>
                                      </p:to>
                                    </p:set>
                                    <p:anim calcmode="lin" valueType="num">
                                      <p:cBhvr>
                                        <p:cTn id="48" dur="500" fill="hold"/>
                                        <p:tgtEl>
                                          <p:spTgt spid="4">
                                            <p:graphicEl>
                                              <a:dgm id="{F34E8D5D-F38F-4517-835C-B8A62E08FE63}"/>
                                            </p:graphicEl>
                                          </p:spTgt>
                                        </p:tgtEl>
                                        <p:attrNameLst>
                                          <p:attrName>ppt_w</p:attrName>
                                        </p:attrNameLst>
                                      </p:cBhvr>
                                      <p:tavLst>
                                        <p:tav tm="0">
                                          <p:val>
                                            <p:fltVal val="0"/>
                                          </p:val>
                                        </p:tav>
                                        <p:tav tm="100000">
                                          <p:val>
                                            <p:strVal val="#ppt_w"/>
                                          </p:val>
                                        </p:tav>
                                      </p:tavLst>
                                    </p:anim>
                                    <p:anim calcmode="lin" valueType="num">
                                      <p:cBhvr>
                                        <p:cTn id="49" dur="500" fill="hold"/>
                                        <p:tgtEl>
                                          <p:spTgt spid="4">
                                            <p:graphicEl>
                                              <a:dgm id="{F34E8D5D-F38F-4517-835C-B8A62E08FE63}"/>
                                            </p:graphicEl>
                                          </p:spTgt>
                                        </p:tgtEl>
                                        <p:attrNameLst>
                                          <p:attrName>ppt_h</p:attrName>
                                        </p:attrNameLst>
                                      </p:cBhvr>
                                      <p:tavLst>
                                        <p:tav tm="0">
                                          <p:val>
                                            <p:fltVal val="0"/>
                                          </p:val>
                                        </p:tav>
                                        <p:tav tm="100000">
                                          <p:val>
                                            <p:strVal val="#ppt_h"/>
                                          </p:val>
                                        </p:tav>
                                      </p:tavLst>
                                    </p:anim>
                                    <p:animEffect transition="in" filter="fade">
                                      <p:cBhvr>
                                        <p:cTn id="50" dur="500"/>
                                        <p:tgtEl>
                                          <p:spTgt spid="4">
                                            <p:graphicEl>
                                              <a:dgm id="{F34E8D5D-F38F-4517-835C-B8A62E08FE63}"/>
                                            </p:graphicEl>
                                          </p:spTgt>
                                        </p:tgtEl>
                                      </p:cBhvr>
                                    </p:animEffect>
                                    <p:anim calcmode="lin" valueType="num">
                                      <p:cBhvr>
                                        <p:cTn id="51" dur="500" fill="hold"/>
                                        <p:tgtEl>
                                          <p:spTgt spid="4">
                                            <p:graphicEl>
                                              <a:dgm id="{F34E8D5D-F38F-4517-835C-B8A62E08FE63}"/>
                                            </p:graphicEl>
                                          </p:spTgt>
                                        </p:tgtEl>
                                        <p:attrNameLst>
                                          <p:attrName>ppt_x</p:attrName>
                                        </p:attrNameLst>
                                      </p:cBhvr>
                                      <p:tavLst>
                                        <p:tav tm="0">
                                          <p:val>
                                            <p:fltVal val="0.5"/>
                                          </p:val>
                                        </p:tav>
                                        <p:tav tm="100000">
                                          <p:val>
                                            <p:strVal val="#ppt_x"/>
                                          </p:val>
                                        </p:tav>
                                      </p:tavLst>
                                    </p:anim>
                                    <p:anim calcmode="lin" valueType="num">
                                      <p:cBhvr>
                                        <p:cTn id="52" dur="500" fill="hold"/>
                                        <p:tgtEl>
                                          <p:spTgt spid="4">
                                            <p:graphicEl>
                                              <a:dgm id="{F34E8D5D-F38F-4517-835C-B8A62E08FE63}"/>
                                            </p:graphicEl>
                                          </p:spTgt>
                                        </p:tgtEl>
                                        <p:attrNameLst>
                                          <p:attrName>ppt_y</p:attrName>
                                        </p:attrNameLst>
                                      </p:cBhvr>
                                      <p:tavLst>
                                        <p:tav tm="0">
                                          <p:val>
                                            <p:fltVal val="0.5"/>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53" presetClass="entr" presetSubtype="528" fill="hold" grpId="0" nodeType="clickEffect">
                                  <p:stCondLst>
                                    <p:cond delay="0"/>
                                  </p:stCondLst>
                                  <p:childTnLst>
                                    <p:set>
                                      <p:cBhvr>
                                        <p:cTn id="56" dur="1" fill="hold">
                                          <p:stCondLst>
                                            <p:cond delay="0"/>
                                          </p:stCondLst>
                                        </p:cTn>
                                        <p:tgtEl>
                                          <p:spTgt spid="4">
                                            <p:graphicEl>
                                              <a:dgm id="{7B31ADD4-1B36-4637-B4E6-E25BC48646C9}"/>
                                            </p:graphicEl>
                                          </p:spTgt>
                                        </p:tgtEl>
                                        <p:attrNameLst>
                                          <p:attrName>style.visibility</p:attrName>
                                        </p:attrNameLst>
                                      </p:cBhvr>
                                      <p:to>
                                        <p:strVal val="visible"/>
                                      </p:to>
                                    </p:set>
                                    <p:anim calcmode="lin" valueType="num">
                                      <p:cBhvr>
                                        <p:cTn id="57" dur="500" fill="hold"/>
                                        <p:tgtEl>
                                          <p:spTgt spid="4">
                                            <p:graphicEl>
                                              <a:dgm id="{7B31ADD4-1B36-4637-B4E6-E25BC48646C9}"/>
                                            </p:graphicEl>
                                          </p:spTgt>
                                        </p:tgtEl>
                                        <p:attrNameLst>
                                          <p:attrName>ppt_w</p:attrName>
                                        </p:attrNameLst>
                                      </p:cBhvr>
                                      <p:tavLst>
                                        <p:tav tm="0">
                                          <p:val>
                                            <p:fltVal val="0"/>
                                          </p:val>
                                        </p:tav>
                                        <p:tav tm="100000">
                                          <p:val>
                                            <p:strVal val="#ppt_w"/>
                                          </p:val>
                                        </p:tav>
                                      </p:tavLst>
                                    </p:anim>
                                    <p:anim calcmode="lin" valueType="num">
                                      <p:cBhvr>
                                        <p:cTn id="58" dur="500" fill="hold"/>
                                        <p:tgtEl>
                                          <p:spTgt spid="4">
                                            <p:graphicEl>
                                              <a:dgm id="{7B31ADD4-1B36-4637-B4E6-E25BC48646C9}"/>
                                            </p:graphicEl>
                                          </p:spTgt>
                                        </p:tgtEl>
                                        <p:attrNameLst>
                                          <p:attrName>ppt_h</p:attrName>
                                        </p:attrNameLst>
                                      </p:cBhvr>
                                      <p:tavLst>
                                        <p:tav tm="0">
                                          <p:val>
                                            <p:fltVal val="0"/>
                                          </p:val>
                                        </p:tav>
                                        <p:tav tm="100000">
                                          <p:val>
                                            <p:strVal val="#ppt_h"/>
                                          </p:val>
                                        </p:tav>
                                      </p:tavLst>
                                    </p:anim>
                                    <p:animEffect transition="in" filter="fade">
                                      <p:cBhvr>
                                        <p:cTn id="59" dur="500"/>
                                        <p:tgtEl>
                                          <p:spTgt spid="4">
                                            <p:graphicEl>
                                              <a:dgm id="{7B31ADD4-1B36-4637-B4E6-E25BC48646C9}"/>
                                            </p:graphicEl>
                                          </p:spTgt>
                                        </p:tgtEl>
                                      </p:cBhvr>
                                    </p:animEffect>
                                    <p:anim calcmode="lin" valueType="num">
                                      <p:cBhvr>
                                        <p:cTn id="60" dur="500" fill="hold"/>
                                        <p:tgtEl>
                                          <p:spTgt spid="4">
                                            <p:graphicEl>
                                              <a:dgm id="{7B31ADD4-1B36-4637-B4E6-E25BC48646C9}"/>
                                            </p:graphicEl>
                                          </p:spTgt>
                                        </p:tgtEl>
                                        <p:attrNameLst>
                                          <p:attrName>ppt_x</p:attrName>
                                        </p:attrNameLst>
                                      </p:cBhvr>
                                      <p:tavLst>
                                        <p:tav tm="0">
                                          <p:val>
                                            <p:fltVal val="0.5"/>
                                          </p:val>
                                        </p:tav>
                                        <p:tav tm="100000">
                                          <p:val>
                                            <p:strVal val="#ppt_x"/>
                                          </p:val>
                                        </p:tav>
                                      </p:tavLst>
                                    </p:anim>
                                    <p:anim calcmode="lin" valueType="num">
                                      <p:cBhvr>
                                        <p:cTn id="61" dur="500" fill="hold"/>
                                        <p:tgtEl>
                                          <p:spTgt spid="4">
                                            <p:graphicEl>
                                              <a:dgm id="{7B31ADD4-1B36-4637-B4E6-E25BC48646C9}"/>
                                            </p:graphicEl>
                                          </p:spTgt>
                                        </p:tgtEl>
                                        <p:attrNameLst>
                                          <p:attrName>ppt_y</p:attrName>
                                        </p:attrNameLst>
                                      </p:cBhvr>
                                      <p:tavLst>
                                        <p:tav tm="0">
                                          <p:val>
                                            <p:fltVal val="0.5"/>
                                          </p:val>
                                        </p:tav>
                                        <p:tav tm="100000">
                                          <p:val>
                                            <p:strVal val="#ppt_y"/>
                                          </p:val>
                                        </p:tav>
                                      </p:tavLst>
                                    </p:anim>
                                  </p:childTnLst>
                                </p:cTn>
                              </p:par>
                              <p:par>
                                <p:cTn id="62" presetID="53" presetClass="entr" presetSubtype="528" fill="hold" grpId="0" nodeType="withEffect">
                                  <p:stCondLst>
                                    <p:cond delay="0"/>
                                  </p:stCondLst>
                                  <p:childTnLst>
                                    <p:set>
                                      <p:cBhvr>
                                        <p:cTn id="63" dur="1" fill="hold">
                                          <p:stCondLst>
                                            <p:cond delay="0"/>
                                          </p:stCondLst>
                                        </p:cTn>
                                        <p:tgtEl>
                                          <p:spTgt spid="4">
                                            <p:graphicEl>
                                              <a:dgm id="{282B32A2-B299-40A1-B987-045624A06964}"/>
                                            </p:graphicEl>
                                          </p:spTgt>
                                        </p:tgtEl>
                                        <p:attrNameLst>
                                          <p:attrName>style.visibility</p:attrName>
                                        </p:attrNameLst>
                                      </p:cBhvr>
                                      <p:to>
                                        <p:strVal val="visible"/>
                                      </p:to>
                                    </p:set>
                                    <p:anim calcmode="lin" valueType="num">
                                      <p:cBhvr>
                                        <p:cTn id="64" dur="500" fill="hold"/>
                                        <p:tgtEl>
                                          <p:spTgt spid="4">
                                            <p:graphicEl>
                                              <a:dgm id="{282B32A2-B299-40A1-B987-045624A06964}"/>
                                            </p:graphicEl>
                                          </p:spTgt>
                                        </p:tgtEl>
                                        <p:attrNameLst>
                                          <p:attrName>ppt_w</p:attrName>
                                        </p:attrNameLst>
                                      </p:cBhvr>
                                      <p:tavLst>
                                        <p:tav tm="0">
                                          <p:val>
                                            <p:fltVal val="0"/>
                                          </p:val>
                                        </p:tav>
                                        <p:tav tm="100000">
                                          <p:val>
                                            <p:strVal val="#ppt_w"/>
                                          </p:val>
                                        </p:tav>
                                      </p:tavLst>
                                    </p:anim>
                                    <p:anim calcmode="lin" valueType="num">
                                      <p:cBhvr>
                                        <p:cTn id="65" dur="500" fill="hold"/>
                                        <p:tgtEl>
                                          <p:spTgt spid="4">
                                            <p:graphicEl>
                                              <a:dgm id="{282B32A2-B299-40A1-B987-045624A06964}"/>
                                            </p:graphicEl>
                                          </p:spTgt>
                                        </p:tgtEl>
                                        <p:attrNameLst>
                                          <p:attrName>ppt_h</p:attrName>
                                        </p:attrNameLst>
                                      </p:cBhvr>
                                      <p:tavLst>
                                        <p:tav tm="0">
                                          <p:val>
                                            <p:fltVal val="0"/>
                                          </p:val>
                                        </p:tav>
                                        <p:tav tm="100000">
                                          <p:val>
                                            <p:strVal val="#ppt_h"/>
                                          </p:val>
                                        </p:tav>
                                      </p:tavLst>
                                    </p:anim>
                                    <p:animEffect transition="in" filter="fade">
                                      <p:cBhvr>
                                        <p:cTn id="66" dur="500"/>
                                        <p:tgtEl>
                                          <p:spTgt spid="4">
                                            <p:graphicEl>
                                              <a:dgm id="{282B32A2-B299-40A1-B987-045624A06964}"/>
                                            </p:graphicEl>
                                          </p:spTgt>
                                        </p:tgtEl>
                                      </p:cBhvr>
                                    </p:animEffect>
                                    <p:anim calcmode="lin" valueType="num">
                                      <p:cBhvr>
                                        <p:cTn id="67" dur="500" fill="hold"/>
                                        <p:tgtEl>
                                          <p:spTgt spid="4">
                                            <p:graphicEl>
                                              <a:dgm id="{282B32A2-B299-40A1-B987-045624A06964}"/>
                                            </p:graphicEl>
                                          </p:spTgt>
                                        </p:tgtEl>
                                        <p:attrNameLst>
                                          <p:attrName>ppt_x</p:attrName>
                                        </p:attrNameLst>
                                      </p:cBhvr>
                                      <p:tavLst>
                                        <p:tav tm="0">
                                          <p:val>
                                            <p:fltVal val="0.5"/>
                                          </p:val>
                                        </p:tav>
                                        <p:tav tm="100000">
                                          <p:val>
                                            <p:strVal val="#ppt_x"/>
                                          </p:val>
                                        </p:tav>
                                      </p:tavLst>
                                    </p:anim>
                                    <p:anim calcmode="lin" valueType="num">
                                      <p:cBhvr>
                                        <p:cTn id="68" dur="500" fill="hold"/>
                                        <p:tgtEl>
                                          <p:spTgt spid="4">
                                            <p:graphicEl>
                                              <a:dgm id="{282B32A2-B299-40A1-B987-045624A06964}"/>
                                            </p:graphicEl>
                                          </p:spTgt>
                                        </p:tgtEl>
                                        <p:attrNameLst>
                                          <p:attrName>ppt_y</p:attrName>
                                        </p:attrNameLst>
                                      </p:cBhvr>
                                      <p:tavLst>
                                        <p:tav tm="0">
                                          <p:val>
                                            <p:fltVal val="0.5"/>
                                          </p:val>
                                        </p:tav>
                                        <p:tav tm="100000">
                                          <p:val>
                                            <p:strVal val="#ppt_y"/>
                                          </p:val>
                                        </p:tav>
                                      </p:tavLst>
                                    </p:anim>
                                  </p:childTnLst>
                                </p:cTn>
                              </p:par>
                              <p:par>
                                <p:cTn id="69" presetID="53" presetClass="entr" presetSubtype="528" fill="hold" grpId="0" nodeType="withEffect">
                                  <p:stCondLst>
                                    <p:cond delay="0"/>
                                  </p:stCondLst>
                                  <p:childTnLst>
                                    <p:set>
                                      <p:cBhvr>
                                        <p:cTn id="70" dur="1" fill="hold">
                                          <p:stCondLst>
                                            <p:cond delay="0"/>
                                          </p:stCondLst>
                                        </p:cTn>
                                        <p:tgtEl>
                                          <p:spTgt spid="4">
                                            <p:graphicEl>
                                              <a:dgm id="{6D143921-A7BB-40A3-9BF4-C7E950F40E33}"/>
                                            </p:graphicEl>
                                          </p:spTgt>
                                        </p:tgtEl>
                                        <p:attrNameLst>
                                          <p:attrName>style.visibility</p:attrName>
                                        </p:attrNameLst>
                                      </p:cBhvr>
                                      <p:to>
                                        <p:strVal val="visible"/>
                                      </p:to>
                                    </p:set>
                                    <p:anim calcmode="lin" valueType="num">
                                      <p:cBhvr>
                                        <p:cTn id="71" dur="500" fill="hold"/>
                                        <p:tgtEl>
                                          <p:spTgt spid="4">
                                            <p:graphicEl>
                                              <a:dgm id="{6D143921-A7BB-40A3-9BF4-C7E950F40E33}"/>
                                            </p:graphicEl>
                                          </p:spTgt>
                                        </p:tgtEl>
                                        <p:attrNameLst>
                                          <p:attrName>ppt_w</p:attrName>
                                        </p:attrNameLst>
                                      </p:cBhvr>
                                      <p:tavLst>
                                        <p:tav tm="0">
                                          <p:val>
                                            <p:fltVal val="0"/>
                                          </p:val>
                                        </p:tav>
                                        <p:tav tm="100000">
                                          <p:val>
                                            <p:strVal val="#ppt_w"/>
                                          </p:val>
                                        </p:tav>
                                      </p:tavLst>
                                    </p:anim>
                                    <p:anim calcmode="lin" valueType="num">
                                      <p:cBhvr>
                                        <p:cTn id="72" dur="500" fill="hold"/>
                                        <p:tgtEl>
                                          <p:spTgt spid="4">
                                            <p:graphicEl>
                                              <a:dgm id="{6D143921-A7BB-40A3-9BF4-C7E950F40E33}"/>
                                            </p:graphicEl>
                                          </p:spTgt>
                                        </p:tgtEl>
                                        <p:attrNameLst>
                                          <p:attrName>ppt_h</p:attrName>
                                        </p:attrNameLst>
                                      </p:cBhvr>
                                      <p:tavLst>
                                        <p:tav tm="0">
                                          <p:val>
                                            <p:fltVal val="0"/>
                                          </p:val>
                                        </p:tav>
                                        <p:tav tm="100000">
                                          <p:val>
                                            <p:strVal val="#ppt_h"/>
                                          </p:val>
                                        </p:tav>
                                      </p:tavLst>
                                    </p:anim>
                                    <p:animEffect transition="in" filter="fade">
                                      <p:cBhvr>
                                        <p:cTn id="73" dur="500"/>
                                        <p:tgtEl>
                                          <p:spTgt spid="4">
                                            <p:graphicEl>
                                              <a:dgm id="{6D143921-A7BB-40A3-9BF4-C7E950F40E33}"/>
                                            </p:graphicEl>
                                          </p:spTgt>
                                        </p:tgtEl>
                                      </p:cBhvr>
                                    </p:animEffect>
                                    <p:anim calcmode="lin" valueType="num">
                                      <p:cBhvr>
                                        <p:cTn id="74" dur="500" fill="hold"/>
                                        <p:tgtEl>
                                          <p:spTgt spid="4">
                                            <p:graphicEl>
                                              <a:dgm id="{6D143921-A7BB-40A3-9BF4-C7E950F40E33}"/>
                                            </p:graphicEl>
                                          </p:spTgt>
                                        </p:tgtEl>
                                        <p:attrNameLst>
                                          <p:attrName>ppt_x</p:attrName>
                                        </p:attrNameLst>
                                      </p:cBhvr>
                                      <p:tavLst>
                                        <p:tav tm="0">
                                          <p:val>
                                            <p:fltVal val="0.5"/>
                                          </p:val>
                                        </p:tav>
                                        <p:tav tm="100000">
                                          <p:val>
                                            <p:strVal val="#ppt_x"/>
                                          </p:val>
                                        </p:tav>
                                      </p:tavLst>
                                    </p:anim>
                                    <p:anim calcmode="lin" valueType="num">
                                      <p:cBhvr>
                                        <p:cTn id="75" dur="500" fill="hold"/>
                                        <p:tgtEl>
                                          <p:spTgt spid="4">
                                            <p:graphicEl>
                                              <a:dgm id="{6D143921-A7BB-40A3-9BF4-C7E950F40E33}"/>
                                            </p:graphicEl>
                                          </p:spTgt>
                                        </p:tgtEl>
                                        <p:attrNameLst>
                                          <p:attrName>ppt_y</p:attrName>
                                        </p:attrNameLst>
                                      </p:cBhvr>
                                      <p:tavLst>
                                        <p:tav tm="0">
                                          <p:val>
                                            <p:fltVal val="0.5"/>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53" presetClass="entr" presetSubtype="528" fill="hold" grpId="0" nodeType="clickEffect">
                                  <p:stCondLst>
                                    <p:cond delay="0"/>
                                  </p:stCondLst>
                                  <p:childTnLst>
                                    <p:set>
                                      <p:cBhvr>
                                        <p:cTn id="79" dur="1" fill="hold">
                                          <p:stCondLst>
                                            <p:cond delay="0"/>
                                          </p:stCondLst>
                                        </p:cTn>
                                        <p:tgtEl>
                                          <p:spTgt spid="13"/>
                                        </p:tgtEl>
                                        <p:attrNameLst>
                                          <p:attrName>style.visibility</p:attrName>
                                        </p:attrNameLst>
                                      </p:cBhvr>
                                      <p:to>
                                        <p:strVal val="visible"/>
                                      </p:to>
                                    </p:set>
                                    <p:anim calcmode="lin" valueType="num">
                                      <p:cBhvr>
                                        <p:cTn id="80" dur="500" fill="hold"/>
                                        <p:tgtEl>
                                          <p:spTgt spid="13"/>
                                        </p:tgtEl>
                                        <p:attrNameLst>
                                          <p:attrName>ppt_w</p:attrName>
                                        </p:attrNameLst>
                                      </p:cBhvr>
                                      <p:tavLst>
                                        <p:tav tm="0">
                                          <p:val>
                                            <p:fltVal val="0"/>
                                          </p:val>
                                        </p:tav>
                                        <p:tav tm="100000">
                                          <p:val>
                                            <p:strVal val="#ppt_w"/>
                                          </p:val>
                                        </p:tav>
                                      </p:tavLst>
                                    </p:anim>
                                    <p:anim calcmode="lin" valueType="num">
                                      <p:cBhvr>
                                        <p:cTn id="81" dur="500" fill="hold"/>
                                        <p:tgtEl>
                                          <p:spTgt spid="13"/>
                                        </p:tgtEl>
                                        <p:attrNameLst>
                                          <p:attrName>ppt_h</p:attrName>
                                        </p:attrNameLst>
                                      </p:cBhvr>
                                      <p:tavLst>
                                        <p:tav tm="0">
                                          <p:val>
                                            <p:fltVal val="0"/>
                                          </p:val>
                                        </p:tav>
                                        <p:tav tm="100000">
                                          <p:val>
                                            <p:strVal val="#ppt_h"/>
                                          </p:val>
                                        </p:tav>
                                      </p:tavLst>
                                    </p:anim>
                                    <p:animEffect transition="in" filter="fade">
                                      <p:cBhvr>
                                        <p:cTn id="82" dur="500"/>
                                        <p:tgtEl>
                                          <p:spTgt spid="13"/>
                                        </p:tgtEl>
                                      </p:cBhvr>
                                    </p:animEffect>
                                    <p:anim calcmode="lin" valueType="num">
                                      <p:cBhvr>
                                        <p:cTn id="83" dur="500" fill="hold"/>
                                        <p:tgtEl>
                                          <p:spTgt spid="13"/>
                                        </p:tgtEl>
                                        <p:attrNameLst>
                                          <p:attrName>ppt_x</p:attrName>
                                        </p:attrNameLst>
                                      </p:cBhvr>
                                      <p:tavLst>
                                        <p:tav tm="0">
                                          <p:val>
                                            <p:fltVal val="0.5"/>
                                          </p:val>
                                        </p:tav>
                                        <p:tav tm="100000">
                                          <p:val>
                                            <p:strVal val="#ppt_x"/>
                                          </p:val>
                                        </p:tav>
                                      </p:tavLst>
                                    </p:anim>
                                    <p:anim calcmode="lin" valueType="num">
                                      <p:cBhvr>
                                        <p:cTn id="84" dur="500" fill="hold"/>
                                        <p:tgtEl>
                                          <p:spTgt spid="13"/>
                                        </p:tgtEl>
                                        <p:attrNameLst>
                                          <p:attrName>ppt_y</p:attrName>
                                        </p:attrNameLst>
                                      </p:cBhvr>
                                      <p:tavLst>
                                        <p:tav tm="0">
                                          <p:val>
                                            <p:fltVal val="0.5"/>
                                          </p:val>
                                        </p:tav>
                                        <p:tav tm="100000">
                                          <p:val>
                                            <p:strVal val="#ppt_y"/>
                                          </p:val>
                                        </p:tav>
                                      </p:tavLst>
                                    </p:anim>
                                  </p:childTnLst>
                                </p:cTn>
                              </p:par>
                              <p:par>
                                <p:cTn id="85" presetID="53" presetClass="entr" presetSubtype="528" fill="hold" grpId="0" nodeType="withEffect">
                                  <p:stCondLst>
                                    <p:cond delay="0"/>
                                  </p:stCondLst>
                                  <p:childTnLst>
                                    <p:set>
                                      <p:cBhvr>
                                        <p:cTn id="86" dur="1" fill="hold">
                                          <p:stCondLst>
                                            <p:cond delay="0"/>
                                          </p:stCondLst>
                                        </p:cTn>
                                        <p:tgtEl>
                                          <p:spTgt spid="15"/>
                                        </p:tgtEl>
                                        <p:attrNameLst>
                                          <p:attrName>style.visibility</p:attrName>
                                        </p:attrNameLst>
                                      </p:cBhvr>
                                      <p:to>
                                        <p:strVal val="visible"/>
                                      </p:to>
                                    </p:set>
                                    <p:anim calcmode="lin" valueType="num">
                                      <p:cBhvr>
                                        <p:cTn id="87" dur="500" fill="hold"/>
                                        <p:tgtEl>
                                          <p:spTgt spid="15"/>
                                        </p:tgtEl>
                                        <p:attrNameLst>
                                          <p:attrName>ppt_w</p:attrName>
                                        </p:attrNameLst>
                                      </p:cBhvr>
                                      <p:tavLst>
                                        <p:tav tm="0">
                                          <p:val>
                                            <p:fltVal val="0"/>
                                          </p:val>
                                        </p:tav>
                                        <p:tav tm="100000">
                                          <p:val>
                                            <p:strVal val="#ppt_w"/>
                                          </p:val>
                                        </p:tav>
                                      </p:tavLst>
                                    </p:anim>
                                    <p:anim calcmode="lin" valueType="num">
                                      <p:cBhvr>
                                        <p:cTn id="88" dur="500" fill="hold"/>
                                        <p:tgtEl>
                                          <p:spTgt spid="15"/>
                                        </p:tgtEl>
                                        <p:attrNameLst>
                                          <p:attrName>ppt_h</p:attrName>
                                        </p:attrNameLst>
                                      </p:cBhvr>
                                      <p:tavLst>
                                        <p:tav tm="0">
                                          <p:val>
                                            <p:fltVal val="0"/>
                                          </p:val>
                                        </p:tav>
                                        <p:tav tm="100000">
                                          <p:val>
                                            <p:strVal val="#ppt_h"/>
                                          </p:val>
                                        </p:tav>
                                      </p:tavLst>
                                    </p:anim>
                                    <p:animEffect transition="in" filter="fade">
                                      <p:cBhvr>
                                        <p:cTn id="89" dur="500"/>
                                        <p:tgtEl>
                                          <p:spTgt spid="15"/>
                                        </p:tgtEl>
                                      </p:cBhvr>
                                    </p:animEffect>
                                    <p:anim calcmode="lin" valueType="num">
                                      <p:cBhvr>
                                        <p:cTn id="90" dur="500" fill="hold"/>
                                        <p:tgtEl>
                                          <p:spTgt spid="15"/>
                                        </p:tgtEl>
                                        <p:attrNameLst>
                                          <p:attrName>ppt_x</p:attrName>
                                        </p:attrNameLst>
                                      </p:cBhvr>
                                      <p:tavLst>
                                        <p:tav tm="0">
                                          <p:val>
                                            <p:fltVal val="0.5"/>
                                          </p:val>
                                        </p:tav>
                                        <p:tav tm="100000">
                                          <p:val>
                                            <p:strVal val="#ppt_x"/>
                                          </p:val>
                                        </p:tav>
                                      </p:tavLst>
                                    </p:anim>
                                    <p:anim calcmode="lin" valueType="num">
                                      <p:cBhvr>
                                        <p:cTn id="91" dur="500" fill="hold"/>
                                        <p:tgtEl>
                                          <p:spTgt spid="15"/>
                                        </p:tgtEl>
                                        <p:attrNameLst>
                                          <p:attrName>ppt_y</p:attrName>
                                        </p:attrNameLst>
                                      </p:cBhvr>
                                      <p:tavLst>
                                        <p:tav tm="0">
                                          <p:val>
                                            <p:fltVal val="0.5"/>
                                          </p:val>
                                        </p:tav>
                                        <p:tav tm="100000">
                                          <p:val>
                                            <p:strVal val="#ppt_y"/>
                                          </p:val>
                                        </p:tav>
                                      </p:tavLst>
                                    </p:anim>
                                  </p:childTnLst>
                                </p:cTn>
                              </p:par>
                              <p:par>
                                <p:cTn id="92" presetID="53" presetClass="entr" presetSubtype="528" fill="hold" grpId="0" nodeType="withEffect">
                                  <p:stCondLst>
                                    <p:cond delay="0"/>
                                  </p:stCondLst>
                                  <p:childTnLst>
                                    <p:set>
                                      <p:cBhvr>
                                        <p:cTn id="93" dur="1" fill="hold">
                                          <p:stCondLst>
                                            <p:cond delay="0"/>
                                          </p:stCondLst>
                                        </p:cTn>
                                        <p:tgtEl>
                                          <p:spTgt spid="14"/>
                                        </p:tgtEl>
                                        <p:attrNameLst>
                                          <p:attrName>style.visibility</p:attrName>
                                        </p:attrNameLst>
                                      </p:cBhvr>
                                      <p:to>
                                        <p:strVal val="visible"/>
                                      </p:to>
                                    </p:set>
                                    <p:anim calcmode="lin" valueType="num">
                                      <p:cBhvr>
                                        <p:cTn id="94" dur="500" fill="hold"/>
                                        <p:tgtEl>
                                          <p:spTgt spid="14"/>
                                        </p:tgtEl>
                                        <p:attrNameLst>
                                          <p:attrName>ppt_w</p:attrName>
                                        </p:attrNameLst>
                                      </p:cBhvr>
                                      <p:tavLst>
                                        <p:tav tm="0">
                                          <p:val>
                                            <p:fltVal val="0"/>
                                          </p:val>
                                        </p:tav>
                                        <p:tav tm="100000">
                                          <p:val>
                                            <p:strVal val="#ppt_w"/>
                                          </p:val>
                                        </p:tav>
                                      </p:tavLst>
                                    </p:anim>
                                    <p:anim calcmode="lin" valueType="num">
                                      <p:cBhvr>
                                        <p:cTn id="95" dur="500" fill="hold"/>
                                        <p:tgtEl>
                                          <p:spTgt spid="14"/>
                                        </p:tgtEl>
                                        <p:attrNameLst>
                                          <p:attrName>ppt_h</p:attrName>
                                        </p:attrNameLst>
                                      </p:cBhvr>
                                      <p:tavLst>
                                        <p:tav tm="0">
                                          <p:val>
                                            <p:fltVal val="0"/>
                                          </p:val>
                                        </p:tav>
                                        <p:tav tm="100000">
                                          <p:val>
                                            <p:strVal val="#ppt_h"/>
                                          </p:val>
                                        </p:tav>
                                      </p:tavLst>
                                    </p:anim>
                                    <p:animEffect transition="in" filter="fade">
                                      <p:cBhvr>
                                        <p:cTn id="96" dur="500"/>
                                        <p:tgtEl>
                                          <p:spTgt spid="14"/>
                                        </p:tgtEl>
                                      </p:cBhvr>
                                    </p:animEffect>
                                    <p:anim calcmode="lin" valueType="num">
                                      <p:cBhvr>
                                        <p:cTn id="97" dur="500" fill="hold"/>
                                        <p:tgtEl>
                                          <p:spTgt spid="14"/>
                                        </p:tgtEl>
                                        <p:attrNameLst>
                                          <p:attrName>ppt_x</p:attrName>
                                        </p:attrNameLst>
                                      </p:cBhvr>
                                      <p:tavLst>
                                        <p:tav tm="0">
                                          <p:val>
                                            <p:fltVal val="0.5"/>
                                          </p:val>
                                        </p:tav>
                                        <p:tav tm="100000">
                                          <p:val>
                                            <p:strVal val="#ppt_x"/>
                                          </p:val>
                                        </p:tav>
                                      </p:tavLst>
                                    </p:anim>
                                    <p:anim calcmode="lin" valueType="num">
                                      <p:cBhvr>
                                        <p:cTn id="98" dur="500" fill="hold"/>
                                        <p:tgtEl>
                                          <p:spTgt spid="14"/>
                                        </p:tgtEl>
                                        <p:attrNameLst>
                                          <p:attrName>ppt_y</p:attrName>
                                        </p:attrNameLst>
                                      </p:cBhvr>
                                      <p:tavLst>
                                        <p:tav tm="0">
                                          <p:val>
                                            <p:fltVal val="0.5"/>
                                          </p:val>
                                        </p:tav>
                                        <p:tav tm="100000">
                                          <p:val>
                                            <p:strVal val="#ppt_y"/>
                                          </p:val>
                                        </p:tav>
                                      </p:tavLst>
                                    </p:anim>
                                  </p:childTnLst>
                                </p:cTn>
                              </p:par>
                              <p:par>
                                <p:cTn id="99" presetID="53" presetClass="entr" presetSubtype="528" fill="hold" grpId="0" nodeType="withEffect">
                                  <p:stCondLst>
                                    <p:cond delay="0"/>
                                  </p:stCondLst>
                                  <p:childTnLst>
                                    <p:set>
                                      <p:cBhvr>
                                        <p:cTn id="100" dur="1" fill="hold">
                                          <p:stCondLst>
                                            <p:cond delay="0"/>
                                          </p:stCondLst>
                                        </p:cTn>
                                        <p:tgtEl>
                                          <p:spTgt spid="3"/>
                                        </p:tgtEl>
                                        <p:attrNameLst>
                                          <p:attrName>style.visibility</p:attrName>
                                        </p:attrNameLst>
                                      </p:cBhvr>
                                      <p:to>
                                        <p:strVal val="visible"/>
                                      </p:to>
                                    </p:set>
                                    <p:anim calcmode="lin" valueType="num">
                                      <p:cBhvr>
                                        <p:cTn id="101" dur="500" fill="hold"/>
                                        <p:tgtEl>
                                          <p:spTgt spid="3"/>
                                        </p:tgtEl>
                                        <p:attrNameLst>
                                          <p:attrName>ppt_w</p:attrName>
                                        </p:attrNameLst>
                                      </p:cBhvr>
                                      <p:tavLst>
                                        <p:tav tm="0">
                                          <p:val>
                                            <p:fltVal val="0"/>
                                          </p:val>
                                        </p:tav>
                                        <p:tav tm="100000">
                                          <p:val>
                                            <p:strVal val="#ppt_w"/>
                                          </p:val>
                                        </p:tav>
                                      </p:tavLst>
                                    </p:anim>
                                    <p:anim calcmode="lin" valueType="num">
                                      <p:cBhvr>
                                        <p:cTn id="102" dur="500" fill="hold"/>
                                        <p:tgtEl>
                                          <p:spTgt spid="3"/>
                                        </p:tgtEl>
                                        <p:attrNameLst>
                                          <p:attrName>ppt_h</p:attrName>
                                        </p:attrNameLst>
                                      </p:cBhvr>
                                      <p:tavLst>
                                        <p:tav tm="0">
                                          <p:val>
                                            <p:fltVal val="0"/>
                                          </p:val>
                                        </p:tav>
                                        <p:tav tm="100000">
                                          <p:val>
                                            <p:strVal val="#ppt_h"/>
                                          </p:val>
                                        </p:tav>
                                      </p:tavLst>
                                    </p:anim>
                                    <p:animEffect transition="in" filter="fade">
                                      <p:cBhvr>
                                        <p:cTn id="103" dur="500"/>
                                        <p:tgtEl>
                                          <p:spTgt spid="3"/>
                                        </p:tgtEl>
                                      </p:cBhvr>
                                    </p:animEffect>
                                    <p:anim calcmode="lin" valueType="num">
                                      <p:cBhvr>
                                        <p:cTn id="104" dur="500" fill="hold"/>
                                        <p:tgtEl>
                                          <p:spTgt spid="3"/>
                                        </p:tgtEl>
                                        <p:attrNameLst>
                                          <p:attrName>ppt_x</p:attrName>
                                        </p:attrNameLst>
                                      </p:cBhvr>
                                      <p:tavLst>
                                        <p:tav tm="0">
                                          <p:val>
                                            <p:fltVal val="0.5"/>
                                          </p:val>
                                        </p:tav>
                                        <p:tav tm="100000">
                                          <p:val>
                                            <p:strVal val="#ppt_x"/>
                                          </p:val>
                                        </p:tav>
                                      </p:tavLst>
                                    </p:anim>
                                    <p:anim calcmode="lin" valueType="num">
                                      <p:cBhvr>
                                        <p:cTn id="105" dur="500" fill="hold"/>
                                        <p:tgtEl>
                                          <p:spTgt spid="3"/>
                                        </p:tgtEl>
                                        <p:attrNameLst>
                                          <p:attrName>ppt_y</p:attrName>
                                        </p:attrNameLst>
                                      </p:cBhvr>
                                      <p:tavLst>
                                        <p:tav tm="0">
                                          <p:val>
                                            <p:fltVal val="0.5"/>
                                          </p:val>
                                        </p:tav>
                                        <p:tav tm="100000">
                                          <p:val>
                                            <p:strVal val="#ppt_y"/>
                                          </p:val>
                                        </p:tav>
                                      </p:tavLst>
                                    </p:anim>
                                  </p:childTnLst>
                                </p:cTn>
                              </p:par>
                            </p:childTnLst>
                          </p:cTn>
                        </p:par>
                      </p:childTnLst>
                    </p:cTn>
                  </p:par>
                  <p:par>
                    <p:cTn id="106" fill="hold">
                      <p:stCondLst>
                        <p:cond delay="indefinite"/>
                      </p:stCondLst>
                      <p:childTnLst>
                        <p:par>
                          <p:cTn id="107" fill="hold">
                            <p:stCondLst>
                              <p:cond delay="0"/>
                            </p:stCondLst>
                            <p:childTnLst>
                              <p:par>
                                <p:cTn id="108" presetID="53" presetClass="entr" presetSubtype="16" fill="hold" grpId="0" nodeType="clickEffect">
                                  <p:stCondLst>
                                    <p:cond delay="0"/>
                                  </p:stCondLst>
                                  <p:childTnLst>
                                    <p:set>
                                      <p:cBhvr>
                                        <p:cTn id="109" dur="1" fill="hold">
                                          <p:stCondLst>
                                            <p:cond delay="0"/>
                                          </p:stCondLst>
                                        </p:cTn>
                                        <p:tgtEl>
                                          <p:spTgt spid="5"/>
                                        </p:tgtEl>
                                        <p:attrNameLst>
                                          <p:attrName>style.visibility</p:attrName>
                                        </p:attrNameLst>
                                      </p:cBhvr>
                                      <p:to>
                                        <p:strVal val="visible"/>
                                      </p:to>
                                    </p:set>
                                    <p:anim calcmode="lin" valueType="num">
                                      <p:cBhvr>
                                        <p:cTn id="110" dur="500" fill="hold"/>
                                        <p:tgtEl>
                                          <p:spTgt spid="5"/>
                                        </p:tgtEl>
                                        <p:attrNameLst>
                                          <p:attrName>ppt_w</p:attrName>
                                        </p:attrNameLst>
                                      </p:cBhvr>
                                      <p:tavLst>
                                        <p:tav tm="0">
                                          <p:val>
                                            <p:fltVal val="0"/>
                                          </p:val>
                                        </p:tav>
                                        <p:tav tm="100000">
                                          <p:val>
                                            <p:strVal val="#ppt_w"/>
                                          </p:val>
                                        </p:tav>
                                      </p:tavLst>
                                    </p:anim>
                                    <p:anim calcmode="lin" valueType="num">
                                      <p:cBhvr>
                                        <p:cTn id="111" dur="500" fill="hold"/>
                                        <p:tgtEl>
                                          <p:spTgt spid="5"/>
                                        </p:tgtEl>
                                        <p:attrNameLst>
                                          <p:attrName>ppt_h</p:attrName>
                                        </p:attrNameLst>
                                      </p:cBhvr>
                                      <p:tavLst>
                                        <p:tav tm="0">
                                          <p:val>
                                            <p:fltVal val="0"/>
                                          </p:val>
                                        </p:tav>
                                        <p:tav tm="100000">
                                          <p:val>
                                            <p:strVal val="#ppt_h"/>
                                          </p:val>
                                        </p:tav>
                                      </p:tavLst>
                                    </p:anim>
                                    <p:animEffect transition="in" filter="fade">
                                      <p:cBhvr>
                                        <p:cTn id="112" dur="500"/>
                                        <p:tgtEl>
                                          <p:spTgt spid="5"/>
                                        </p:tgtEl>
                                      </p:cBhvr>
                                    </p:animEffect>
                                  </p:childTnLst>
                                </p:cTn>
                              </p:par>
                            </p:childTnLst>
                          </p:cTn>
                        </p:par>
                      </p:childTnLst>
                    </p:cTn>
                  </p:par>
                  <p:par>
                    <p:cTn id="113" fill="hold">
                      <p:stCondLst>
                        <p:cond delay="indefinite"/>
                      </p:stCondLst>
                      <p:childTnLst>
                        <p:par>
                          <p:cTn id="114" fill="hold">
                            <p:stCondLst>
                              <p:cond delay="0"/>
                            </p:stCondLst>
                            <p:childTnLst>
                              <p:par>
                                <p:cTn id="115" presetID="53" presetClass="entr" presetSubtype="16" fill="hold" grpId="0" nodeType="clickEffect">
                                  <p:stCondLst>
                                    <p:cond delay="0"/>
                                  </p:stCondLst>
                                  <p:childTnLst>
                                    <p:set>
                                      <p:cBhvr>
                                        <p:cTn id="116" dur="1" fill="hold">
                                          <p:stCondLst>
                                            <p:cond delay="0"/>
                                          </p:stCondLst>
                                        </p:cTn>
                                        <p:tgtEl>
                                          <p:spTgt spid="18"/>
                                        </p:tgtEl>
                                        <p:attrNameLst>
                                          <p:attrName>style.visibility</p:attrName>
                                        </p:attrNameLst>
                                      </p:cBhvr>
                                      <p:to>
                                        <p:strVal val="visible"/>
                                      </p:to>
                                    </p:set>
                                    <p:anim calcmode="lin" valueType="num">
                                      <p:cBhvr>
                                        <p:cTn id="117" dur="500" fill="hold"/>
                                        <p:tgtEl>
                                          <p:spTgt spid="18"/>
                                        </p:tgtEl>
                                        <p:attrNameLst>
                                          <p:attrName>ppt_w</p:attrName>
                                        </p:attrNameLst>
                                      </p:cBhvr>
                                      <p:tavLst>
                                        <p:tav tm="0">
                                          <p:val>
                                            <p:fltVal val="0"/>
                                          </p:val>
                                        </p:tav>
                                        <p:tav tm="100000">
                                          <p:val>
                                            <p:strVal val="#ppt_w"/>
                                          </p:val>
                                        </p:tav>
                                      </p:tavLst>
                                    </p:anim>
                                    <p:anim calcmode="lin" valueType="num">
                                      <p:cBhvr>
                                        <p:cTn id="118" dur="500" fill="hold"/>
                                        <p:tgtEl>
                                          <p:spTgt spid="18"/>
                                        </p:tgtEl>
                                        <p:attrNameLst>
                                          <p:attrName>ppt_h</p:attrName>
                                        </p:attrNameLst>
                                      </p:cBhvr>
                                      <p:tavLst>
                                        <p:tav tm="0">
                                          <p:val>
                                            <p:fltVal val="0"/>
                                          </p:val>
                                        </p:tav>
                                        <p:tav tm="100000">
                                          <p:val>
                                            <p:strVal val="#ppt_h"/>
                                          </p:val>
                                        </p:tav>
                                      </p:tavLst>
                                    </p:anim>
                                    <p:animEffect transition="in" filter="fade">
                                      <p:cBhvr>
                                        <p:cTn id="119" dur="500"/>
                                        <p:tgtEl>
                                          <p:spTgt spid="18"/>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17"/>
                                        </p:tgtEl>
                                        <p:attrNameLst>
                                          <p:attrName>style.visibility</p:attrName>
                                        </p:attrNameLst>
                                      </p:cBhvr>
                                      <p:to>
                                        <p:strVal val="visible"/>
                                      </p:to>
                                    </p:set>
                                    <p:anim calcmode="lin" valueType="num">
                                      <p:cBhvr>
                                        <p:cTn id="122" dur="500" fill="hold"/>
                                        <p:tgtEl>
                                          <p:spTgt spid="17"/>
                                        </p:tgtEl>
                                        <p:attrNameLst>
                                          <p:attrName>ppt_w</p:attrName>
                                        </p:attrNameLst>
                                      </p:cBhvr>
                                      <p:tavLst>
                                        <p:tav tm="0">
                                          <p:val>
                                            <p:fltVal val="0"/>
                                          </p:val>
                                        </p:tav>
                                        <p:tav tm="100000">
                                          <p:val>
                                            <p:strVal val="#ppt_w"/>
                                          </p:val>
                                        </p:tav>
                                      </p:tavLst>
                                    </p:anim>
                                    <p:anim calcmode="lin" valueType="num">
                                      <p:cBhvr>
                                        <p:cTn id="123" dur="500" fill="hold"/>
                                        <p:tgtEl>
                                          <p:spTgt spid="17"/>
                                        </p:tgtEl>
                                        <p:attrNameLst>
                                          <p:attrName>ppt_h</p:attrName>
                                        </p:attrNameLst>
                                      </p:cBhvr>
                                      <p:tavLst>
                                        <p:tav tm="0">
                                          <p:val>
                                            <p:fltVal val="0"/>
                                          </p:val>
                                        </p:tav>
                                        <p:tav tm="100000">
                                          <p:val>
                                            <p:strVal val="#ppt_h"/>
                                          </p:val>
                                        </p:tav>
                                      </p:tavLst>
                                    </p:anim>
                                    <p:animEffect transition="in" filter="fade">
                                      <p:cBhvr>
                                        <p:cTn id="124" dur="500"/>
                                        <p:tgtEl>
                                          <p:spTgt spid="17"/>
                                        </p:tgtEl>
                                      </p:cBhvr>
                                    </p:animEffect>
                                  </p:childTnLst>
                                </p:cTn>
                              </p:par>
                              <p:par>
                                <p:cTn id="125" presetID="53" presetClass="entr" presetSubtype="16" fill="hold" grpId="0" nodeType="withEffect">
                                  <p:stCondLst>
                                    <p:cond delay="0"/>
                                  </p:stCondLst>
                                  <p:childTnLst>
                                    <p:set>
                                      <p:cBhvr>
                                        <p:cTn id="126" dur="1" fill="hold">
                                          <p:stCondLst>
                                            <p:cond delay="0"/>
                                          </p:stCondLst>
                                        </p:cTn>
                                        <p:tgtEl>
                                          <p:spTgt spid="6"/>
                                        </p:tgtEl>
                                        <p:attrNameLst>
                                          <p:attrName>style.visibility</p:attrName>
                                        </p:attrNameLst>
                                      </p:cBhvr>
                                      <p:to>
                                        <p:strVal val="visible"/>
                                      </p:to>
                                    </p:set>
                                    <p:anim calcmode="lin" valueType="num">
                                      <p:cBhvr>
                                        <p:cTn id="127" dur="500" fill="hold"/>
                                        <p:tgtEl>
                                          <p:spTgt spid="6"/>
                                        </p:tgtEl>
                                        <p:attrNameLst>
                                          <p:attrName>ppt_w</p:attrName>
                                        </p:attrNameLst>
                                      </p:cBhvr>
                                      <p:tavLst>
                                        <p:tav tm="0">
                                          <p:val>
                                            <p:fltVal val="0"/>
                                          </p:val>
                                        </p:tav>
                                        <p:tav tm="100000">
                                          <p:val>
                                            <p:strVal val="#ppt_w"/>
                                          </p:val>
                                        </p:tav>
                                      </p:tavLst>
                                    </p:anim>
                                    <p:anim calcmode="lin" valueType="num">
                                      <p:cBhvr>
                                        <p:cTn id="128" dur="500" fill="hold"/>
                                        <p:tgtEl>
                                          <p:spTgt spid="6"/>
                                        </p:tgtEl>
                                        <p:attrNameLst>
                                          <p:attrName>ppt_h</p:attrName>
                                        </p:attrNameLst>
                                      </p:cBhvr>
                                      <p:tavLst>
                                        <p:tav tm="0">
                                          <p:val>
                                            <p:fltVal val="0"/>
                                          </p:val>
                                        </p:tav>
                                        <p:tav tm="100000">
                                          <p:val>
                                            <p:strVal val="#ppt_h"/>
                                          </p:val>
                                        </p:tav>
                                      </p:tavLst>
                                    </p:anim>
                                    <p:animEffect transition="in" filter="fade">
                                      <p:cBhvr>
                                        <p:cTn id="129" dur="500"/>
                                        <p:tgtEl>
                                          <p:spTgt spid="6"/>
                                        </p:tgtEl>
                                      </p:cBhvr>
                                    </p:animEffect>
                                  </p:childTnLst>
                                </p:cTn>
                              </p:par>
                              <p:par>
                                <p:cTn id="130" presetID="53" presetClass="entr" presetSubtype="16" fill="hold" grpId="0" nodeType="withEffect">
                                  <p:stCondLst>
                                    <p:cond delay="0"/>
                                  </p:stCondLst>
                                  <p:childTnLst>
                                    <p:set>
                                      <p:cBhvr>
                                        <p:cTn id="131" dur="1" fill="hold">
                                          <p:stCondLst>
                                            <p:cond delay="0"/>
                                          </p:stCondLst>
                                        </p:cTn>
                                        <p:tgtEl>
                                          <p:spTgt spid="19"/>
                                        </p:tgtEl>
                                        <p:attrNameLst>
                                          <p:attrName>style.visibility</p:attrName>
                                        </p:attrNameLst>
                                      </p:cBhvr>
                                      <p:to>
                                        <p:strVal val="visible"/>
                                      </p:to>
                                    </p:set>
                                    <p:anim calcmode="lin" valueType="num">
                                      <p:cBhvr>
                                        <p:cTn id="132" dur="500" fill="hold"/>
                                        <p:tgtEl>
                                          <p:spTgt spid="19"/>
                                        </p:tgtEl>
                                        <p:attrNameLst>
                                          <p:attrName>ppt_w</p:attrName>
                                        </p:attrNameLst>
                                      </p:cBhvr>
                                      <p:tavLst>
                                        <p:tav tm="0">
                                          <p:val>
                                            <p:fltVal val="0"/>
                                          </p:val>
                                        </p:tav>
                                        <p:tav tm="100000">
                                          <p:val>
                                            <p:strVal val="#ppt_w"/>
                                          </p:val>
                                        </p:tav>
                                      </p:tavLst>
                                    </p:anim>
                                    <p:anim calcmode="lin" valueType="num">
                                      <p:cBhvr>
                                        <p:cTn id="133" dur="500" fill="hold"/>
                                        <p:tgtEl>
                                          <p:spTgt spid="19"/>
                                        </p:tgtEl>
                                        <p:attrNameLst>
                                          <p:attrName>ppt_h</p:attrName>
                                        </p:attrNameLst>
                                      </p:cBhvr>
                                      <p:tavLst>
                                        <p:tav tm="0">
                                          <p:val>
                                            <p:fltVal val="0"/>
                                          </p:val>
                                        </p:tav>
                                        <p:tav tm="100000">
                                          <p:val>
                                            <p:strVal val="#ppt_h"/>
                                          </p:val>
                                        </p:tav>
                                      </p:tavLst>
                                    </p:anim>
                                    <p:animEffect transition="in" filter="fade">
                                      <p:cBhvr>
                                        <p:cTn id="134" dur="500"/>
                                        <p:tgtEl>
                                          <p:spTgt spid="19"/>
                                        </p:tgtEl>
                                      </p:cBhvr>
                                    </p:animEffect>
                                  </p:childTnLst>
                                </p:cTn>
                              </p:par>
                              <p:par>
                                <p:cTn id="135" presetID="53" presetClass="entr" presetSubtype="16" fill="hold" grpId="0" nodeType="withEffect">
                                  <p:stCondLst>
                                    <p:cond delay="0"/>
                                  </p:stCondLst>
                                  <p:childTnLst>
                                    <p:set>
                                      <p:cBhvr>
                                        <p:cTn id="136" dur="1" fill="hold">
                                          <p:stCondLst>
                                            <p:cond delay="0"/>
                                          </p:stCondLst>
                                        </p:cTn>
                                        <p:tgtEl>
                                          <p:spTgt spid="21"/>
                                        </p:tgtEl>
                                        <p:attrNameLst>
                                          <p:attrName>style.visibility</p:attrName>
                                        </p:attrNameLst>
                                      </p:cBhvr>
                                      <p:to>
                                        <p:strVal val="visible"/>
                                      </p:to>
                                    </p:set>
                                    <p:anim calcmode="lin" valueType="num">
                                      <p:cBhvr>
                                        <p:cTn id="137" dur="500" fill="hold"/>
                                        <p:tgtEl>
                                          <p:spTgt spid="21"/>
                                        </p:tgtEl>
                                        <p:attrNameLst>
                                          <p:attrName>ppt_w</p:attrName>
                                        </p:attrNameLst>
                                      </p:cBhvr>
                                      <p:tavLst>
                                        <p:tav tm="0">
                                          <p:val>
                                            <p:fltVal val="0"/>
                                          </p:val>
                                        </p:tav>
                                        <p:tav tm="100000">
                                          <p:val>
                                            <p:strVal val="#ppt_w"/>
                                          </p:val>
                                        </p:tav>
                                      </p:tavLst>
                                    </p:anim>
                                    <p:anim calcmode="lin" valueType="num">
                                      <p:cBhvr>
                                        <p:cTn id="138" dur="500" fill="hold"/>
                                        <p:tgtEl>
                                          <p:spTgt spid="21"/>
                                        </p:tgtEl>
                                        <p:attrNameLst>
                                          <p:attrName>ppt_h</p:attrName>
                                        </p:attrNameLst>
                                      </p:cBhvr>
                                      <p:tavLst>
                                        <p:tav tm="0">
                                          <p:val>
                                            <p:fltVal val="0"/>
                                          </p:val>
                                        </p:tav>
                                        <p:tav tm="100000">
                                          <p:val>
                                            <p:strVal val="#ppt_h"/>
                                          </p:val>
                                        </p:tav>
                                      </p:tavLst>
                                    </p:anim>
                                    <p:animEffect transition="in" filter="fade">
                                      <p:cBhvr>
                                        <p:cTn id="13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lvlOne"/>
        </p:bldSub>
      </p:bldGraphic>
      <p:bldP spid="3" grpId="0" animBg="1"/>
      <p:bldP spid="13" grpId="0" animBg="1"/>
      <p:bldP spid="14" grpId="0" animBg="1"/>
      <p:bldP spid="15" grpId="0" animBg="1"/>
      <p:bldP spid="5" grpId="0" animBg="1"/>
      <p:bldP spid="6" grpId="0" animBg="1"/>
      <p:bldP spid="17" grpId="0" animBg="1"/>
      <p:bldP spid="18" grpId="0" animBg="1"/>
      <p:bldP spid="19" grpId="0" animBg="1"/>
      <p:bldP spid="2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Imagen 25"/>
          <p:cNvPicPr>
            <a:picLocks noChangeAspect="1"/>
          </p:cNvPicPr>
          <p:nvPr/>
        </p:nvPicPr>
        <p:blipFill>
          <a:blip r:embed="rId2"/>
          <a:stretch>
            <a:fillRect/>
          </a:stretch>
        </p:blipFill>
        <p:spPr>
          <a:xfrm>
            <a:off x="243669" y="849812"/>
            <a:ext cx="3932261" cy="2932430"/>
          </a:xfrm>
          <a:prstGeom prst="rect">
            <a:avLst/>
          </a:prstGeom>
        </p:spPr>
      </p:pic>
      <p:pic>
        <p:nvPicPr>
          <p:cNvPr id="16" name="Imagen 1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05543" y="3505200"/>
            <a:ext cx="3200400" cy="3200400"/>
          </a:xfrm>
          <a:prstGeom prst="rect">
            <a:avLst/>
          </a:prstGeom>
        </p:spPr>
      </p:pic>
      <p:pic>
        <p:nvPicPr>
          <p:cNvPr id="23" name="Imagen 2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15021" y="4200303"/>
            <a:ext cx="3757946" cy="2505297"/>
          </a:xfrm>
          <a:prstGeom prst="rect">
            <a:avLst/>
          </a:prstGeom>
        </p:spPr>
      </p:pic>
      <p:pic>
        <p:nvPicPr>
          <p:cNvPr id="22" name="Imagen 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835772" y="936171"/>
            <a:ext cx="5111167" cy="3406114"/>
          </a:xfrm>
          <a:prstGeom prst="rect">
            <a:avLst/>
          </a:prstGeom>
        </p:spPr>
      </p:pic>
      <p:pic>
        <p:nvPicPr>
          <p:cNvPr id="27" name="Imagen 2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709774" y="4342285"/>
            <a:ext cx="4297541" cy="2088046"/>
          </a:xfrm>
          <a:prstGeom prst="rect">
            <a:avLst/>
          </a:prstGeom>
          <a:ln>
            <a:noFill/>
          </a:ln>
          <a:effectLst>
            <a:outerShdw blurRad="292100" dist="139700" dir="2700000" algn="tl" rotWithShape="0">
              <a:srgbClr val="333333">
                <a:alpha val="65000"/>
              </a:srgbClr>
            </a:outerShdw>
          </a:effectLst>
        </p:spPr>
      </p:pic>
      <p:pic>
        <p:nvPicPr>
          <p:cNvPr id="1026" name="Picture 2" descr="Puede ser una imagen de texto que dice &quot;Tiraje PROYECTO5 EL DIARIO DE QUITO DESDE 1938 DESDE 1938 últimas noticias 'MONEDA' PROPIA EN ELSUR FICHAS PARA EL ESTUDIO ENLA CASA EDUCACIÓN P7-10 TRUEQUE P2 Feria del Trueque Eco-Ungüi llega con su segu&quot;"/>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7543106" y="849813"/>
            <a:ext cx="4359092" cy="3659092"/>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0F13342D-9095-4F87-B0A7-0D1CD141C6B5}"/>
              </a:ext>
            </a:extLst>
          </p:cNvPr>
          <p:cNvSpPr txBox="1"/>
          <p:nvPr/>
        </p:nvSpPr>
        <p:spPr>
          <a:xfrm>
            <a:off x="0" y="0"/>
            <a:ext cx="6602448" cy="523220"/>
          </a:xfrm>
          <a:prstGeom prst="rect">
            <a:avLst/>
          </a:prstGeom>
          <a:noFill/>
        </p:spPr>
        <p:txBody>
          <a:bodyPr wrap="none" rtlCol="0">
            <a:spAutoFit/>
          </a:bodyPr>
          <a:lstStyle/>
          <a:p>
            <a:r>
              <a:rPr lang="es-419" sz="2800" b="1" dirty="0">
                <a:solidFill>
                  <a:schemeClr val="accent5">
                    <a:lumMod val="50000"/>
                  </a:schemeClr>
                </a:solidFill>
                <a:effectLst>
                  <a:glow rad="228600">
                    <a:schemeClr val="bg1">
                      <a:alpha val="40000"/>
                    </a:schemeClr>
                  </a:glow>
                </a:effectLst>
              </a:rPr>
              <a:t>SISTEMA DE DISTRIBUCIÓN MADRE TIERRA</a:t>
            </a:r>
          </a:p>
        </p:txBody>
      </p:sp>
    </p:spTree>
    <p:extLst>
      <p:ext uri="{BB962C8B-B14F-4D97-AF65-F5344CB8AC3E}">
        <p14:creationId xmlns:p14="http://schemas.microsoft.com/office/powerpoint/2010/main" val="2128921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a:extLst>
              <a:ext uri="{FF2B5EF4-FFF2-40B4-BE49-F238E27FC236}">
                <a16:creationId xmlns:a16="http://schemas.microsoft.com/office/drawing/2014/main" id="{D5FA222A-B7C4-4C2E-B835-02D4E34AC4B6}"/>
              </a:ext>
            </a:extLst>
          </p:cNvPr>
          <p:cNvGraphicFramePr/>
          <p:nvPr>
            <p:extLst>
              <p:ext uri="{D42A27DB-BD31-4B8C-83A1-F6EECF244321}">
                <p14:modId xmlns:p14="http://schemas.microsoft.com/office/powerpoint/2010/main" val="3756398126"/>
              </p:ext>
            </p:extLst>
          </p:nvPr>
        </p:nvGraphicFramePr>
        <p:xfrm>
          <a:off x="233014" y="1077475"/>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lecha: a la derecha 4">
            <a:extLst>
              <a:ext uri="{FF2B5EF4-FFF2-40B4-BE49-F238E27FC236}">
                <a16:creationId xmlns:a16="http://schemas.microsoft.com/office/drawing/2014/main" id="{E69518F4-943B-4815-9FEC-F194EB4B27BE}"/>
              </a:ext>
            </a:extLst>
          </p:cNvPr>
          <p:cNvSpPr/>
          <p:nvPr/>
        </p:nvSpPr>
        <p:spPr>
          <a:xfrm>
            <a:off x="7603201" y="1351721"/>
            <a:ext cx="3458817" cy="1600200"/>
          </a:xfrm>
          <a:prstGeom prst="righ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s-ES" sz="3200" b="1" dirty="0"/>
              <a:t>ECOSISTEMA EPS</a:t>
            </a:r>
            <a:endParaRPr lang="es-EC" sz="3200" b="1" dirty="0"/>
          </a:p>
        </p:txBody>
      </p:sp>
      <p:sp>
        <p:nvSpPr>
          <p:cNvPr id="6" name="Flecha: a la derecha 5">
            <a:extLst>
              <a:ext uri="{FF2B5EF4-FFF2-40B4-BE49-F238E27FC236}">
                <a16:creationId xmlns:a16="http://schemas.microsoft.com/office/drawing/2014/main" id="{30B9EC54-996E-4E99-986C-7A180CEFF1FC}"/>
              </a:ext>
            </a:extLst>
          </p:cNvPr>
          <p:cNvSpPr/>
          <p:nvPr/>
        </p:nvSpPr>
        <p:spPr>
          <a:xfrm>
            <a:off x="7603201" y="2985050"/>
            <a:ext cx="3458817" cy="1600200"/>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 sz="2400" b="1" dirty="0"/>
              <a:t>MERCADO – FRANQUICIA SOCIAL</a:t>
            </a:r>
            <a:endParaRPr lang="es-EC" sz="2400" b="1" dirty="0"/>
          </a:p>
        </p:txBody>
      </p:sp>
      <p:sp>
        <p:nvSpPr>
          <p:cNvPr id="7" name="Flecha: a la derecha 6">
            <a:extLst>
              <a:ext uri="{FF2B5EF4-FFF2-40B4-BE49-F238E27FC236}">
                <a16:creationId xmlns:a16="http://schemas.microsoft.com/office/drawing/2014/main" id="{D500BDF1-AB93-4DAD-A654-89135820CE71}"/>
              </a:ext>
            </a:extLst>
          </p:cNvPr>
          <p:cNvSpPr/>
          <p:nvPr/>
        </p:nvSpPr>
        <p:spPr>
          <a:xfrm>
            <a:off x="7603201" y="4598498"/>
            <a:ext cx="3458817" cy="1600200"/>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2800" b="1" dirty="0"/>
              <a:t>SISTEMA ALIMENTARIO</a:t>
            </a:r>
            <a:endParaRPr lang="es-EC" sz="2800" b="1" dirty="0"/>
          </a:p>
        </p:txBody>
      </p:sp>
      <p:sp>
        <p:nvSpPr>
          <p:cNvPr id="8" name="TextBox 7">
            <a:extLst>
              <a:ext uri="{FF2B5EF4-FFF2-40B4-BE49-F238E27FC236}">
                <a16:creationId xmlns:a16="http://schemas.microsoft.com/office/drawing/2014/main" id="{286F8F1F-3EE4-47B6-9571-26CCBEFF7A62}"/>
              </a:ext>
            </a:extLst>
          </p:cNvPr>
          <p:cNvSpPr txBox="1"/>
          <p:nvPr/>
        </p:nvSpPr>
        <p:spPr>
          <a:xfrm>
            <a:off x="0" y="0"/>
            <a:ext cx="6839308" cy="523220"/>
          </a:xfrm>
          <a:prstGeom prst="rect">
            <a:avLst/>
          </a:prstGeom>
          <a:noFill/>
        </p:spPr>
        <p:txBody>
          <a:bodyPr wrap="none" rtlCol="0">
            <a:spAutoFit/>
          </a:bodyPr>
          <a:lstStyle/>
          <a:p>
            <a:r>
              <a:rPr lang="es-419" sz="2800" b="1" dirty="0">
                <a:solidFill>
                  <a:schemeClr val="accent5">
                    <a:lumMod val="50000"/>
                  </a:schemeClr>
                </a:solidFill>
                <a:effectLst>
                  <a:glow rad="228600">
                    <a:schemeClr val="bg1">
                      <a:alpha val="40000"/>
                    </a:schemeClr>
                  </a:glow>
                </a:effectLst>
              </a:rPr>
              <a:t>ESTRATEGIA DE INNOVACIÓN Y DESARROLLO</a:t>
            </a:r>
          </a:p>
        </p:txBody>
      </p:sp>
    </p:spTree>
    <p:extLst>
      <p:ext uri="{BB962C8B-B14F-4D97-AF65-F5344CB8AC3E}">
        <p14:creationId xmlns:p14="http://schemas.microsoft.com/office/powerpoint/2010/main" val="558503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8F1A9354-919D-4CCE-9AA6-1BD7EA17696A}"/>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012F9819-5497-4A21-B797-3FB0FE84879A}"/>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3E920FC1-6B90-4B9E-A8E5-D4FB6C33FB8C}"/>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B1071025-1E5D-474D-9A1A-BBE16D7F0DEF}"/>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FCAA11F3-618A-4678-B8CF-1036DE7A567A}"/>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
                                            <p:bg/>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
                                            <p:bg/>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P spid="5" grpId="0" build="p" animBg="1"/>
      <p:bldP spid="6" grpId="0" build="p" animBg="1"/>
      <p:bldP spid="7"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1DAAFF2-BE4D-421E-8908-B42DCE858B86}"/>
              </a:ext>
            </a:extLst>
          </p:cNvPr>
          <p:cNvGrpSpPr/>
          <p:nvPr/>
        </p:nvGrpSpPr>
        <p:grpSpPr>
          <a:xfrm>
            <a:off x="386861" y="54427"/>
            <a:ext cx="11488615" cy="6664019"/>
            <a:chOff x="386861" y="54427"/>
            <a:chExt cx="11488615" cy="6664019"/>
          </a:xfrm>
        </p:grpSpPr>
        <p:graphicFrame>
          <p:nvGraphicFramePr>
            <p:cNvPr id="3" name="Diagrama 2"/>
            <p:cNvGraphicFramePr/>
            <p:nvPr>
              <p:extLst>
                <p:ext uri="{D42A27DB-BD31-4B8C-83A1-F6EECF244321}">
                  <p14:modId xmlns:p14="http://schemas.microsoft.com/office/powerpoint/2010/main" val="2021356125"/>
                </p:ext>
              </p:extLst>
            </p:nvPr>
          </p:nvGraphicFramePr>
          <p:xfrm>
            <a:off x="1422508" y="388026"/>
            <a:ext cx="9909629" cy="59968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445257" y="5089346"/>
              <a:ext cx="3013554" cy="1465386"/>
            </a:xfrm>
            <a:prstGeom prst="rect">
              <a:avLst/>
            </a:prstGeom>
          </p:spPr>
        </p:pic>
        <p:pic>
          <p:nvPicPr>
            <p:cNvPr id="6" name="Imagen 5"/>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4858320" y="5089345"/>
              <a:ext cx="3038006" cy="1468184"/>
            </a:xfrm>
            <a:prstGeom prst="rect">
              <a:avLst/>
            </a:prstGeom>
          </p:spPr>
        </p:pic>
        <p:pic>
          <p:nvPicPr>
            <p:cNvPr id="7" name="Imagen 6"/>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8295835" y="5089345"/>
              <a:ext cx="3051262" cy="1489956"/>
            </a:xfrm>
            <a:prstGeom prst="rect">
              <a:avLst/>
            </a:prstGeom>
          </p:spPr>
        </p:pic>
        <p:sp>
          <p:nvSpPr>
            <p:cNvPr id="14" name="Rectángulo redondeado 13"/>
            <p:cNvSpPr/>
            <p:nvPr/>
          </p:nvSpPr>
          <p:spPr>
            <a:xfrm>
              <a:off x="386861" y="54427"/>
              <a:ext cx="11488615" cy="6664019"/>
            </a:xfrm>
            <a:prstGeom prst="roundRect">
              <a:avLst/>
            </a:prstGeom>
            <a:noFill/>
            <a:ln w="762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uadroTexto 14"/>
            <p:cNvSpPr txBox="1"/>
            <p:nvPr/>
          </p:nvSpPr>
          <p:spPr>
            <a:xfrm rot="16200000">
              <a:off x="-1699661" y="3051893"/>
              <a:ext cx="5475241" cy="707886"/>
            </a:xfrm>
            <a:prstGeom prst="rect">
              <a:avLst/>
            </a:prstGeom>
            <a:noFill/>
          </p:spPr>
          <p:txBody>
            <a:bodyPr wrap="square" rtlCol="0">
              <a:spAutoFit/>
            </a:bodyPr>
            <a:lstStyle/>
            <a:p>
              <a:pPr algn="ctr"/>
              <a:r>
                <a:rPr lang="es-ES" sz="2000" b="1" dirty="0">
                  <a:solidFill>
                    <a:schemeClr val="accent2">
                      <a:lumMod val="75000"/>
                    </a:schemeClr>
                  </a:solidFill>
                </a:rPr>
                <a:t>Eco-Sistema de Base</a:t>
              </a:r>
            </a:p>
            <a:p>
              <a:pPr algn="ctr"/>
              <a:r>
                <a:rPr lang="es-ES" sz="2000" b="1" dirty="0">
                  <a:solidFill>
                    <a:schemeClr val="accent2">
                      <a:lumMod val="75000"/>
                    </a:schemeClr>
                  </a:solidFill>
                </a:rPr>
                <a:t>Estrategia de Integración de Actores de ESS</a:t>
              </a:r>
              <a:endParaRPr lang="en-US" sz="2000" b="1" dirty="0">
                <a:solidFill>
                  <a:schemeClr val="accent2">
                    <a:lumMod val="75000"/>
                  </a:schemeClr>
                </a:solidFill>
              </a:endParaRPr>
            </a:p>
          </p:txBody>
        </p:sp>
      </p:grpSp>
    </p:spTree>
    <p:extLst>
      <p:ext uri="{BB962C8B-B14F-4D97-AF65-F5344CB8AC3E}">
        <p14:creationId xmlns:p14="http://schemas.microsoft.com/office/powerpoint/2010/main" val="24598956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id="{A953D757-7D78-4FCB-8524-E5ACC9A488DC}"/>
              </a:ext>
            </a:extLst>
          </p:cNvPr>
          <p:cNvGraphicFramePr>
            <a:graphicFrameLocks/>
          </p:cNvGraphicFramePr>
          <p:nvPr>
            <p:extLst>
              <p:ext uri="{D42A27DB-BD31-4B8C-83A1-F6EECF244321}">
                <p14:modId xmlns:p14="http://schemas.microsoft.com/office/powerpoint/2010/main" val="696322960"/>
              </p:ext>
            </p:extLst>
          </p:nvPr>
        </p:nvGraphicFramePr>
        <p:xfrm>
          <a:off x="789710" y="1724440"/>
          <a:ext cx="10997733" cy="4895022"/>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8A9CD17E-C2A9-45ED-9270-176EC984E1AF}"/>
              </a:ext>
            </a:extLst>
          </p:cNvPr>
          <p:cNvSpPr txBox="1"/>
          <p:nvPr/>
        </p:nvSpPr>
        <p:spPr>
          <a:xfrm>
            <a:off x="0" y="0"/>
            <a:ext cx="7887800" cy="954107"/>
          </a:xfrm>
          <a:prstGeom prst="rect">
            <a:avLst/>
          </a:prstGeom>
          <a:noFill/>
        </p:spPr>
        <p:txBody>
          <a:bodyPr wrap="none" rtlCol="0">
            <a:spAutoFit/>
          </a:bodyPr>
          <a:lstStyle/>
          <a:p>
            <a:r>
              <a:rPr lang="es-419" sz="2800" b="1" dirty="0">
                <a:solidFill>
                  <a:schemeClr val="accent5">
                    <a:lumMod val="50000"/>
                  </a:schemeClr>
                </a:solidFill>
                <a:effectLst>
                  <a:glow rad="228600">
                    <a:schemeClr val="bg1">
                      <a:alpha val="40000"/>
                    </a:schemeClr>
                  </a:glow>
                </a:effectLst>
              </a:rPr>
              <a:t>FUERZAS DE MERCADO DE ALIMENTOS ORGÁNICOS</a:t>
            </a:r>
            <a:br>
              <a:rPr lang="es-419" sz="2800" b="1" dirty="0">
                <a:solidFill>
                  <a:schemeClr val="accent5">
                    <a:lumMod val="50000"/>
                  </a:schemeClr>
                </a:solidFill>
                <a:effectLst>
                  <a:glow rad="228600">
                    <a:schemeClr val="bg1">
                      <a:alpha val="40000"/>
                    </a:schemeClr>
                  </a:glow>
                </a:effectLst>
              </a:rPr>
            </a:br>
            <a:r>
              <a:rPr lang="es-419" sz="2800" b="1" dirty="0">
                <a:solidFill>
                  <a:schemeClr val="accent5">
                    <a:lumMod val="50000"/>
                  </a:schemeClr>
                </a:solidFill>
                <a:effectLst>
                  <a:glow rad="228600">
                    <a:schemeClr val="bg1">
                      <a:alpha val="40000"/>
                    </a:schemeClr>
                  </a:glow>
                </a:effectLst>
              </a:rPr>
              <a:t>Y AGROECOLÓGICOS</a:t>
            </a:r>
          </a:p>
        </p:txBody>
      </p:sp>
    </p:spTree>
    <p:extLst>
      <p:ext uri="{BB962C8B-B14F-4D97-AF65-F5344CB8AC3E}">
        <p14:creationId xmlns:p14="http://schemas.microsoft.com/office/powerpoint/2010/main" val="260690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chart seriesIdx="-3" categoryIdx="-3" bldStep="gridLegend"/>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chart seriesIdx="0" categoryIdx="-4" bldStep="series"/>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Chart bld="series"/>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a:extLst>
              <a:ext uri="{FF2B5EF4-FFF2-40B4-BE49-F238E27FC236}">
                <a16:creationId xmlns:a16="http://schemas.microsoft.com/office/drawing/2014/main" id="{FCAAEA52-A32E-4697-B96E-484922CABCCD}"/>
              </a:ext>
            </a:extLst>
          </p:cNvPr>
          <p:cNvGraphicFramePr>
            <a:graphicFrameLocks/>
          </p:cNvGraphicFramePr>
          <p:nvPr>
            <p:extLst>
              <p:ext uri="{D42A27DB-BD31-4B8C-83A1-F6EECF244321}">
                <p14:modId xmlns:p14="http://schemas.microsoft.com/office/powerpoint/2010/main" val="910822812"/>
              </p:ext>
            </p:extLst>
          </p:nvPr>
        </p:nvGraphicFramePr>
        <p:xfrm>
          <a:off x="367747" y="1733549"/>
          <a:ext cx="11280913" cy="4538041"/>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ángulo 4">
            <a:extLst>
              <a:ext uri="{FF2B5EF4-FFF2-40B4-BE49-F238E27FC236}">
                <a16:creationId xmlns:a16="http://schemas.microsoft.com/office/drawing/2014/main" id="{EC23AE16-8F01-433A-A21F-C843B054B370}"/>
              </a:ext>
            </a:extLst>
          </p:cNvPr>
          <p:cNvSpPr/>
          <p:nvPr/>
        </p:nvSpPr>
        <p:spPr>
          <a:xfrm>
            <a:off x="755375" y="6335405"/>
            <a:ext cx="5442708" cy="369332"/>
          </a:xfrm>
          <a:prstGeom prst="rect">
            <a:avLst/>
          </a:prstGeom>
        </p:spPr>
        <p:txBody>
          <a:bodyPr wrap="none">
            <a:spAutoFit/>
          </a:bodyPr>
          <a:lstStyle/>
          <a:p>
            <a:r>
              <a:rPr lang="es-ES" b="1" dirty="0">
                <a:latin typeface="Museo 900" panose="02000000000000000000"/>
                <a:ea typeface="Trebuchet MS" panose="020B0603020202020204" pitchFamily="34" charset="0"/>
              </a:rPr>
              <a:t>Fuente: </a:t>
            </a:r>
            <a:r>
              <a:rPr lang="es-ES" dirty="0">
                <a:latin typeface="Museo 900" panose="02000000000000000000"/>
                <a:ea typeface="Trebuchet MS" panose="020B0603020202020204" pitchFamily="34" charset="0"/>
              </a:rPr>
              <a:t>Cooperativa Sur-Siendo</a:t>
            </a:r>
            <a:r>
              <a:rPr lang="es-ES" dirty="0">
                <a:latin typeface="Museo 900" panose="02000000000000000000"/>
                <a:ea typeface="Trebuchet MS" panose="020B0603020202020204" pitchFamily="34" charset="0"/>
                <a:cs typeface="Times New Roman" panose="02020603050405020304" pitchFamily="18" charset="0"/>
              </a:rPr>
              <a:t> </a:t>
            </a:r>
            <a:r>
              <a:rPr lang="es-ES" dirty="0">
                <a:latin typeface="Museo 900" panose="02000000000000000000"/>
                <a:ea typeface="Trebuchet MS" panose="020B0603020202020204" pitchFamily="34" charset="0"/>
              </a:rPr>
              <a:t>Redes y Sabores. 2020.</a:t>
            </a:r>
            <a:endParaRPr lang="es-EC" dirty="0">
              <a:latin typeface="Museo 900" panose="02000000000000000000"/>
            </a:endParaRPr>
          </a:p>
        </p:txBody>
      </p:sp>
      <p:sp>
        <p:nvSpPr>
          <p:cNvPr id="7" name="TextBox 6">
            <a:extLst>
              <a:ext uri="{FF2B5EF4-FFF2-40B4-BE49-F238E27FC236}">
                <a16:creationId xmlns:a16="http://schemas.microsoft.com/office/drawing/2014/main" id="{AB007F8D-4F2A-4EFA-B78B-BE8F4058A1DC}"/>
              </a:ext>
            </a:extLst>
          </p:cNvPr>
          <p:cNvSpPr txBox="1"/>
          <p:nvPr/>
        </p:nvSpPr>
        <p:spPr>
          <a:xfrm>
            <a:off x="0" y="0"/>
            <a:ext cx="8559331" cy="954107"/>
          </a:xfrm>
          <a:prstGeom prst="rect">
            <a:avLst/>
          </a:prstGeom>
          <a:noFill/>
        </p:spPr>
        <p:txBody>
          <a:bodyPr wrap="none" rtlCol="0">
            <a:spAutoFit/>
          </a:bodyPr>
          <a:lstStyle/>
          <a:p>
            <a:r>
              <a:rPr lang="es-419" sz="2800" b="1" dirty="0">
                <a:solidFill>
                  <a:schemeClr val="accent5">
                    <a:lumMod val="50000"/>
                  </a:schemeClr>
                </a:solidFill>
                <a:effectLst>
                  <a:glow rad="228600">
                    <a:schemeClr val="bg1">
                      <a:alpha val="40000"/>
                    </a:schemeClr>
                  </a:glow>
                </a:effectLst>
              </a:rPr>
              <a:t>TRACKING DE FRECUENCIA DE CONSUMO COOPERATIVA</a:t>
            </a:r>
            <a:br>
              <a:rPr lang="es-419" sz="2800" b="1" dirty="0">
                <a:solidFill>
                  <a:schemeClr val="accent5">
                    <a:lumMod val="50000"/>
                  </a:schemeClr>
                </a:solidFill>
                <a:effectLst>
                  <a:glow rad="228600">
                    <a:schemeClr val="bg1">
                      <a:alpha val="40000"/>
                    </a:schemeClr>
                  </a:glow>
                </a:effectLst>
              </a:rPr>
            </a:br>
            <a:r>
              <a:rPr lang="es-419" sz="2800" b="1" dirty="0">
                <a:solidFill>
                  <a:schemeClr val="accent5">
                    <a:lumMod val="50000"/>
                  </a:schemeClr>
                </a:solidFill>
                <a:effectLst>
                  <a:glow rad="228600">
                    <a:schemeClr val="bg1">
                      <a:alpha val="40000"/>
                    </a:schemeClr>
                  </a:glow>
                </a:effectLst>
              </a:rPr>
              <a:t>SUR-SIENDO REDES Y SABORES</a:t>
            </a:r>
          </a:p>
        </p:txBody>
      </p:sp>
    </p:spTree>
    <p:extLst>
      <p:ext uri="{BB962C8B-B14F-4D97-AF65-F5344CB8AC3E}">
        <p14:creationId xmlns:p14="http://schemas.microsoft.com/office/powerpoint/2010/main" val="4057116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chart seriesIdx="-3" categoryIdx="-3" bldStep="gridLegend"/>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chart seriesIdx="-4" categoryIdx="0" bldStep="category"/>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chart seriesIdx="-4" categoryIdx="1" bldStep="category"/>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Chart bld="category"/>
        </p:bldSub>
      </p:bldGraphic>
    </p:bldLst>
  </p:timing>
</p:sld>
</file>

<file path=ppt/theme/theme1.xml><?xml version="1.0" encoding="utf-8"?>
<a:theme xmlns:a="http://schemas.openxmlformats.org/drawingml/2006/main" name="Office Them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5012</TotalTime>
  <Words>1152</Words>
  <Application>Microsoft Office PowerPoint</Application>
  <PresentationFormat>Widescreen</PresentationFormat>
  <Paragraphs>164</Paragraphs>
  <Slides>20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Arial</vt:lpstr>
      <vt:lpstr>Calibri</vt:lpstr>
      <vt:lpstr>Calibri Light</vt:lpstr>
      <vt:lpstr>Museo 900</vt:lpstr>
      <vt:lpstr>Myanmar Text</vt:lpstr>
      <vt:lpstr>Trebuchet MS</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MOVILIZACIÓN  POR EL DERECHO A LA ALIMENTACIÓN SANA Y SOBERANA</dc:title>
  <dc:creator>Roberto Vinicio Guerrero Vargas</dc:creator>
  <cp:lastModifiedBy>Roque Proaño</cp:lastModifiedBy>
  <cp:revision>138</cp:revision>
  <dcterms:created xsi:type="dcterms:W3CDTF">2018-06-20T19:43:54Z</dcterms:created>
  <dcterms:modified xsi:type="dcterms:W3CDTF">2021-10-11T19:19:34Z</dcterms:modified>
</cp:coreProperties>
</file>